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806" r:id="rId1"/>
  </p:sldMasterIdLst>
  <p:notesMasterIdLst>
    <p:notesMasterId r:id="rId5"/>
  </p:notesMasterIdLst>
  <p:handoutMasterIdLst>
    <p:handoutMasterId r:id="rId6"/>
  </p:handoutMasterIdLst>
  <p:sldIdLst>
    <p:sldId id="390" r:id="rId2"/>
    <p:sldId id="414" r:id="rId3"/>
    <p:sldId id="415" r:id="rId4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T Operations" initials="IO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195"/>
    <a:srgbClr val="A8B9C5"/>
    <a:srgbClr val="800000"/>
    <a:srgbClr val="6600FF"/>
    <a:srgbClr val="3399FF"/>
    <a:srgbClr val="FF9900"/>
    <a:srgbClr val="AAFF0E"/>
    <a:srgbClr val="FF0066"/>
    <a:srgbClr val="FF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5507" autoAdjust="0"/>
  </p:normalViewPr>
  <p:slideViewPr>
    <p:cSldViewPr snapToGrid="0">
      <p:cViewPr varScale="1">
        <p:scale>
          <a:sx n="87" d="100"/>
          <a:sy n="87" d="100"/>
        </p:scale>
        <p:origin x="-1392" y="-84"/>
      </p:cViewPr>
      <p:guideLst>
        <p:guide orient="horz" pos="3360"/>
        <p:guide pos="5088"/>
        <p:guide pos="960"/>
        <p:guide pos="1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270" y="-108"/>
      </p:cViewPr>
      <p:guideLst>
        <p:guide orient="horz" pos="3131"/>
        <p:guide pos="214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A258B04A-3CC4-4AEA-93BF-D96D53545FD8}" type="datetime1">
              <a:rPr lang="en-US"/>
              <a:pPr>
                <a:defRPr/>
              </a:pPr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5D5F2B6E-C349-4FBC-BBCE-916FC8E813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399231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514" y="0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416" y="4721186"/>
            <a:ext cx="4990783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372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514" y="9442372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66A0EBAB-A03F-4ADB-8BE8-36BCC98976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42661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0EBAB-A03F-4ADB-8BE8-36BCC989761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L_Background.pn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84" b="35919"/>
          <a:stretch>
            <a:fillRect/>
          </a:stretch>
        </p:blipFill>
        <p:spPr>
          <a:xfrm>
            <a:off x="0" y="0"/>
            <a:ext cx="9144000" cy="30581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495800"/>
            <a:ext cx="7848600" cy="6096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257800"/>
            <a:ext cx="7848600" cy="762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876800" y="6477000"/>
            <a:ext cx="1905000" cy="22860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DC743-F12E-414B-9239-32F4437718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424F5A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© Harris Interactive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838200"/>
          </a:xfrm>
        </p:spPr>
        <p:txBody>
          <a:bodyPr anchor="t"/>
          <a:lstStyle>
            <a:lvl1pPr>
              <a:defRPr sz="2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© Harris Interactive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475BA-62C2-412A-A9C7-4ED7910F149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L_Background.pn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595" b="35105"/>
          <a:stretch>
            <a:fillRect/>
          </a:stretch>
        </p:blipFill>
        <p:spPr>
          <a:xfrm flipH="1" flipV="1">
            <a:off x="0" y="0"/>
            <a:ext cx="9144000" cy="27025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3"/>
          <p:cNvSpPr>
            <a:spLocks noGrp="1" noChangeArrowheads="1"/>
          </p:cNvSpPr>
          <p:nvPr>
            <p:ph type="subTitle" idx="13"/>
          </p:nvPr>
        </p:nvSpPr>
        <p:spPr>
          <a:xfrm>
            <a:off x="304800" y="3657600"/>
            <a:ext cx="4800600" cy="1219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04800" y="2895600"/>
            <a:ext cx="7620000" cy="533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© Harris Interactive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2D658-B990-4B8D-99A7-5E509E03BC1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-body.gif"/>
          <p:cNvPicPr>
            <a:picLocks noChangeAspect="1"/>
          </p:cNvPicPr>
          <p:nvPr/>
        </p:nvPicPr>
        <p:blipFill>
          <a:blip r:embed="rId7" cstate="print"/>
          <a:srcRect t="16163" b="61184"/>
          <a:stretch>
            <a:fillRect/>
          </a:stretch>
        </p:blipFill>
        <p:spPr>
          <a:xfrm flipH="1">
            <a:off x="0" y="0"/>
            <a:ext cx="9144000" cy="129540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09600"/>
            <a:ext cx="853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534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469063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>
              <a:defRPr sz="900">
                <a:solidFill>
                  <a:srgbClr val="424F5A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83350"/>
            <a:ext cx="1371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 sz="800">
                <a:solidFill>
                  <a:srgbClr val="424F5A"/>
                </a:solidFill>
                <a:latin typeface="Myriad Pro" pitchFamily="-110" charset="0"/>
              </a:defRPr>
            </a:lvl1pPr>
          </a:lstStyle>
          <a:p>
            <a:pPr>
              <a:defRPr/>
            </a:pPr>
            <a:r>
              <a:rPr lang="en-US" dirty="0" smtClean="0"/>
              <a:t>© Harris Interactive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69063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900">
                <a:solidFill>
                  <a:srgbClr val="424F5A"/>
                </a:solidFill>
              </a:defRPr>
            </a:lvl1pPr>
          </a:lstStyle>
          <a:p>
            <a:pPr>
              <a:defRPr/>
            </a:pPr>
            <a:fld id="{5D11147B-9493-4DA2-9EF8-4CCE3070A5B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</p:sldLayoutIdLst>
  <p:transition spd="slow"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424F5A"/>
          </a:solidFill>
          <a:latin typeface="+mn-lt"/>
          <a:ea typeface="MS PGothic" pitchFamily="34" charset="-128"/>
          <a:cs typeface="Myriad Pro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24F5A"/>
          </a:solidFill>
          <a:latin typeface="Myriad Pro"/>
          <a:ea typeface="MS PGothic" pitchFamily="34" charset="-128"/>
          <a:cs typeface="Myriad Pro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24F5A"/>
          </a:solidFill>
          <a:latin typeface="Myriad Pro"/>
          <a:ea typeface="MS PGothic" pitchFamily="34" charset="-128"/>
          <a:cs typeface="Myriad Pro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24F5A"/>
          </a:solidFill>
          <a:latin typeface="Myriad Pro"/>
          <a:ea typeface="MS PGothic" pitchFamily="34" charset="-128"/>
          <a:cs typeface="Myriad Pro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24F5A"/>
          </a:solidFill>
          <a:latin typeface="Myriad Pro"/>
          <a:ea typeface="MS PGothic" pitchFamily="34" charset="-128"/>
          <a:cs typeface="Myriad Pro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MS PGothic" pitchFamily="34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MS PGothic" pitchFamily="34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MS PGothic" pitchFamily="34" charset="-128"/>
          <a:cs typeface="Myriad Pro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MS PGothic" pitchFamily="34" charset="-128"/>
          <a:cs typeface="Myriad Pro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6036" y="5416971"/>
            <a:ext cx="9127964" cy="1443216"/>
          </a:xfrm>
        </p:spPr>
        <p:txBody>
          <a:bodyPr/>
          <a:lstStyle/>
          <a:p>
            <a:pPr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Notes for The Grocer: Key Findings from Tesco Research</a:t>
            </a:r>
            <a:r>
              <a:rPr lang="en-GB" sz="2400" b="1" dirty="0" smtClean="0">
                <a:solidFill>
                  <a:schemeClr val="accent1"/>
                </a:solidFill>
              </a:rPr>
              <a:t/>
            </a:r>
            <a:br>
              <a:rPr lang="en-GB" sz="2400" b="1" dirty="0" smtClean="0">
                <a:solidFill>
                  <a:schemeClr val="accent1"/>
                </a:solidFill>
              </a:rPr>
            </a:br>
            <a:r>
              <a:rPr lang="en-GB" sz="2400" b="1" dirty="0" smtClean="0">
                <a:solidFill>
                  <a:schemeClr val="accent5"/>
                </a:solidFill>
              </a:rPr>
              <a:t>19</a:t>
            </a:r>
            <a:r>
              <a:rPr lang="en-GB" sz="2400" b="1" baseline="30000" dirty="0" smtClean="0">
                <a:solidFill>
                  <a:schemeClr val="accent5"/>
                </a:solidFill>
              </a:rPr>
              <a:t>th</a:t>
            </a:r>
            <a:r>
              <a:rPr lang="en-GB" sz="2400" b="1" dirty="0" smtClean="0">
                <a:solidFill>
                  <a:schemeClr val="accent5"/>
                </a:solidFill>
              </a:rPr>
              <a:t> November 2014</a:t>
            </a:r>
            <a:endParaRPr lang="en-US" sz="2400" dirty="0" smtClean="0">
              <a:solidFill>
                <a:schemeClr val="accent1"/>
              </a:solidFill>
              <a:ea typeface="ＭＳ Ｐゴシック"/>
              <a:cs typeface="ＭＳ Ｐゴシック"/>
            </a:endParaRPr>
          </a:p>
        </p:txBody>
      </p:sp>
      <p:pic>
        <p:nvPicPr>
          <p:cNvPr id="6" name="Picture 5" descr="Audien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665726" y="2037329"/>
            <a:ext cx="3320145" cy="298141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Top line takeouts from research on shopper perceptions and behaviour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69066"/>
            <a:ext cx="8534400" cy="4648200"/>
          </a:xfrm>
        </p:spPr>
        <p:txBody>
          <a:bodyPr/>
          <a:lstStyle/>
          <a:p>
            <a:pPr>
              <a:buNone/>
            </a:pPr>
            <a:endParaRPr lang="en-GB" sz="1600" dirty="0" smtClean="0"/>
          </a:p>
          <a:p>
            <a:r>
              <a:rPr lang="en-GB" sz="1600" dirty="0" smtClean="0"/>
              <a:t>Nearly a third of respondents (31%) purchased the majority of their grocery shopping at Tesco’s over the last 12 months, making Tesco’s the clear market leader.  Their closest competitors are Sainsbury’s and </a:t>
            </a:r>
            <a:r>
              <a:rPr lang="en-GB" sz="1600" dirty="0" smtClean="0"/>
              <a:t>Asda</a:t>
            </a:r>
            <a:r>
              <a:rPr lang="en-GB" sz="1600" dirty="0" smtClean="0"/>
              <a:t> (18% each).</a:t>
            </a:r>
          </a:p>
          <a:p>
            <a:endParaRPr lang="en-GB" sz="1600" dirty="0" smtClean="0"/>
          </a:p>
          <a:p>
            <a:r>
              <a:rPr lang="en-GB" sz="1600" dirty="0" smtClean="0"/>
              <a:t>The majority of respondents are aware that Tesco’s has been in the news recently (80%).  However, older respondents are more likely to be aware that Tesco’s has been in the news with this figure rising to 91% for the over 55s.</a:t>
            </a:r>
          </a:p>
          <a:p>
            <a:endParaRPr lang="en-GB" sz="1600" dirty="0" smtClean="0"/>
          </a:p>
          <a:p>
            <a:r>
              <a:rPr lang="en-GB" sz="1600" dirty="0" smtClean="0"/>
              <a:t>Nearly three quarters (72%) of respondents who are aware that Tesco’s has been in the news state that it is a result of them overstating their profits or because they have lost money.  Interesting just over half ( 52%) believe that they are in the news because they are doing badly and that their sales are down.</a:t>
            </a:r>
          </a:p>
          <a:p>
            <a:endParaRPr lang="en-GB" sz="1600" dirty="0" smtClean="0"/>
          </a:p>
          <a:p>
            <a:r>
              <a:rPr lang="en-GB" sz="1600" dirty="0" smtClean="0"/>
              <a:t>In light of the recent news nearly half of respondents state that their opinion of Tesco’s is now worse than before (49% slightly or much worse) and over a quarter (28%) would be much or somewhat less likely to shop there.</a:t>
            </a:r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Harris Interactive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475BA-62C2-412A-A9C7-4ED7910F149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Top line </a:t>
            </a:r>
            <a:r>
              <a:rPr lang="en-GB" b="1" dirty="0" smtClean="0"/>
              <a:t>takeouts from </a:t>
            </a:r>
            <a:r>
              <a:rPr lang="en-GB" b="1" dirty="0" smtClean="0"/>
              <a:t>research </a:t>
            </a:r>
            <a:r>
              <a:rPr lang="en-GB" b="1" dirty="0" smtClean="0"/>
              <a:t>on shopper perceptions and behaviour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 smtClean="0"/>
              <a:t>However, of those who do most of their shopping at Tesco’s over half of them (58%) have not changed their behaviour as a result of recent news. </a:t>
            </a:r>
          </a:p>
          <a:p>
            <a:endParaRPr lang="en-GB" sz="1600" dirty="0" smtClean="0"/>
          </a:p>
          <a:p>
            <a:r>
              <a:rPr lang="en-GB" sz="1600" dirty="0" smtClean="0"/>
              <a:t>What is more worrying for Tesco’s is that 13% of respondents who do the majority of shopping at Tesco’s have started to shop less at Tesco or have started to shop at a competitive supermarket.</a:t>
            </a:r>
          </a:p>
          <a:p>
            <a:endParaRPr lang="en-GB" sz="1600" dirty="0" smtClean="0"/>
          </a:p>
          <a:p>
            <a:r>
              <a:rPr lang="en-GB" sz="1600" dirty="0" smtClean="0"/>
              <a:t>Overall, as a result of the accounting issues at Tesco 61% of respondents have less trust in Tesco and what it stands for. </a:t>
            </a:r>
          </a:p>
          <a:p>
            <a:endParaRPr lang="en-GB" sz="1600" dirty="0" smtClean="0"/>
          </a:p>
          <a:p>
            <a:r>
              <a:rPr lang="en-GB" sz="1600" dirty="0" smtClean="0"/>
              <a:t>However, what is clear is that most respondents (42%) believe that Tesco’s has had bad management but they still trust staff in its stores.  Also Tesco’s is not the only supermarket that shoppers have poor opinions of as 26% of respondents agree that all the large supermarkets are as bad as each other.</a:t>
            </a:r>
          </a:p>
          <a:p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Harris Interactive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475BA-62C2-412A-A9C7-4ED7910F149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HarrisMultiColorTheme">
  <a:themeElements>
    <a:clrScheme name="Custom 12">
      <a:dk1>
        <a:srgbClr val="424F5A"/>
      </a:dk1>
      <a:lt1>
        <a:srgbClr val="FFFFFF"/>
      </a:lt1>
      <a:dk2>
        <a:srgbClr val="326C10"/>
      </a:dk2>
      <a:lt2>
        <a:srgbClr val="FFFFFF"/>
      </a:lt2>
      <a:accent1>
        <a:srgbClr val="7EBE07"/>
      </a:accent1>
      <a:accent2>
        <a:srgbClr val="842964"/>
      </a:accent2>
      <a:accent3>
        <a:srgbClr val="DE2D4C"/>
      </a:accent3>
      <a:accent4>
        <a:srgbClr val="3176B6"/>
      </a:accent4>
      <a:accent5>
        <a:srgbClr val="B6A98C"/>
      </a:accent5>
      <a:accent6>
        <a:srgbClr val="D7CEBD"/>
      </a:accent6>
      <a:hlink>
        <a:srgbClr val="848D95"/>
      </a:hlink>
      <a:folHlink>
        <a:srgbClr val="D8D8D8"/>
      </a:folHlink>
    </a:clrScheme>
    <a:fontScheme name="Expo">
      <a:majorFont>
        <a:latin typeface="Calibri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Template_v2.thmx</Template>
  <TotalTime>2376</TotalTime>
  <Words>389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HarrisMultiColorTheme</vt:lpstr>
      <vt:lpstr>Notes for The Grocer: Key Findings from Tesco Research 19th November 2014</vt:lpstr>
      <vt:lpstr>Top line takeouts from research on shopper perceptions and behaviour</vt:lpstr>
      <vt:lpstr>Top line takeouts from research on shopper perceptions and behaviour</vt:lpstr>
    </vt:vector>
  </TitlesOfParts>
  <Company>xvzf xvzf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xvzf xvzf</dc:creator>
  <cp:lastModifiedBy>Administrator</cp:lastModifiedBy>
  <cp:revision>1136</cp:revision>
  <dcterms:created xsi:type="dcterms:W3CDTF">2009-08-11T13:05:31Z</dcterms:created>
  <dcterms:modified xsi:type="dcterms:W3CDTF">2014-11-19T11:26:51Z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000800080e000000000001024120</vt:lpwstr>
  </property>
</Properties>
</file>