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ppt/charts/chart3.xml" ContentType="application/vnd.openxmlformats-officedocument.drawingml.chart+xml"/>
  <Override PartName="/ppt/drawings/drawing2.xml" ContentType="application/vnd.openxmlformats-officedocument.drawingml.chartshapes+xml"/>
  <Override PartName="/ppt/charts/chart4.xml" ContentType="application/vnd.openxmlformats-officedocument.drawingml.chart+xml"/>
  <Override PartName="/ppt/drawings/drawing3.xml" ContentType="application/vnd.openxmlformats-officedocument.drawingml.chartshapes+xml"/>
  <Override PartName="/ppt/charts/chart5.xml" ContentType="application/vnd.openxmlformats-officedocument.drawingml.chart+xml"/>
  <Override PartName="/ppt/drawings/drawing4.xml" ContentType="application/vnd.openxmlformats-officedocument.drawingml.chartshapes+xml"/>
  <Override PartName="/ppt/charts/chart6.xml" ContentType="application/vnd.openxmlformats-officedocument.drawingml.chart+xml"/>
  <Override PartName="/ppt/drawings/drawing5.xml" ContentType="application/vnd.openxmlformats-officedocument.drawingml.chartshapes+xml"/>
  <Override PartName="/ppt/charts/chart7.xml" ContentType="application/vnd.openxmlformats-officedocument.drawingml.chart+xml"/>
  <Override PartName="/ppt/drawings/drawing6.xml" ContentType="application/vnd.openxmlformats-officedocument.drawingml.chartshapes+xml"/>
  <Override PartName="/ppt/charts/chart8.xml" ContentType="application/vnd.openxmlformats-officedocument.drawingml.chart+xml"/>
  <Override PartName="/ppt/notesSlides/notesSlide2.xml" ContentType="application/vnd.openxmlformats-officedocument.presentationml.notesSlide+xml"/>
  <Override PartName="/ppt/charts/chart9.xml" ContentType="application/vnd.openxmlformats-officedocument.drawingml.chart+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93" r:id="rId4"/>
  </p:sldMasterIdLst>
  <p:notesMasterIdLst>
    <p:notesMasterId r:id="rId22"/>
  </p:notesMasterIdLst>
  <p:handoutMasterIdLst>
    <p:handoutMasterId r:id="rId23"/>
  </p:handoutMasterIdLst>
  <p:sldIdLst>
    <p:sldId id="271" r:id="rId5"/>
    <p:sldId id="272" r:id="rId6"/>
    <p:sldId id="273" r:id="rId7"/>
    <p:sldId id="275" r:id="rId8"/>
    <p:sldId id="276" r:id="rId9"/>
    <p:sldId id="277" r:id="rId10"/>
    <p:sldId id="278" r:id="rId11"/>
    <p:sldId id="279" r:id="rId12"/>
    <p:sldId id="287" r:id="rId13"/>
    <p:sldId id="280" r:id="rId14"/>
    <p:sldId id="281" r:id="rId15"/>
    <p:sldId id="289" r:id="rId16"/>
    <p:sldId id="286" r:id="rId17"/>
    <p:sldId id="282" r:id="rId18"/>
    <p:sldId id="283" r:id="rId19"/>
    <p:sldId id="284" r:id="rId20"/>
    <p:sldId id="285" r:id="rId2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ヒラギノ角ゴ Pro W3" charset="-128"/>
        <a:cs typeface="ヒラギノ角ゴ Pro W3" charset="-128"/>
      </a:defRPr>
    </a:lvl1pPr>
    <a:lvl2pPr marL="457200" algn="l" rtl="0" eaLnBrk="0" fontAlgn="base" hangingPunct="0">
      <a:spcBef>
        <a:spcPct val="0"/>
      </a:spcBef>
      <a:spcAft>
        <a:spcPct val="0"/>
      </a:spcAft>
      <a:defRPr sz="2400" kern="1200">
        <a:solidFill>
          <a:schemeClr val="tx1"/>
        </a:solidFill>
        <a:latin typeface="Arial" charset="0"/>
        <a:ea typeface="ヒラギノ角ゴ Pro W3" charset="-128"/>
        <a:cs typeface="ヒラギノ角ゴ Pro W3" charset="-128"/>
      </a:defRPr>
    </a:lvl2pPr>
    <a:lvl3pPr marL="914400" algn="l" rtl="0" eaLnBrk="0" fontAlgn="base" hangingPunct="0">
      <a:spcBef>
        <a:spcPct val="0"/>
      </a:spcBef>
      <a:spcAft>
        <a:spcPct val="0"/>
      </a:spcAft>
      <a:defRPr sz="2400" kern="1200">
        <a:solidFill>
          <a:schemeClr val="tx1"/>
        </a:solidFill>
        <a:latin typeface="Arial" charset="0"/>
        <a:ea typeface="ヒラギノ角ゴ Pro W3" charset="-128"/>
        <a:cs typeface="ヒラギノ角ゴ Pro W3" charset="-128"/>
      </a:defRPr>
    </a:lvl3pPr>
    <a:lvl4pPr marL="1371600" algn="l" rtl="0" eaLnBrk="0" fontAlgn="base" hangingPunct="0">
      <a:spcBef>
        <a:spcPct val="0"/>
      </a:spcBef>
      <a:spcAft>
        <a:spcPct val="0"/>
      </a:spcAft>
      <a:defRPr sz="2400" kern="1200">
        <a:solidFill>
          <a:schemeClr val="tx1"/>
        </a:solidFill>
        <a:latin typeface="Arial" charset="0"/>
        <a:ea typeface="ヒラギノ角ゴ Pro W3" charset="-128"/>
        <a:cs typeface="ヒラギノ角ゴ Pro W3" charset="-128"/>
      </a:defRPr>
    </a:lvl4pPr>
    <a:lvl5pPr marL="1828800" algn="l" rtl="0" eaLnBrk="0" fontAlgn="base" hangingPunct="0">
      <a:spcBef>
        <a:spcPct val="0"/>
      </a:spcBef>
      <a:spcAft>
        <a:spcPct val="0"/>
      </a:spcAft>
      <a:defRPr sz="2400" kern="1200">
        <a:solidFill>
          <a:schemeClr val="tx1"/>
        </a:solidFill>
        <a:latin typeface="Arial" charset="0"/>
        <a:ea typeface="ヒラギノ角ゴ Pro W3" charset="-128"/>
        <a:cs typeface="ヒラギノ角ゴ Pro W3" charset="-128"/>
      </a:defRPr>
    </a:lvl5pPr>
    <a:lvl6pPr marL="2286000" algn="l" defTabSz="457200" rtl="0" eaLnBrk="1" latinLnBrk="0" hangingPunct="1">
      <a:defRPr sz="2400" kern="1200">
        <a:solidFill>
          <a:schemeClr val="tx1"/>
        </a:solidFill>
        <a:latin typeface="Arial" charset="0"/>
        <a:ea typeface="ヒラギノ角ゴ Pro W3" charset="-128"/>
        <a:cs typeface="ヒラギノ角ゴ Pro W3" charset="-128"/>
      </a:defRPr>
    </a:lvl6pPr>
    <a:lvl7pPr marL="2743200" algn="l" defTabSz="457200" rtl="0" eaLnBrk="1" latinLnBrk="0" hangingPunct="1">
      <a:defRPr sz="2400" kern="1200">
        <a:solidFill>
          <a:schemeClr val="tx1"/>
        </a:solidFill>
        <a:latin typeface="Arial" charset="0"/>
        <a:ea typeface="ヒラギノ角ゴ Pro W3" charset="-128"/>
        <a:cs typeface="ヒラギノ角ゴ Pro W3" charset="-128"/>
      </a:defRPr>
    </a:lvl7pPr>
    <a:lvl8pPr marL="3200400" algn="l" defTabSz="457200" rtl="0" eaLnBrk="1" latinLnBrk="0" hangingPunct="1">
      <a:defRPr sz="2400" kern="1200">
        <a:solidFill>
          <a:schemeClr val="tx1"/>
        </a:solidFill>
        <a:latin typeface="Arial" charset="0"/>
        <a:ea typeface="ヒラギノ角ゴ Pro W3" charset="-128"/>
        <a:cs typeface="ヒラギノ角ゴ Pro W3" charset="-128"/>
      </a:defRPr>
    </a:lvl8pPr>
    <a:lvl9pPr marL="3657600" algn="l" defTabSz="457200" rtl="0" eaLnBrk="1" latinLnBrk="0" hangingPunct="1">
      <a:defRPr sz="2400" kern="1200">
        <a:solidFill>
          <a:schemeClr val="tx1"/>
        </a:solidFill>
        <a:latin typeface="Arial" charset="0"/>
        <a:ea typeface="ヒラギノ角ゴ Pro W3" charset="-128"/>
        <a:cs typeface="ヒラギノ角ゴ Pro W3" charset="-128"/>
      </a:defRPr>
    </a:lvl9pPr>
  </p:defaultTextStyle>
  <p:extLst>
    <p:ext uri="{EFAFB233-063F-42B5-8137-9DF3F51BA10A}">
      <p15:sldGuideLst xmlns="" xmlns:p15="http://schemas.microsoft.com/office/powerpoint/2012/main">
        <p15:guide id="1" orient="horz" pos="768">
          <p15:clr>
            <a:srgbClr val="A4A3A4"/>
          </p15:clr>
        </p15:guide>
        <p15:guide id="2" pos="5088">
          <p15:clr>
            <a:srgbClr val="A4A3A4"/>
          </p15:clr>
        </p15:guide>
        <p15:guide id="3" pos="960">
          <p15:clr>
            <a:srgbClr val="A4A3A4"/>
          </p15:clr>
        </p15:guide>
        <p15:guide id="4" pos="19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a:srgbClr val="CC99FF"/>
    <a:srgbClr val="A8B9C5"/>
    <a:srgbClr val="AAFF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howGuides="1">
      <p:cViewPr varScale="1">
        <p:scale>
          <a:sx n="92" d="100"/>
          <a:sy n="92" d="100"/>
        </p:scale>
        <p:origin x="-750" y="-102"/>
      </p:cViewPr>
      <p:guideLst>
        <p:guide orient="horz" pos="768"/>
        <p:guide pos="5088"/>
        <p:guide pos="960"/>
        <p:guide pos="1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6.xml"/><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0362596224147031E-2"/>
          <c:y val="5.4644808743169349E-2"/>
          <c:w val="0.9680016345049125"/>
          <c:h val="0.60436706682156538"/>
        </c:manualLayout>
      </c:layout>
      <c:barChart>
        <c:barDir val="col"/>
        <c:grouping val="clustered"/>
        <c:varyColors val="0"/>
        <c:ser>
          <c:idx val="0"/>
          <c:order val="0"/>
          <c:tx>
            <c:strRef>
              <c:f>Sheet1!$B$1</c:f>
              <c:strCache>
                <c:ptCount val="1"/>
                <c:pt idx="0">
                  <c:v>2014</c:v>
                </c:pt>
              </c:strCache>
            </c:strRef>
          </c:tx>
          <c:spPr>
            <a:effectLst>
              <a:outerShdw blurRad="50800" dist="38100" dir="2700000" algn="tl" rotWithShape="0">
                <a:prstClr val="black">
                  <a:alpha val="40000"/>
                </a:prstClr>
              </a:outerShdw>
            </a:effectLst>
          </c:spPr>
          <c:invertIfNegative val="0"/>
          <c:dLbls>
            <c:spPr>
              <a:noFill/>
              <a:ln>
                <a:noFill/>
              </a:ln>
              <a:effectLst/>
            </c:spPr>
            <c:txPr>
              <a:bodyPr/>
              <a:lstStyle/>
              <a:p>
                <a:pPr>
                  <a:defRPr sz="2000" b="1"/>
                </a:pPr>
                <a:endParaRPr lang="en-US"/>
              </a:p>
            </c:txPr>
            <c:dLblPos val="outEnd"/>
            <c:showLegendKey val="0"/>
            <c:showVal val="1"/>
            <c:showCatName val="0"/>
            <c:showSerName val="0"/>
            <c:showPercent val="0"/>
            <c:showBubbleSize val="0"/>
            <c:separator>, </c:separator>
            <c:showLeaderLines val="0"/>
            <c:extLst>
              <c:ext xmlns:c15="http://schemas.microsoft.com/office/drawing/2012/chart" uri="{CE6537A1-D6FC-4f65-9D91-7224C49458BB}">
                <c15:layout/>
                <c15:showLeaderLines val="0"/>
              </c:ext>
            </c:extLst>
          </c:dLbls>
          <c:cat>
            <c:strRef>
              <c:f>Sheet1!$A$2:$A$7</c:f>
              <c:strCache>
                <c:ptCount val="6"/>
                <c:pt idx="0">
                  <c:v>This is Good News !</c:v>
                </c:pt>
                <c:pt idx="1">
                  <c:v>What about the farmers?!</c:v>
                </c:pt>
                <c:pt idx="2">
                  <c:v>Supermarkets should lower prices on other products ahead of milk</c:v>
                </c:pt>
                <c:pt idx="3">
                  <c:v>What about the cows?</c:v>
                </c:pt>
                <c:pt idx="4">
                  <c:v>£1 is too low a price for 4 pints</c:v>
                </c:pt>
                <c:pt idx="5">
                  <c:v>Is the Quality OK?</c:v>
                </c:pt>
              </c:strCache>
            </c:strRef>
          </c:cat>
          <c:val>
            <c:numRef>
              <c:f>Sheet1!$B$2:$B$7</c:f>
              <c:numCache>
                <c:formatCode>0%</c:formatCode>
                <c:ptCount val="6"/>
                <c:pt idx="0">
                  <c:v>0.58000000000000007</c:v>
                </c:pt>
                <c:pt idx="1">
                  <c:v>0.54</c:v>
                </c:pt>
                <c:pt idx="2">
                  <c:v>0.54</c:v>
                </c:pt>
                <c:pt idx="3">
                  <c:v>0.41000000000000003</c:v>
                </c:pt>
                <c:pt idx="4">
                  <c:v>0.29000000000000004</c:v>
                </c:pt>
                <c:pt idx="5">
                  <c:v>0.24000000000000002</c:v>
                </c:pt>
              </c:numCache>
            </c:numRef>
          </c:val>
        </c:ser>
        <c:ser>
          <c:idx val="1"/>
          <c:order val="1"/>
          <c:tx>
            <c:strRef>
              <c:f>Sheet1!$C$1</c:f>
              <c:strCache>
                <c:ptCount val="1"/>
                <c:pt idx="0">
                  <c:v>2015</c:v>
                </c:pt>
              </c:strCache>
            </c:strRef>
          </c:tx>
          <c:invertIfNegative val="0"/>
          <c:dLbls>
            <c:spPr>
              <a:noFill/>
              <a:ln>
                <a:noFill/>
              </a:ln>
              <a:effectLst/>
            </c:spPr>
            <c:txPr>
              <a:bodyPr wrap="square" lIns="38100" tIns="19050" rIns="38100" bIns="19050" anchor="ctr">
                <a:spAutoFit/>
              </a:bodyPr>
              <a:lstStyle/>
              <a:p>
                <a:pPr>
                  <a:defRPr sz="2000" b="1"/>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ext>
            </c:extLst>
          </c:dLbls>
          <c:cat>
            <c:strRef>
              <c:f>Sheet1!$A$2:$A$7</c:f>
              <c:strCache>
                <c:ptCount val="6"/>
                <c:pt idx="0">
                  <c:v>This is Good News !</c:v>
                </c:pt>
                <c:pt idx="1">
                  <c:v>What about the farmers?!</c:v>
                </c:pt>
                <c:pt idx="2">
                  <c:v>Supermarkets should lower prices on other products ahead of milk</c:v>
                </c:pt>
                <c:pt idx="3">
                  <c:v>What about the cows?</c:v>
                </c:pt>
                <c:pt idx="4">
                  <c:v>£1 is too low a price for 4 pints</c:v>
                </c:pt>
                <c:pt idx="5">
                  <c:v>Is the Quality OK?</c:v>
                </c:pt>
              </c:strCache>
            </c:strRef>
          </c:cat>
          <c:val>
            <c:numRef>
              <c:f>Sheet1!$C$2:$C$7</c:f>
              <c:numCache>
                <c:formatCode>0%</c:formatCode>
                <c:ptCount val="6"/>
                <c:pt idx="0">
                  <c:v>0.54</c:v>
                </c:pt>
                <c:pt idx="1">
                  <c:v>0.60000000000000009</c:v>
                </c:pt>
                <c:pt idx="2">
                  <c:v>0.60000000000000009</c:v>
                </c:pt>
                <c:pt idx="3">
                  <c:v>0.46</c:v>
                </c:pt>
                <c:pt idx="4">
                  <c:v>0.37000000000000005</c:v>
                </c:pt>
                <c:pt idx="5">
                  <c:v>0.27</c:v>
                </c:pt>
              </c:numCache>
            </c:numRef>
          </c:val>
        </c:ser>
        <c:dLbls>
          <c:showLegendKey val="0"/>
          <c:showVal val="1"/>
          <c:showCatName val="0"/>
          <c:showSerName val="0"/>
          <c:showPercent val="0"/>
          <c:showBubbleSize val="0"/>
        </c:dLbls>
        <c:gapWidth val="150"/>
        <c:axId val="85173376"/>
        <c:axId val="85174912"/>
      </c:barChart>
      <c:catAx>
        <c:axId val="85173376"/>
        <c:scaling>
          <c:orientation val="minMax"/>
        </c:scaling>
        <c:delete val="0"/>
        <c:axPos val="b"/>
        <c:numFmt formatCode="General" sourceLinked="0"/>
        <c:majorTickMark val="out"/>
        <c:minorTickMark val="none"/>
        <c:tickLblPos val="nextTo"/>
        <c:txPr>
          <a:bodyPr/>
          <a:lstStyle/>
          <a:p>
            <a:pPr>
              <a:defRPr i="1"/>
            </a:pPr>
            <a:endParaRPr lang="en-US"/>
          </a:p>
        </c:txPr>
        <c:crossAx val="85174912"/>
        <c:crosses val="autoZero"/>
        <c:auto val="1"/>
        <c:lblAlgn val="ctr"/>
        <c:lblOffset val="100"/>
        <c:noMultiLvlLbl val="0"/>
      </c:catAx>
      <c:valAx>
        <c:axId val="85174912"/>
        <c:scaling>
          <c:orientation val="minMax"/>
        </c:scaling>
        <c:delete val="1"/>
        <c:axPos val="l"/>
        <c:numFmt formatCode="0%" sourceLinked="1"/>
        <c:majorTickMark val="out"/>
        <c:minorTickMark val="none"/>
        <c:tickLblPos val="none"/>
        <c:crossAx val="85173376"/>
        <c:crosses val="autoZero"/>
        <c:crossBetween val="between"/>
      </c:valAx>
    </c:plotArea>
    <c:legend>
      <c:legendPos val="b"/>
      <c:layout>
        <c:manualLayout>
          <c:xMode val="edge"/>
          <c:yMode val="edge"/>
          <c:x val="0.54285868404030568"/>
          <c:y val="0.89957596488963454"/>
          <c:w val="0.19645003673971248"/>
          <c:h val="7.5833871175939094E-2"/>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6158411693510848"/>
          <c:y val="0"/>
          <c:w val="0.49823030099961413"/>
          <c:h val="0.96163833805476862"/>
        </c:manualLayout>
      </c:layout>
      <c:barChart>
        <c:barDir val="bar"/>
        <c:grouping val="clustered"/>
        <c:varyColors val="0"/>
        <c:ser>
          <c:idx val="0"/>
          <c:order val="0"/>
          <c:tx>
            <c:strRef>
              <c:f>Sheet1!$B$1</c:f>
              <c:strCache>
                <c:ptCount val="1"/>
                <c:pt idx="0">
                  <c:v>Column1</c:v>
                </c:pt>
              </c:strCache>
            </c:strRef>
          </c:tx>
          <c:spPr>
            <a:solidFill>
              <a:schemeClr val="accent1"/>
            </a:solidFill>
            <a:ln>
              <a:noFill/>
            </a:ln>
            <a:effectLst>
              <a:outerShdw blurRad="50800" dist="38100" dir="2700000" algn="tl" rotWithShape="0">
                <a:prstClr val="black">
                  <a:alpha val="40000"/>
                </a:prstClr>
              </a:outerShdw>
            </a:effectLst>
            <a:scene3d>
              <a:camera prst="orthographicFront"/>
              <a:lightRig rig="threePt" dir="t"/>
            </a:scene3d>
            <a:sp3d>
              <a:bevelT/>
            </a:sp3d>
          </c:spPr>
          <c:invertIfNegative val="0"/>
          <c:dPt>
            <c:idx val="0"/>
            <c:invertIfNegative val="0"/>
            <c:bubble3D val="0"/>
            <c:spPr>
              <a:solidFill>
                <a:srgbClr val="C0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1"/>
            <c:invertIfNegative val="0"/>
            <c:bubble3D val="0"/>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2"/>
            <c:invertIfNegative val="0"/>
            <c:bubble3D val="0"/>
            <c:spPr>
              <a:solidFill>
                <a:schemeClr val="accent3">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3"/>
            <c:invertIfNegative val="0"/>
            <c:bubble3D val="0"/>
            <c:spPr>
              <a:solidFill>
                <a:schemeClr val="accent5">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4"/>
            <c:invertIfNegative val="0"/>
            <c:bubble3D val="0"/>
            <c:spPr>
              <a:solidFill>
                <a:schemeClr val="accent1">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Lbls>
            <c:spPr>
              <a:noFill/>
              <a:ln>
                <a:noFill/>
              </a:ln>
              <a:effectLst/>
            </c:spPr>
            <c:txPr>
              <a:bodyPr/>
              <a:lstStyle/>
              <a:p>
                <a:pPr>
                  <a:defRPr sz="1800" b="1">
                    <a:solidFill>
                      <a:schemeClr val="tx1"/>
                    </a:solidFil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Strongly disagree</c:v>
                </c:pt>
                <c:pt idx="1">
                  <c:v>Disagree</c:v>
                </c:pt>
                <c:pt idx="2">
                  <c:v>Neither agree nor disagree</c:v>
                </c:pt>
                <c:pt idx="3">
                  <c:v>Agree</c:v>
                </c:pt>
                <c:pt idx="4">
                  <c:v>Strongly agree</c:v>
                </c:pt>
              </c:strCache>
            </c:strRef>
          </c:cat>
          <c:val>
            <c:numRef>
              <c:f>Sheet1!$B$2:$B$6</c:f>
              <c:numCache>
                <c:formatCode>0%</c:formatCode>
                <c:ptCount val="5"/>
                <c:pt idx="0">
                  <c:v>0.05</c:v>
                </c:pt>
                <c:pt idx="1">
                  <c:v>8.0000000000000016E-2</c:v>
                </c:pt>
                <c:pt idx="2">
                  <c:v>0.30000000000000004</c:v>
                </c:pt>
                <c:pt idx="3">
                  <c:v>0.28000000000000008</c:v>
                </c:pt>
                <c:pt idx="4">
                  <c:v>0.26</c:v>
                </c:pt>
              </c:numCache>
            </c:numRef>
          </c:val>
        </c:ser>
        <c:dLbls>
          <c:showLegendKey val="0"/>
          <c:showVal val="0"/>
          <c:showCatName val="0"/>
          <c:showSerName val="0"/>
          <c:showPercent val="0"/>
          <c:showBubbleSize val="0"/>
        </c:dLbls>
        <c:gapWidth val="40"/>
        <c:axId val="126053376"/>
        <c:axId val="126317312"/>
      </c:barChart>
      <c:catAx>
        <c:axId val="126053376"/>
        <c:scaling>
          <c:orientation val="minMax"/>
        </c:scaling>
        <c:delete val="0"/>
        <c:axPos val="l"/>
        <c:numFmt formatCode="General" sourceLinked="0"/>
        <c:majorTickMark val="out"/>
        <c:minorTickMark val="none"/>
        <c:tickLblPos val="nextTo"/>
        <c:spPr>
          <a:ln>
            <a:noFill/>
          </a:ln>
        </c:spPr>
        <c:txPr>
          <a:bodyPr/>
          <a:lstStyle/>
          <a:p>
            <a:pPr>
              <a:defRPr sz="1600" b="0">
                <a:solidFill>
                  <a:schemeClr val="tx1"/>
                </a:solidFill>
              </a:defRPr>
            </a:pPr>
            <a:endParaRPr lang="en-US"/>
          </a:p>
        </c:txPr>
        <c:crossAx val="126317312"/>
        <c:crosses val="autoZero"/>
        <c:auto val="1"/>
        <c:lblAlgn val="ctr"/>
        <c:lblOffset val="100"/>
        <c:noMultiLvlLbl val="0"/>
      </c:catAx>
      <c:valAx>
        <c:axId val="126317312"/>
        <c:scaling>
          <c:orientation val="minMax"/>
          <c:max val="0.8"/>
          <c:min val="0"/>
        </c:scaling>
        <c:delete val="1"/>
        <c:axPos val="b"/>
        <c:numFmt formatCode="0%" sourceLinked="1"/>
        <c:majorTickMark val="out"/>
        <c:minorTickMark val="none"/>
        <c:tickLblPos val="none"/>
        <c:crossAx val="126053376"/>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6158411693510848"/>
          <c:y val="0"/>
          <c:w val="0.49823030099961441"/>
          <c:h val="0.96163833805476862"/>
        </c:manualLayout>
      </c:layout>
      <c:barChart>
        <c:barDir val="bar"/>
        <c:grouping val="clustered"/>
        <c:varyColors val="0"/>
        <c:ser>
          <c:idx val="0"/>
          <c:order val="0"/>
          <c:tx>
            <c:strRef>
              <c:f>Sheet1!$B$1</c:f>
              <c:strCache>
                <c:ptCount val="1"/>
                <c:pt idx="0">
                  <c:v>Column1</c:v>
                </c:pt>
              </c:strCache>
            </c:strRef>
          </c:tx>
          <c:spPr>
            <a:solidFill>
              <a:schemeClr val="accent1"/>
            </a:solidFill>
            <a:ln>
              <a:noFill/>
            </a:ln>
            <a:effectLst>
              <a:outerShdw blurRad="50800" dist="38100" dir="2700000" algn="tl" rotWithShape="0">
                <a:prstClr val="black">
                  <a:alpha val="40000"/>
                </a:prstClr>
              </a:outerShdw>
            </a:effectLst>
            <a:scene3d>
              <a:camera prst="orthographicFront"/>
              <a:lightRig rig="threePt" dir="t"/>
            </a:scene3d>
            <a:sp3d>
              <a:bevelT/>
            </a:sp3d>
          </c:spPr>
          <c:invertIfNegative val="0"/>
          <c:dPt>
            <c:idx val="0"/>
            <c:invertIfNegative val="0"/>
            <c:bubble3D val="0"/>
            <c:spPr>
              <a:solidFill>
                <a:srgbClr val="C0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1"/>
            <c:invertIfNegative val="0"/>
            <c:bubble3D val="0"/>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2"/>
            <c:invertIfNegative val="0"/>
            <c:bubble3D val="0"/>
            <c:spPr>
              <a:solidFill>
                <a:schemeClr val="accent3">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3"/>
            <c:invertIfNegative val="0"/>
            <c:bubble3D val="0"/>
            <c:spPr>
              <a:solidFill>
                <a:schemeClr val="accent5">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4"/>
            <c:invertIfNegative val="0"/>
            <c:bubble3D val="0"/>
            <c:spPr>
              <a:solidFill>
                <a:schemeClr val="accent1">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Lbls>
            <c:spPr>
              <a:noFill/>
              <a:ln>
                <a:noFill/>
              </a:ln>
              <a:effectLst/>
            </c:spPr>
            <c:txPr>
              <a:bodyPr/>
              <a:lstStyle/>
              <a:p>
                <a:pPr>
                  <a:defRPr sz="1800" b="1">
                    <a:solidFill>
                      <a:schemeClr val="tx1"/>
                    </a:solidFil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Strongly disagree</c:v>
                </c:pt>
                <c:pt idx="1">
                  <c:v>Disagree</c:v>
                </c:pt>
                <c:pt idx="2">
                  <c:v>Neither agree nor disagree</c:v>
                </c:pt>
                <c:pt idx="3">
                  <c:v>Agree</c:v>
                </c:pt>
                <c:pt idx="4">
                  <c:v>Strongly agree</c:v>
                </c:pt>
              </c:strCache>
            </c:strRef>
          </c:cat>
          <c:val>
            <c:numRef>
              <c:f>Sheet1!$B$2:$B$6</c:f>
              <c:numCache>
                <c:formatCode>0%</c:formatCode>
                <c:ptCount val="5"/>
                <c:pt idx="0">
                  <c:v>6.0000000000000005E-2</c:v>
                </c:pt>
                <c:pt idx="1">
                  <c:v>9.0000000000000011E-2</c:v>
                </c:pt>
                <c:pt idx="2">
                  <c:v>0.23</c:v>
                </c:pt>
                <c:pt idx="3">
                  <c:v>0.32000000000000006</c:v>
                </c:pt>
                <c:pt idx="4">
                  <c:v>0.29000000000000004</c:v>
                </c:pt>
              </c:numCache>
            </c:numRef>
          </c:val>
        </c:ser>
        <c:dLbls>
          <c:showLegendKey val="0"/>
          <c:showVal val="0"/>
          <c:showCatName val="0"/>
          <c:showSerName val="0"/>
          <c:showPercent val="0"/>
          <c:showBubbleSize val="0"/>
        </c:dLbls>
        <c:gapWidth val="40"/>
        <c:axId val="126163968"/>
        <c:axId val="126169856"/>
      </c:barChart>
      <c:catAx>
        <c:axId val="126163968"/>
        <c:scaling>
          <c:orientation val="minMax"/>
        </c:scaling>
        <c:delete val="0"/>
        <c:axPos val="l"/>
        <c:numFmt formatCode="General" sourceLinked="0"/>
        <c:majorTickMark val="out"/>
        <c:minorTickMark val="none"/>
        <c:tickLblPos val="nextTo"/>
        <c:spPr>
          <a:ln>
            <a:noFill/>
          </a:ln>
        </c:spPr>
        <c:txPr>
          <a:bodyPr/>
          <a:lstStyle/>
          <a:p>
            <a:pPr>
              <a:defRPr sz="1600" b="0">
                <a:solidFill>
                  <a:schemeClr val="tx1"/>
                </a:solidFill>
              </a:defRPr>
            </a:pPr>
            <a:endParaRPr lang="en-US"/>
          </a:p>
        </c:txPr>
        <c:crossAx val="126169856"/>
        <c:crosses val="autoZero"/>
        <c:auto val="1"/>
        <c:lblAlgn val="ctr"/>
        <c:lblOffset val="100"/>
        <c:noMultiLvlLbl val="0"/>
      </c:catAx>
      <c:valAx>
        <c:axId val="126169856"/>
        <c:scaling>
          <c:orientation val="minMax"/>
          <c:max val="0.8"/>
          <c:min val="0"/>
        </c:scaling>
        <c:delete val="1"/>
        <c:axPos val="b"/>
        <c:numFmt formatCode="0%" sourceLinked="1"/>
        <c:majorTickMark val="out"/>
        <c:minorTickMark val="none"/>
        <c:tickLblPos val="none"/>
        <c:crossAx val="126163968"/>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6158411693510848"/>
          <c:y val="0"/>
          <c:w val="0.49823030099961463"/>
          <c:h val="0.96163833805476862"/>
        </c:manualLayout>
      </c:layout>
      <c:barChart>
        <c:barDir val="bar"/>
        <c:grouping val="clustered"/>
        <c:varyColors val="0"/>
        <c:ser>
          <c:idx val="0"/>
          <c:order val="0"/>
          <c:tx>
            <c:strRef>
              <c:f>Sheet1!$B$1</c:f>
              <c:strCache>
                <c:ptCount val="1"/>
                <c:pt idx="0">
                  <c:v>Column1</c:v>
                </c:pt>
              </c:strCache>
            </c:strRef>
          </c:tx>
          <c:spPr>
            <a:solidFill>
              <a:schemeClr val="accent1"/>
            </a:solidFill>
            <a:ln>
              <a:noFill/>
            </a:ln>
            <a:effectLst>
              <a:outerShdw blurRad="50800" dist="38100" dir="2700000" algn="tl" rotWithShape="0">
                <a:prstClr val="black">
                  <a:alpha val="40000"/>
                </a:prstClr>
              </a:outerShdw>
            </a:effectLst>
            <a:scene3d>
              <a:camera prst="orthographicFront"/>
              <a:lightRig rig="threePt" dir="t"/>
            </a:scene3d>
            <a:sp3d>
              <a:bevelT/>
            </a:sp3d>
          </c:spPr>
          <c:invertIfNegative val="0"/>
          <c:dPt>
            <c:idx val="0"/>
            <c:invertIfNegative val="0"/>
            <c:bubble3D val="0"/>
            <c:spPr>
              <a:solidFill>
                <a:srgbClr val="C0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1"/>
            <c:invertIfNegative val="0"/>
            <c:bubble3D val="0"/>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2"/>
            <c:invertIfNegative val="0"/>
            <c:bubble3D val="0"/>
            <c:spPr>
              <a:solidFill>
                <a:schemeClr val="accent3">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3"/>
            <c:invertIfNegative val="0"/>
            <c:bubble3D val="0"/>
            <c:spPr>
              <a:solidFill>
                <a:schemeClr val="accent5">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4"/>
            <c:invertIfNegative val="0"/>
            <c:bubble3D val="0"/>
            <c:spPr>
              <a:solidFill>
                <a:schemeClr val="accent1">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Lbls>
            <c:spPr>
              <a:noFill/>
              <a:ln>
                <a:noFill/>
              </a:ln>
              <a:effectLst/>
            </c:spPr>
            <c:txPr>
              <a:bodyPr/>
              <a:lstStyle/>
              <a:p>
                <a:pPr>
                  <a:defRPr sz="1800" b="1">
                    <a:solidFill>
                      <a:schemeClr val="tx1"/>
                    </a:solidFil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Strongly disagree</c:v>
                </c:pt>
                <c:pt idx="1">
                  <c:v>Disagree</c:v>
                </c:pt>
                <c:pt idx="2">
                  <c:v>Neither agree nor disagree</c:v>
                </c:pt>
                <c:pt idx="3">
                  <c:v>Agree</c:v>
                </c:pt>
                <c:pt idx="4">
                  <c:v>Strongly agree</c:v>
                </c:pt>
              </c:strCache>
            </c:strRef>
          </c:cat>
          <c:val>
            <c:numRef>
              <c:f>Sheet1!$B$2:$B$6</c:f>
              <c:numCache>
                <c:formatCode>0%</c:formatCode>
                <c:ptCount val="5"/>
                <c:pt idx="0">
                  <c:v>3.0000000000000002E-2</c:v>
                </c:pt>
                <c:pt idx="1">
                  <c:v>0.05</c:v>
                </c:pt>
                <c:pt idx="2">
                  <c:v>0.30000000000000004</c:v>
                </c:pt>
                <c:pt idx="3">
                  <c:v>0.36000000000000004</c:v>
                </c:pt>
                <c:pt idx="4">
                  <c:v>0.24000000000000002</c:v>
                </c:pt>
              </c:numCache>
            </c:numRef>
          </c:val>
        </c:ser>
        <c:dLbls>
          <c:showLegendKey val="0"/>
          <c:showVal val="0"/>
          <c:showCatName val="0"/>
          <c:showSerName val="0"/>
          <c:showPercent val="0"/>
          <c:showBubbleSize val="0"/>
        </c:dLbls>
        <c:gapWidth val="40"/>
        <c:axId val="4689920"/>
        <c:axId val="4691456"/>
      </c:barChart>
      <c:catAx>
        <c:axId val="4689920"/>
        <c:scaling>
          <c:orientation val="minMax"/>
        </c:scaling>
        <c:delete val="0"/>
        <c:axPos val="l"/>
        <c:numFmt formatCode="General" sourceLinked="0"/>
        <c:majorTickMark val="out"/>
        <c:minorTickMark val="none"/>
        <c:tickLblPos val="nextTo"/>
        <c:spPr>
          <a:ln>
            <a:noFill/>
          </a:ln>
        </c:spPr>
        <c:txPr>
          <a:bodyPr/>
          <a:lstStyle/>
          <a:p>
            <a:pPr>
              <a:defRPr sz="1600" b="0">
                <a:solidFill>
                  <a:schemeClr val="tx1"/>
                </a:solidFill>
              </a:defRPr>
            </a:pPr>
            <a:endParaRPr lang="en-US"/>
          </a:p>
        </c:txPr>
        <c:crossAx val="4691456"/>
        <c:crosses val="autoZero"/>
        <c:auto val="1"/>
        <c:lblAlgn val="ctr"/>
        <c:lblOffset val="100"/>
        <c:noMultiLvlLbl val="0"/>
      </c:catAx>
      <c:valAx>
        <c:axId val="4691456"/>
        <c:scaling>
          <c:orientation val="minMax"/>
          <c:max val="0.8"/>
          <c:min val="0"/>
        </c:scaling>
        <c:delete val="1"/>
        <c:axPos val="b"/>
        <c:numFmt formatCode="0%" sourceLinked="1"/>
        <c:majorTickMark val="out"/>
        <c:minorTickMark val="none"/>
        <c:tickLblPos val="none"/>
        <c:crossAx val="4689920"/>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6158411693510848"/>
          <c:y val="0"/>
          <c:w val="0.49823030099961463"/>
          <c:h val="0.96163833805476862"/>
        </c:manualLayout>
      </c:layout>
      <c:barChart>
        <c:barDir val="bar"/>
        <c:grouping val="clustered"/>
        <c:varyColors val="0"/>
        <c:ser>
          <c:idx val="0"/>
          <c:order val="0"/>
          <c:tx>
            <c:strRef>
              <c:f>Sheet1!$B$1</c:f>
              <c:strCache>
                <c:ptCount val="1"/>
                <c:pt idx="0">
                  <c:v>Column1</c:v>
                </c:pt>
              </c:strCache>
            </c:strRef>
          </c:tx>
          <c:spPr>
            <a:solidFill>
              <a:schemeClr val="accent1"/>
            </a:solidFill>
            <a:ln>
              <a:noFill/>
            </a:ln>
            <a:effectLst>
              <a:outerShdw blurRad="50800" dist="38100" dir="2700000" algn="tl" rotWithShape="0">
                <a:prstClr val="black">
                  <a:alpha val="40000"/>
                </a:prstClr>
              </a:outerShdw>
            </a:effectLst>
            <a:scene3d>
              <a:camera prst="orthographicFront"/>
              <a:lightRig rig="threePt" dir="t"/>
            </a:scene3d>
            <a:sp3d>
              <a:bevelT/>
            </a:sp3d>
          </c:spPr>
          <c:invertIfNegative val="0"/>
          <c:dPt>
            <c:idx val="0"/>
            <c:invertIfNegative val="0"/>
            <c:bubble3D val="0"/>
            <c:spPr>
              <a:solidFill>
                <a:srgbClr val="C0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1"/>
            <c:invertIfNegative val="0"/>
            <c:bubble3D val="0"/>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2"/>
            <c:invertIfNegative val="0"/>
            <c:bubble3D val="0"/>
            <c:spPr>
              <a:solidFill>
                <a:schemeClr val="accent3">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3"/>
            <c:invertIfNegative val="0"/>
            <c:bubble3D val="0"/>
            <c:spPr>
              <a:solidFill>
                <a:schemeClr val="accent5">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4"/>
            <c:invertIfNegative val="0"/>
            <c:bubble3D val="0"/>
            <c:spPr>
              <a:solidFill>
                <a:schemeClr val="accent1">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Lbls>
            <c:spPr>
              <a:noFill/>
              <a:ln>
                <a:noFill/>
              </a:ln>
              <a:effectLst/>
            </c:spPr>
            <c:txPr>
              <a:bodyPr/>
              <a:lstStyle/>
              <a:p>
                <a:pPr>
                  <a:defRPr sz="1800" b="1">
                    <a:solidFill>
                      <a:schemeClr val="tx1"/>
                    </a:solidFil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Strongly disagree</c:v>
                </c:pt>
                <c:pt idx="1">
                  <c:v>Disagree</c:v>
                </c:pt>
                <c:pt idx="2">
                  <c:v>Neither agree nor disagree</c:v>
                </c:pt>
                <c:pt idx="3">
                  <c:v>Agree</c:v>
                </c:pt>
                <c:pt idx="4">
                  <c:v>Strongly agree</c:v>
                </c:pt>
              </c:strCache>
            </c:strRef>
          </c:cat>
          <c:val>
            <c:numRef>
              <c:f>Sheet1!$B$2:$B$6</c:f>
              <c:numCache>
                <c:formatCode>0%</c:formatCode>
                <c:ptCount val="5"/>
                <c:pt idx="0">
                  <c:v>9.0000000000000011E-2</c:v>
                </c:pt>
                <c:pt idx="1">
                  <c:v>0.13</c:v>
                </c:pt>
                <c:pt idx="2">
                  <c:v>0.29000000000000004</c:v>
                </c:pt>
                <c:pt idx="3">
                  <c:v>0.27</c:v>
                </c:pt>
                <c:pt idx="4">
                  <c:v>0.18000000000000002</c:v>
                </c:pt>
              </c:numCache>
            </c:numRef>
          </c:val>
        </c:ser>
        <c:dLbls>
          <c:showLegendKey val="0"/>
          <c:showVal val="0"/>
          <c:showCatName val="0"/>
          <c:showSerName val="0"/>
          <c:showPercent val="0"/>
          <c:showBubbleSize val="0"/>
        </c:dLbls>
        <c:gapWidth val="40"/>
        <c:axId val="97019776"/>
        <c:axId val="97021312"/>
      </c:barChart>
      <c:catAx>
        <c:axId val="97019776"/>
        <c:scaling>
          <c:orientation val="minMax"/>
        </c:scaling>
        <c:delete val="0"/>
        <c:axPos val="l"/>
        <c:numFmt formatCode="General" sourceLinked="0"/>
        <c:majorTickMark val="out"/>
        <c:minorTickMark val="none"/>
        <c:tickLblPos val="nextTo"/>
        <c:spPr>
          <a:ln>
            <a:noFill/>
          </a:ln>
        </c:spPr>
        <c:txPr>
          <a:bodyPr/>
          <a:lstStyle/>
          <a:p>
            <a:pPr>
              <a:defRPr sz="1600" b="0">
                <a:solidFill>
                  <a:schemeClr val="tx1"/>
                </a:solidFill>
              </a:defRPr>
            </a:pPr>
            <a:endParaRPr lang="en-US"/>
          </a:p>
        </c:txPr>
        <c:crossAx val="97021312"/>
        <c:crosses val="autoZero"/>
        <c:auto val="1"/>
        <c:lblAlgn val="ctr"/>
        <c:lblOffset val="100"/>
        <c:noMultiLvlLbl val="0"/>
      </c:catAx>
      <c:valAx>
        <c:axId val="97021312"/>
        <c:scaling>
          <c:orientation val="minMax"/>
          <c:max val="0.8"/>
          <c:min val="0"/>
        </c:scaling>
        <c:delete val="1"/>
        <c:axPos val="b"/>
        <c:numFmt formatCode="0%" sourceLinked="1"/>
        <c:majorTickMark val="out"/>
        <c:minorTickMark val="none"/>
        <c:tickLblPos val="none"/>
        <c:crossAx val="97019776"/>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6158411693510848"/>
          <c:y val="0"/>
          <c:w val="0.49823030099961452"/>
          <c:h val="0.96163833805476862"/>
        </c:manualLayout>
      </c:layout>
      <c:barChart>
        <c:barDir val="bar"/>
        <c:grouping val="clustered"/>
        <c:varyColors val="0"/>
        <c:ser>
          <c:idx val="0"/>
          <c:order val="0"/>
          <c:tx>
            <c:strRef>
              <c:f>Sheet1!$B$1</c:f>
              <c:strCache>
                <c:ptCount val="1"/>
                <c:pt idx="0">
                  <c:v>Column1</c:v>
                </c:pt>
              </c:strCache>
            </c:strRef>
          </c:tx>
          <c:spPr>
            <a:solidFill>
              <a:schemeClr val="accent1"/>
            </a:solidFill>
            <a:ln>
              <a:noFill/>
            </a:ln>
            <a:effectLst>
              <a:outerShdw blurRad="50800" dist="38100" dir="2700000" algn="tl" rotWithShape="0">
                <a:prstClr val="black">
                  <a:alpha val="40000"/>
                </a:prstClr>
              </a:outerShdw>
            </a:effectLst>
            <a:scene3d>
              <a:camera prst="orthographicFront"/>
              <a:lightRig rig="threePt" dir="t"/>
            </a:scene3d>
            <a:sp3d>
              <a:bevelT/>
            </a:sp3d>
          </c:spPr>
          <c:invertIfNegative val="0"/>
          <c:dPt>
            <c:idx val="0"/>
            <c:invertIfNegative val="0"/>
            <c:bubble3D val="0"/>
            <c:spPr>
              <a:solidFill>
                <a:srgbClr val="C0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1"/>
            <c:invertIfNegative val="0"/>
            <c:bubble3D val="0"/>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2"/>
            <c:invertIfNegative val="0"/>
            <c:bubble3D val="0"/>
            <c:spPr>
              <a:solidFill>
                <a:schemeClr val="accent3">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3"/>
            <c:invertIfNegative val="0"/>
            <c:bubble3D val="0"/>
            <c:spPr>
              <a:solidFill>
                <a:schemeClr val="accent5">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4"/>
            <c:invertIfNegative val="0"/>
            <c:bubble3D val="0"/>
            <c:spPr>
              <a:solidFill>
                <a:schemeClr val="accent1">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Lbls>
            <c:spPr>
              <a:noFill/>
              <a:ln>
                <a:noFill/>
              </a:ln>
              <a:effectLst/>
            </c:spPr>
            <c:txPr>
              <a:bodyPr/>
              <a:lstStyle/>
              <a:p>
                <a:pPr>
                  <a:defRPr sz="1800" b="1">
                    <a:solidFill>
                      <a:schemeClr val="tx1"/>
                    </a:solidFil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Strongly disagree</c:v>
                </c:pt>
                <c:pt idx="1">
                  <c:v>Disagree</c:v>
                </c:pt>
                <c:pt idx="2">
                  <c:v>Neither agree nor disagree</c:v>
                </c:pt>
                <c:pt idx="3">
                  <c:v>Agree</c:v>
                </c:pt>
                <c:pt idx="4">
                  <c:v>Strongly agree</c:v>
                </c:pt>
              </c:strCache>
            </c:strRef>
          </c:cat>
          <c:val>
            <c:numRef>
              <c:f>Sheet1!$B$2:$B$6</c:f>
              <c:numCache>
                <c:formatCode>0%</c:formatCode>
                <c:ptCount val="5"/>
                <c:pt idx="0">
                  <c:v>0.16</c:v>
                </c:pt>
                <c:pt idx="1">
                  <c:v>0.19</c:v>
                </c:pt>
                <c:pt idx="2">
                  <c:v>0.25</c:v>
                </c:pt>
                <c:pt idx="3">
                  <c:v>0.23</c:v>
                </c:pt>
                <c:pt idx="4">
                  <c:v>0.15000000000000002</c:v>
                </c:pt>
              </c:numCache>
            </c:numRef>
          </c:val>
        </c:ser>
        <c:dLbls>
          <c:showLegendKey val="0"/>
          <c:showVal val="0"/>
          <c:showCatName val="0"/>
          <c:showSerName val="0"/>
          <c:showPercent val="0"/>
          <c:showBubbleSize val="0"/>
        </c:dLbls>
        <c:gapWidth val="40"/>
        <c:axId val="34743040"/>
        <c:axId val="34744960"/>
      </c:barChart>
      <c:catAx>
        <c:axId val="34743040"/>
        <c:scaling>
          <c:orientation val="minMax"/>
        </c:scaling>
        <c:delete val="0"/>
        <c:axPos val="l"/>
        <c:numFmt formatCode="General" sourceLinked="0"/>
        <c:majorTickMark val="out"/>
        <c:minorTickMark val="none"/>
        <c:tickLblPos val="nextTo"/>
        <c:spPr>
          <a:ln>
            <a:noFill/>
          </a:ln>
        </c:spPr>
        <c:txPr>
          <a:bodyPr/>
          <a:lstStyle/>
          <a:p>
            <a:pPr>
              <a:defRPr sz="1600" b="0">
                <a:solidFill>
                  <a:schemeClr val="tx1"/>
                </a:solidFill>
              </a:defRPr>
            </a:pPr>
            <a:endParaRPr lang="en-US"/>
          </a:p>
        </c:txPr>
        <c:crossAx val="34744960"/>
        <c:crosses val="autoZero"/>
        <c:auto val="1"/>
        <c:lblAlgn val="ctr"/>
        <c:lblOffset val="100"/>
        <c:noMultiLvlLbl val="0"/>
      </c:catAx>
      <c:valAx>
        <c:axId val="34744960"/>
        <c:scaling>
          <c:orientation val="minMax"/>
          <c:max val="0.8"/>
          <c:min val="0"/>
        </c:scaling>
        <c:delete val="1"/>
        <c:axPos val="b"/>
        <c:numFmt formatCode="0%" sourceLinked="1"/>
        <c:majorTickMark val="out"/>
        <c:minorTickMark val="none"/>
        <c:tickLblPos val="none"/>
        <c:crossAx val="34743040"/>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6158411693510848"/>
          <c:y val="0"/>
          <c:w val="0.49823030099961435"/>
          <c:h val="0.96163833805476862"/>
        </c:manualLayout>
      </c:layout>
      <c:barChart>
        <c:barDir val="bar"/>
        <c:grouping val="clustered"/>
        <c:varyColors val="0"/>
        <c:ser>
          <c:idx val="0"/>
          <c:order val="0"/>
          <c:tx>
            <c:strRef>
              <c:f>Sheet1!$B$1</c:f>
              <c:strCache>
                <c:ptCount val="1"/>
                <c:pt idx="0">
                  <c:v>Column1</c:v>
                </c:pt>
              </c:strCache>
            </c:strRef>
          </c:tx>
          <c:spPr>
            <a:solidFill>
              <a:schemeClr val="accent1"/>
            </a:solidFill>
            <a:ln>
              <a:noFill/>
            </a:ln>
            <a:effectLst>
              <a:outerShdw blurRad="50800" dist="38100" dir="2700000" algn="tl" rotWithShape="0">
                <a:prstClr val="black">
                  <a:alpha val="40000"/>
                </a:prstClr>
              </a:outerShdw>
            </a:effectLst>
            <a:scene3d>
              <a:camera prst="orthographicFront"/>
              <a:lightRig rig="threePt" dir="t"/>
            </a:scene3d>
            <a:sp3d>
              <a:bevelT/>
            </a:sp3d>
          </c:spPr>
          <c:invertIfNegative val="0"/>
          <c:dPt>
            <c:idx val="0"/>
            <c:invertIfNegative val="0"/>
            <c:bubble3D val="0"/>
            <c:spPr>
              <a:solidFill>
                <a:srgbClr val="C0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1"/>
            <c:invertIfNegative val="0"/>
            <c:bubble3D val="0"/>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2"/>
            <c:invertIfNegative val="0"/>
            <c:bubble3D val="0"/>
            <c:spPr>
              <a:solidFill>
                <a:schemeClr val="accent3">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3"/>
            <c:invertIfNegative val="0"/>
            <c:bubble3D val="0"/>
            <c:spPr>
              <a:solidFill>
                <a:schemeClr val="accent5">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Pt>
            <c:idx val="4"/>
            <c:invertIfNegative val="0"/>
            <c:bubble3D val="0"/>
            <c:spPr>
              <a:solidFill>
                <a:schemeClr val="accent1">
                  <a:lumMod val="75000"/>
                </a:schemeClr>
              </a:solidFill>
              <a:ln>
                <a:noFill/>
              </a:ln>
              <a:effectLst>
                <a:outerShdw blurRad="50800" dist="38100" dir="2700000" algn="tl" rotWithShape="0">
                  <a:prstClr val="black">
                    <a:alpha val="40000"/>
                  </a:prstClr>
                </a:outerShdw>
              </a:effectLst>
              <a:scene3d>
                <a:camera prst="orthographicFront"/>
                <a:lightRig rig="threePt" dir="t"/>
              </a:scene3d>
              <a:sp3d>
                <a:bevelT/>
              </a:sp3d>
            </c:spPr>
          </c:dPt>
          <c:dLbls>
            <c:spPr>
              <a:noFill/>
              <a:ln>
                <a:noFill/>
              </a:ln>
              <a:effectLst/>
            </c:spPr>
            <c:txPr>
              <a:bodyPr/>
              <a:lstStyle/>
              <a:p>
                <a:pPr>
                  <a:defRPr sz="1800" b="1">
                    <a:solidFill>
                      <a:schemeClr val="tx1"/>
                    </a:solidFil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Strongly disagree</c:v>
                </c:pt>
                <c:pt idx="1">
                  <c:v>Disagree</c:v>
                </c:pt>
                <c:pt idx="2">
                  <c:v>Neither agree nor disagree</c:v>
                </c:pt>
                <c:pt idx="3">
                  <c:v>Agree</c:v>
                </c:pt>
                <c:pt idx="4">
                  <c:v>Strongly agree</c:v>
                </c:pt>
              </c:strCache>
            </c:strRef>
          </c:cat>
          <c:val>
            <c:numRef>
              <c:f>Sheet1!$B$2:$B$6</c:f>
              <c:numCache>
                <c:formatCode>0%</c:formatCode>
                <c:ptCount val="5"/>
                <c:pt idx="0">
                  <c:v>0.16</c:v>
                </c:pt>
                <c:pt idx="1">
                  <c:v>0.29000000000000004</c:v>
                </c:pt>
                <c:pt idx="2">
                  <c:v>0.26</c:v>
                </c:pt>
                <c:pt idx="3">
                  <c:v>0.19</c:v>
                </c:pt>
                <c:pt idx="4">
                  <c:v>8.0000000000000016E-2</c:v>
                </c:pt>
              </c:numCache>
            </c:numRef>
          </c:val>
        </c:ser>
        <c:dLbls>
          <c:showLegendKey val="0"/>
          <c:showVal val="0"/>
          <c:showCatName val="0"/>
          <c:showSerName val="0"/>
          <c:showPercent val="0"/>
          <c:showBubbleSize val="0"/>
        </c:dLbls>
        <c:gapWidth val="40"/>
        <c:axId val="95488256"/>
        <c:axId val="95502336"/>
      </c:barChart>
      <c:catAx>
        <c:axId val="95488256"/>
        <c:scaling>
          <c:orientation val="minMax"/>
        </c:scaling>
        <c:delete val="0"/>
        <c:axPos val="l"/>
        <c:numFmt formatCode="General" sourceLinked="0"/>
        <c:majorTickMark val="out"/>
        <c:minorTickMark val="none"/>
        <c:tickLblPos val="nextTo"/>
        <c:spPr>
          <a:ln>
            <a:noFill/>
          </a:ln>
        </c:spPr>
        <c:txPr>
          <a:bodyPr/>
          <a:lstStyle/>
          <a:p>
            <a:pPr>
              <a:defRPr sz="1600" b="0">
                <a:solidFill>
                  <a:schemeClr val="tx1"/>
                </a:solidFill>
              </a:defRPr>
            </a:pPr>
            <a:endParaRPr lang="en-US"/>
          </a:p>
        </c:txPr>
        <c:crossAx val="95502336"/>
        <c:crosses val="autoZero"/>
        <c:auto val="1"/>
        <c:lblAlgn val="ctr"/>
        <c:lblOffset val="100"/>
        <c:noMultiLvlLbl val="0"/>
      </c:catAx>
      <c:valAx>
        <c:axId val="95502336"/>
        <c:scaling>
          <c:orientation val="minMax"/>
          <c:max val="0.8"/>
          <c:min val="0"/>
        </c:scaling>
        <c:delete val="1"/>
        <c:axPos val="b"/>
        <c:numFmt formatCode="0%" sourceLinked="1"/>
        <c:majorTickMark val="out"/>
        <c:minorTickMark val="none"/>
        <c:tickLblPos val="none"/>
        <c:crossAx val="95488256"/>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209113128844273"/>
          <c:y val="2.8116843700136378E-2"/>
          <c:w val="0.80027193948147191"/>
          <c:h val="0.89912715012341637"/>
        </c:manualLayout>
      </c:layout>
      <c:barChart>
        <c:barDir val="bar"/>
        <c:grouping val="clustered"/>
        <c:varyColors val="0"/>
        <c:ser>
          <c:idx val="0"/>
          <c:order val="0"/>
          <c:tx>
            <c:strRef>
              <c:f>Sheet1!$B$1</c:f>
              <c:strCache>
                <c:ptCount val="1"/>
                <c:pt idx="0">
                  <c:v>Pays least</c:v>
                </c:pt>
              </c:strCache>
            </c:strRef>
          </c:tx>
          <c:spPr>
            <a:solidFill>
              <a:srgbClr val="FF0000"/>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Iceland</c:v>
                </c:pt>
                <c:pt idx="1">
                  <c:v>Lidl</c:v>
                </c:pt>
                <c:pt idx="2">
                  <c:v>Aldi</c:v>
                </c:pt>
                <c:pt idx="3">
                  <c:v>Morrisons</c:v>
                </c:pt>
                <c:pt idx="4">
                  <c:v>Sainsbury's</c:v>
                </c:pt>
                <c:pt idx="5">
                  <c:v>Asda</c:v>
                </c:pt>
                <c:pt idx="6">
                  <c:v>Tesco</c:v>
                </c:pt>
                <c:pt idx="7">
                  <c:v>The Co-operative</c:v>
                </c:pt>
                <c:pt idx="8">
                  <c:v>Marks &amp; Spencer</c:v>
                </c:pt>
                <c:pt idx="9">
                  <c:v>Waitrose</c:v>
                </c:pt>
              </c:strCache>
            </c:strRef>
          </c:cat>
          <c:val>
            <c:numRef>
              <c:f>Sheet1!$B$2:$B$11</c:f>
              <c:numCache>
                <c:formatCode>0%</c:formatCode>
                <c:ptCount val="10"/>
                <c:pt idx="0">
                  <c:v>8.0000000000000016E-2</c:v>
                </c:pt>
                <c:pt idx="1">
                  <c:v>0.13</c:v>
                </c:pt>
                <c:pt idx="2">
                  <c:v>0.13</c:v>
                </c:pt>
                <c:pt idx="3">
                  <c:v>3.0000000000000002E-2</c:v>
                </c:pt>
                <c:pt idx="4">
                  <c:v>3.0000000000000002E-2</c:v>
                </c:pt>
                <c:pt idx="5">
                  <c:v>0.22</c:v>
                </c:pt>
                <c:pt idx="6">
                  <c:v>0.25</c:v>
                </c:pt>
                <c:pt idx="7">
                  <c:v>2.0000000000000004E-2</c:v>
                </c:pt>
                <c:pt idx="8">
                  <c:v>2.0000000000000004E-2</c:v>
                </c:pt>
                <c:pt idx="9">
                  <c:v>4.0000000000000008E-2</c:v>
                </c:pt>
              </c:numCache>
            </c:numRef>
          </c:val>
        </c:ser>
        <c:ser>
          <c:idx val="1"/>
          <c:order val="1"/>
          <c:tx>
            <c:strRef>
              <c:f>Sheet1!$C$1</c:f>
              <c:strCache>
                <c:ptCount val="1"/>
                <c:pt idx="0">
                  <c:v>Pays most</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Iceland</c:v>
                </c:pt>
                <c:pt idx="1">
                  <c:v>Lidl</c:v>
                </c:pt>
                <c:pt idx="2">
                  <c:v>Aldi</c:v>
                </c:pt>
                <c:pt idx="3">
                  <c:v>Morrisons</c:v>
                </c:pt>
                <c:pt idx="4">
                  <c:v>Sainsbury's</c:v>
                </c:pt>
                <c:pt idx="5">
                  <c:v>Asda</c:v>
                </c:pt>
                <c:pt idx="6">
                  <c:v>Tesco</c:v>
                </c:pt>
                <c:pt idx="7">
                  <c:v>The Co-operative</c:v>
                </c:pt>
                <c:pt idx="8">
                  <c:v>Marks &amp; Spencer</c:v>
                </c:pt>
                <c:pt idx="9">
                  <c:v>Waitrose</c:v>
                </c:pt>
              </c:strCache>
            </c:strRef>
          </c:cat>
          <c:val>
            <c:numRef>
              <c:f>Sheet1!$C$2:$C$11</c:f>
              <c:numCache>
                <c:formatCode>0%</c:formatCode>
                <c:ptCount val="10"/>
                <c:pt idx="0">
                  <c:v>1.0000000000000002E-2</c:v>
                </c:pt>
                <c:pt idx="1">
                  <c:v>1.0000000000000002E-2</c:v>
                </c:pt>
                <c:pt idx="2">
                  <c:v>2.0000000000000004E-2</c:v>
                </c:pt>
                <c:pt idx="3">
                  <c:v>7.0000000000000021E-2</c:v>
                </c:pt>
                <c:pt idx="4">
                  <c:v>7.0000000000000021E-2</c:v>
                </c:pt>
                <c:pt idx="5">
                  <c:v>8.0000000000000016E-2</c:v>
                </c:pt>
                <c:pt idx="6">
                  <c:v>9.0000000000000011E-2</c:v>
                </c:pt>
                <c:pt idx="7">
                  <c:v>0.15000000000000002</c:v>
                </c:pt>
                <c:pt idx="8">
                  <c:v>0.15000000000000002</c:v>
                </c:pt>
                <c:pt idx="9">
                  <c:v>0.16</c:v>
                </c:pt>
              </c:numCache>
            </c:numRef>
          </c:val>
        </c:ser>
        <c:dLbls>
          <c:showLegendKey val="0"/>
          <c:showVal val="1"/>
          <c:showCatName val="0"/>
          <c:showSerName val="0"/>
          <c:showPercent val="0"/>
          <c:showBubbleSize val="0"/>
        </c:dLbls>
        <c:gapWidth val="182"/>
        <c:axId val="128086016"/>
        <c:axId val="128087552"/>
      </c:barChart>
      <c:catAx>
        <c:axId val="1280860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128087552"/>
        <c:crosses val="autoZero"/>
        <c:auto val="1"/>
        <c:lblAlgn val="ctr"/>
        <c:lblOffset val="100"/>
        <c:noMultiLvlLbl val="0"/>
      </c:catAx>
      <c:valAx>
        <c:axId val="128087552"/>
        <c:scaling>
          <c:orientation val="minMax"/>
        </c:scaling>
        <c:delete val="1"/>
        <c:axPos val="b"/>
        <c:numFmt formatCode="0%" sourceLinked="1"/>
        <c:majorTickMark val="none"/>
        <c:minorTickMark val="none"/>
        <c:tickLblPos val="none"/>
        <c:crossAx val="128086016"/>
        <c:crosses val="autoZero"/>
        <c:crossBetween val="between"/>
      </c:valAx>
      <c:spPr>
        <a:noFill/>
        <a:ln>
          <a:noFill/>
        </a:ln>
        <a:effectLst/>
      </c:spPr>
    </c:plotArea>
    <c:legend>
      <c:legendPos val="b"/>
      <c:layout>
        <c:manualLayout>
          <c:xMode val="edge"/>
          <c:yMode val="edge"/>
          <c:x val="0.71560672213526655"/>
          <c:y val="0.70097684638822577"/>
          <c:w val="0.2517322495903927"/>
          <c:h val="5.2347679333393529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0264861875250575E-2"/>
          <c:y val="0"/>
          <c:w val="0.59450604779137928"/>
          <c:h val="0.96350980159292643"/>
        </c:manualLayout>
      </c:layout>
      <c:doughnutChart>
        <c:varyColors val="1"/>
        <c:ser>
          <c:idx val="0"/>
          <c:order val="0"/>
          <c:tx>
            <c:strRef>
              <c:f>Sheet1!$B$1</c:f>
              <c:strCache>
                <c:ptCount val="1"/>
                <c:pt idx="0">
                  <c:v>Column1</c:v>
                </c:pt>
              </c:strCache>
            </c:strRef>
          </c:tx>
          <c:spPr>
            <a:effectLst>
              <a:outerShdw blurRad="50800" dist="38100" dir="2700000" algn="tl" rotWithShape="0">
                <a:prstClr val="black">
                  <a:alpha val="40000"/>
                </a:prstClr>
              </a:outerShdw>
            </a:effectLst>
          </c:spPr>
          <c:dPt>
            <c:idx val="0"/>
            <c:bubble3D val="0"/>
            <c:spPr>
              <a:solidFill>
                <a:schemeClr val="tx2">
                  <a:lumMod val="75000"/>
                </a:schemeClr>
              </a:solidFill>
              <a:effectLst>
                <a:outerShdw blurRad="50800" dist="38100" dir="2700000" algn="tl" rotWithShape="0">
                  <a:prstClr val="black">
                    <a:alpha val="40000"/>
                  </a:prstClr>
                </a:outerShdw>
              </a:effectLst>
            </c:spPr>
          </c:dPt>
          <c:dPt>
            <c:idx val="1"/>
            <c:bubble3D val="0"/>
            <c:spPr>
              <a:solidFill>
                <a:schemeClr val="tx2"/>
              </a:solidFill>
              <a:effectLst>
                <a:outerShdw blurRad="50800" dist="38100" dir="2700000" algn="tl" rotWithShape="0">
                  <a:prstClr val="black">
                    <a:alpha val="40000"/>
                  </a:prstClr>
                </a:outerShdw>
              </a:effectLst>
            </c:spPr>
          </c:dPt>
          <c:dPt>
            <c:idx val="2"/>
            <c:bubble3D val="0"/>
            <c:spPr>
              <a:solidFill>
                <a:schemeClr val="accent1"/>
              </a:solidFill>
              <a:effectLst>
                <a:outerShdw blurRad="50800" dist="38100" dir="2700000" algn="tl" rotWithShape="0">
                  <a:prstClr val="black">
                    <a:alpha val="40000"/>
                  </a:prstClr>
                </a:outerShdw>
              </a:effectLst>
            </c:spPr>
          </c:dPt>
          <c:dPt>
            <c:idx val="3"/>
            <c:bubble3D val="0"/>
            <c:spPr>
              <a:solidFill>
                <a:schemeClr val="tx2">
                  <a:lumMod val="60000"/>
                  <a:lumOff val="40000"/>
                </a:schemeClr>
              </a:solidFill>
              <a:effectLst>
                <a:outerShdw blurRad="50800" dist="38100" dir="2700000" algn="tl" rotWithShape="0">
                  <a:prstClr val="black">
                    <a:alpha val="40000"/>
                  </a:prstClr>
                </a:outerShdw>
              </a:effectLst>
            </c:spPr>
          </c:dPt>
          <c:dPt>
            <c:idx val="4"/>
            <c:bubble3D val="0"/>
            <c:spPr>
              <a:solidFill>
                <a:schemeClr val="accent1">
                  <a:lumMod val="60000"/>
                  <a:lumOff val="40000"/>
                </a:schemeClr>
              </a:solidFill>
              <a:effectLst>
                <a:outerShdw blurRad="50800" dist="38100" dir="2700000" algn="tl" rotWithShape="0">
                  <a:prstClr val="black">
                    <a:alpha val="40000"/>
                  </a:prstClr>
                </a:outerShdw>
              </a:effectLst>
            </c:spPr>
          </c:dPt>
          <c:dLbls>
            <c:spPr>
              <a:noFill/>
              <a:ln>
                <a:noFill/>
              </a:ln>
              <a:effectLst/>
            </c:spPr>
            <c:txPr>
              <a:bodyPr/>
              <a:lstStyle/>
              <a:p>
                <a:pPr>
                  <a:defRPr b="1">
                    <a:solidFill>
                      <a:schemeClr val="bg1"/>
                    </a:solidFill>
                  </a:defRPr>
                </a:pPr>
                <a:endParaRPr lang="en-US"/>
              </a:p>
            </c:tx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Sheet1!$A$2:$A$6</c:f>
              <c:strCache>
                <c:ptCount val="5"/>
                <c:pt idx="0">
                  <c:v>18 - 24 </c:v>
                </c:pt>
                <c:pt idx="1">
                  <c:v>25 - 34 </c:v>
                </c:pt>
                <c:pt idx="2">
                  <c:v>35 - 44</c:v>
                </c:pt>
                <c:pt idx="3">
                  <c:v>45 - 54</c:v>
                </c:pt>
                <c:pt idx="4">
                  <c:v>55 - 64</c:v>
                </c:pt>
              </c:strCache>
            </c:strRef>
          </c:cat>
          <c:val>
            <c:numRef>
              <c:f>Sheet1!$B$2:$B$6</c:f>
              <c:numCache>
                <c:formatCode>0%</c:formatCode>
                <c:ptCount val="5"/>
                <c:pt idx="0">
                  <c:v>0.15000000000000002</c:v>
                </c:pt>
                <c:pt idx="1">
                  <c:v>0.21000000000000002</c:v>
                </c:pt>
                <c:pt idx="2">
                  <c:v>0.24000000000000002</c:v>
                </c:pt>
                <c:pt idx="3">
                  <c:v>0.21000000000000002</c:v>
                </c:pt>
                <c:pt idx="4">
                  <c:v>0.19</c:v>
                </c:pt>
              </c:numCache>
            </c:numRef>
          </c:val>
        </c:ser>
        <c:dLbls>
          <c:showLegendKey val="0"/>
          <c:showVal val="0"/>
          <c:showCatName val="0"/>
          <c:showSerName val="0"/>
          <c:showPercent val="0"/>
          <c:showBubbleSize val="0"/>
          <c:showLeaderLines val="1"/>
        </c:dLbls>
        <c:firstSliceAng val="0"/>
        <c:holeSize val="50"/>
      </c:doughnutChart>
      <c:spPr>
        <a:effectLst>
          <a:outerShdw blurRad="50800" dist="38100" dir="2700000" algn="tl" rotWithShape="0">
            <a:prstClr val="black">
              <a:alpha val="40000"/>
            </a:prstClr>
          </a:outerShdw>
        </a:effectLst>
      </c:spPr>
    </c:plotArea>
    <c:legend>
      <c:legendPos val="r"/>
      <c:overlay val="0"/>
    </c:legend>
    <c:plotVisOnly val="1"/>
    <c:dispBlanksAs val="zero"/>
    <c:showDLblsOverMax val="0"/>
  </c:chart>
  <c:spPr>
    <a:effectLst/>
  </c:spPr>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0.76</cdr:x>
      <cdr:y>0.04878</cdr:y>
    </cdr:from>
    <cdr:to>
      <cdr:x>0.79361</cdr:x>
      <cdr:y>0.35148</cdr:y>
    </cdr:to>
    <cdr:sp macro="" textlink="">
      <cdr:nvSpPr>
        <cdr:cNvPr id="4" name="Right Brace 3"/>
        <cdr:cNvSpPr/>
      </cdr:nvSpPr>
      <cdr:spPr bwMode="auto">
        <a:xfrm xmlns:a="http://schemas.openxmlformats.org/drawingml/2006/main">
          <a:off x="4104457" y="144016"/>
          <a:ext cx="181510" cy="893660"/>
        </a:xfrm>
        <a:prstGeom xmlns:a="http://schemas.openxmlformats.org/drawingml/2006/main" prst="rightBrace">
          <a:avLst/>
        </a:prstGeom>
        <a:noFill xmlns:a="http://schemas.openxmlformats.org/drawingml/2006/main"/>
        <a:ln xmlns:a="http://schemas.openxmlformats.org/drawingml/2006/main" w="25400" cap="flat" cmpd="sng" algn="ctr">
          <a:solidFill>
            <a:schemeClr val="accent1"/>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rgbClr val="424F5A"/>
              </a:solidFill>
              <a:latin typeface="Calibri"/>
            </a:defRPr>
          </a:lvl1pPr>
          <a:lvl2pPr marL="457200" algn="l" defTabSz="914400" rtl="0" eaLnBrk="1" latinLnBrk="0" hangingPunct="1">
            <a:defRPr sz="1800" kern="1200">
              <a:solidFill>
                <a:srgbClr val="424F5A"/>
              </a:solidFill>
              <a:latin typeface="Calibri"/>
            </a:defRPr>
          </a:lvl2pPr>
          <a:lvl3pPr marL="914400" algn="l" defTabSz="914400" rtl="0" eaLnBrk="1" latinLnBrk="0" hangingPunct="1">
            <a:defRPr sz="1800" kern="1200">
              <a:solidFill>
                <a:srgbClr val="424F5A"/>
              </a:solidFill>
              <a:latin typeface="Calibri"/>
            </a:defRPr>
          </a:lvl3pPr>
          <a:lvl4pPr marL="1371600" algn="l" defTabSz="914400" rtl="0" eaLnBrk="1" latinLnBrk="0" hangingPunct="1">
            <a:defRPr sz="1800" kern="1200">
              <a:solidFill>
                <a:srgbClr val="424F5A"/>
              </a:solidFill>
              <a:latin typeface="Calibri"/>
            </a:defRPr>
          </a:lvl4pPr>
          <a:lvl5pPr marL="1828800" algn="l" defTabSz="914400" rtl="0" eaLnBrk="1" latinLnBrk="0" hangingPunct="1">
            <a:defRPr sz="1800" kern="1200">
              <a:solidFill>
                <a:srgbClr val="424F5A"/>
              </a:solidFill>
              <a:latin typeface="Calibri"/>
            </a:defRPr>
          </a:lvl5pPr>
          <a:lvl6pPr marL="2286000" algn="l" defTabSz="914400" rtl="0" eaLnBrk="1" latinLnBrk="0" hangingPunct="1">
            <a:defRPr sz="1800" kern="1200">
              <a:solidFill>
                <a:srgbClr val="424F5A"/>
              </a:solidFill>
              <a:latin typeface="Calibri"/>
            </a:defRPr>
          </a:lvl6pPr>
          <a:lvl7pPr marL="2743200" algn="l" defTabSz="914400" rtl="0" eaLnBrk="1" latinLnBrk="0" hangingPunct="1">
            <a:defRPr sz="1800" kern="1200">
              <a:solidFill>
                <a:srgbClr val="424F5A"/>
              </a:solidFill>
              <a:latin typeface="Calibri"/>
            </a:defRPr>
          </a:lvl7pPr>
          <a:lvl8pPr marL="3200400" algn="l" defTabSz="914400" rtl="0" eaLnBrk="1" latinLnBrk="0" hangingPunct="1">
            <a:defRPr sz="1800" kern="1200">
              <a:solidFill>
                <a:srgbClr val="424F5A"/>
              </a:solidFill>
              <a:latin typeface="Calibri"/>
            </a:defRPr>
          </a:lvl8pPr>
          <a:lvl9pPr marL="3657600" algn="l" defTabSz="914400" rtl="0" eaLnBrk="1" latinLnBrk="0" hangingPunct="1">
            <a:defRPr sz="1800" kern="1200">
              <a:solidFill>
                <a:srgbClr val="424F5A"/>
              </a:solidFill>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dr:relSizeAnchor xmlns:cdr="http://schemas.openxmlformats.org/drawingml/2006/chartDrawing">
    <cdr:from>
      <cdr:x>0.75556</cdr:x>
      <cdr:y>0.63415</cdr:y>
    </cdr:from>
    <cdr:to>
      <cdr:x>0.78916</cdr:x>
      <cdr:y>0.93684</cdr:y>
    </cdr:to>
    <cdr:sp macro="" textlink="">
      <cdr:nvSpPr>
        <cdr:cNvPr id="7" name="Right Brace 6"/>
        <cdr:cNvSpPr/>
      </cdr:nvSpPr>
      <cdr:spPr bwMode="auto">
        <a:xfrm xmlns:a="http://schemas.openxmlformats.org/drawingml/2006/main">
          <a:off x="4896544" y="1872208"/>
          <a:ext cx="217812" cy="893660"/>
        </a:xfrm>
        <a:prstGeom xmlns:a="http://schemas.openxmlformats.org/drawingml/2006/main" prst="rightBrace">
          <a:avLst/>
        </a:prstGeom>
        <a:noFill xmlns:a="http://schemas.openxmlformats.org/drawingml/2006/main"/>
        <a:ln xmlns:a="http://schemas.openxmlformats.org/drawingml/2006/main" w="25400" cap="flat" cmpd="sng" algn="ctr">
          <a:solidFill>
            <a:srgbClr val="FF0000"/>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0.76</cdr:x>
      <cdr:y>0.04878</cdr:y>
    </cdr:from>
    <cdr:to>
      <cdr:x>0.79361</cdr:x>
      <cdr:y>0.35148</cdr:y>
    </cdr:to>
    <cdr:sp macro="" textlink="">
      <cdr:nvSpPr>
        <cdr:cNvPr id="4" name="Right Brace 3"/>
        <cdr:cNvSpPr/>
      </cdr:nvSpPr>
      <cdr:spPr bwMode="auto">
        <a:xfrm xmlns:a="http://schemas.openxmlformats.org/drawingml/2006/main">
          <a:off x="4104457" y="144016"/>
          <a:ext cx="181510" cy="893660"/>
        </a:xfrm>
        <a:prstGeom xmlns:a="http://schemas.openxmlformats.org/drawingml/2006/main" prst="rightBrace">
          <a:avLst/>
        </a:prstGeom>
        <a:noFill xmlns:a="http://schemas.openxmlformats.org/drawingml/2006/main"/>
        <a:ln xmlns:a="http://schemas.openxmlformats.org/drawingml/2006/main" w="25400" cap="flat" cmpd="sng" algn="ctr">
          <a:solidFill>
            <a:schemeClr val="accent1"/>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rgbClr val="424F5A"/>
              </a:solidFill>
              <a:latin typeface="Calibri"/>
            </a:defRPr>
          </a:lvl1pPr>
          <a:lvl2pPr marL="457200" algn="l" defTabSz="914400" rtl="0" eaLnBrk="1" latinLnBrk="0" hangingPunct="1">
            <a:defRPr sz="1800" kern="1200">
              <a:solidFill>
                <a:srgbClr val="424F5A"/>
              </a:solidFill>
              <a:latin typeface="Calibri"/>
            </a:defRPr>
          </a:lvl2pPr>
          <a:lvl3pPr marL="914400" algn="l" defTabSz="914400" rtl="0" eaLnBrk="1" latinLnBrk="0" hangingPunct="1">
            <a:defRPr sz="1800" kern="1200">
              <a:solidFill>
                <a:srgbClr val="424F5A"/>
              </a:solidFill>
              <a:latin typeface="Calibri"/>
            </a:defRPr>
          </a:lvl3pPr>
          <a:lvl4pPr marL="1371600" algn="l" defTabSz="914400" rtl="0" eaLnBrk="1" latinLnBrk="0" hangingPunct="1">
            <a:defRPr sz="1800" kern="1200">
              <a:solidFill>
                <a:srgbClr val="424F5A"/>
              </a:solidFill>
              <a:latin typeface="Calibri"/>
            </a:defRPr>
          </a:lvl4pPr>
          <a:lvl5pPr marL="1828800" algn="l" defTabSz="914400" rtl="0" eaLnBrk="1" latinLnBrk="0" hangingPunct="1">
            <a:defRPr sz="1800" kern="1200">
              <a:solidFill>
                <a:srgbClr val="424F5A"/>
              </a:solidFill>
              <a:latin typeface="Calibri"/>
            </a:defRPr>
          </a:lvl5pPr>
          <a:lvl6pPr marL="2286000" algn="l" defTabSz="914400" rtl="0" eaLnBrk="1" latinLnBrk="0" hangingPunct="1">
            <a:defRPr sz="1800" kern="1200">
              <a:solidFill>
                <a:srgbClr val="424F5A"/>
              </a:solidFill>
              <a:latin typeface="Calibri"/>
            </a:defRPr>
          </a:lvl6pPr>
          <a:lvl7pPr marL="2743200" algn="l" defTabSz="914400" rtl="0" eaLnBrk="1" latinLnBrk="0" hangingPunct="1">
            <a:defRPr sz="1800" kern="1200">
              <a:solidFill>
                <a:srgbClr val="424F5A"/>
              </a:solidFill>
              <a:latin typeface="Calibri"/>
            </a:defRPr>
          </a:lvl7pPr>
          <a:lvl8pPr marL="3200400" algn="l" defTabSz="914400" rtl="0" eaLnBrk="1" latinLnBrk="0" hangingPunct="1">
            <a:defRPr sz="1800" kern="1200">
              <a:solidFill>
                <a:srgbClr val="424F5A"/>
              </a:solidFill>
              <a:latin typeface="Calibri"/>
            </a:defRPr>
          </a:lvl8pPr>
          <a:lvl9pPr marL="3657600" algn="l" defTabSz="914400" rtl="0" eaLnBrk="1" latinLnBrk="0" hangingPunct="1">
            <a:defRPr sz="1800" kern="1200">
              <a:solidFill>
                <a:srgbClr val="424F5A"/>
              </a:solidFill>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dr:relSizeAnchor xmlns:cdr="http://schemas.openxmlformats.org/drawingml/2006/chartDrawing">
    <cdr:from>
      <cdr:x>0.75556</cdr:x>
      <cdr:y>0.63415</cdr:y>
    </cdr:from>
    <cdr:to>
      <cdr:x>0.78916</cdr:x>
      <cdr:y>0.93684</cdr:y>
    </cdr:to>
    <cdr:sp macro="" textlink="">
      <cdr:nvSpPr>
        <cdr:cNvPr id="7" name="Right Brace 6"/>
        <cdr:cNvSpPr/>
      </cdr:nvSpPr>
      <cdr:spPr bwMode="auto">
        <a:xfrm xmlns:a="http://schemas.openxmlformats.org/drawingml/2006/main">
          <a:off x="4896544" y="1872208"/>
          <a:ext cx="217812" cy="893660"/>
        </a:xfrm>
        <a:prstGeom xmlns:a="http://schemas.openxmlformats.org/drawingml/2006/main" prst="rightBrace">
          <a:avLst/>
        </a:prstGeom>
        <a:noFill xmlns:a="http://schemas.openxmlformats.org/drawingml/2006/main"/>
        <a:ln xmlns:a="http://schemas.openxmlformats.org/drawingml/2006/main" w="25400" cap="flat" cmpd="sng" algn="ctr">
          <a:solidFill>
            <a:srgbClr val="FF0000"/>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0.76</cdr:x>
      <cdr:y>0.04878</cdr:y>
    </cdr:from>
    <cdr:to>
      <cdr:x>0.79361</cdr:x>
      <cdr:y>0.35148</cdr:y>
    </cdr:to>
    <cdr:sp macro="" textlink="">
      <cdr:nvSpPr>
        <cdr:cNvPr id="4" name="Right Brace 3"/>
        <cdr:cNvSpPr/>
      </cdr:nvSpPr>
      <cdr:spPr bwMode="auto">
        <a:xfrm xmlns:a="http://schemas.openxmlformats.org/drawingml/2006/main">
          <a:off x="4104457" y="144016"/>
          <a:ext cx="181510" cy="893660"/>
        </a:xfrm>
        <a:prstGeom xmlns:a="http://schemas.openxmlformats.org/drawingml/2006/main" prst="rightBrace">
          <a:avLst/>
        </a:prstGeom>
        <a:noFill xmlns:a="http://schemas.openxmlformats.org/drawingml/2006/main"/>
        <a:ln xmlns:a="http://schemas.openxmlformats.org/drawingml/2006/main" w="25400" cap="flat" cmpd="sng" algn="ctr">
          <a:solidFill>
            <a:schemeClr val="accent1"/>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rgbClr val="424F5A"/>
              </a:solidFill>
              <a:latin typeface="Calibri"/>
            </a:defRPr>
          </a:lvl1pPr>
          <a:lvl2pPr marL="457200" algn="l" defTabSz="914400" rtl="0" eaLnBrk="1" latinLnBrk="0" hangingPunct="1">
            <a:defRPr sz="1800" kern="1200">
              <a:solidFill>
                <a:srgbClr val="424F5A"/>
              </a:solidFill>
              <a:latin typeface="Calibri"/>
            </a:defRPr>
          </a:lvl2pPr>
          <a:lvl3pPr marL="914400" algn="l" defTabSz="914400" rtl="0" eaLnBrk="1" latinLnBrk="0" hangingPunct="1">
            <a:defRPr sz="1800" kern="1200">
              <a:solidFill>
                <a:srgbClr val="424F5A"/>
              </a:solidFill>
              <a:latin typeface="Calibri"/>
            </a:defRPr>
          </a:lvl3pPr>
          <a:lvl4pPr marL="1371600" algn="l" defTabSz="914400" rtl="0" eaLnBrk="1" latinLnBrk="0" hangingPunct="1">
            <a:defRPr sz="1800" kern="1200">
              <a:solidFill>
                <a:srgbClr val="424F5A"/>
              </a:solidFill>
              <a:latin typeface="Calibri"/>
            </a:defRPr>
          </a:lvl4pPr>
          <a:lvl5pPr marL="1828800" algn="l" defTabSz="914400" rtl="0" eaLnBrk="1" latinLnBrk="0" hangingPunct="1">
            <a:defRPr sz="1800" kern="1200">
              <a:solidFill>
                <a:srgbClr val="424F5A"/>
              </a:solidFill>
              <a:latin typeface="Calibri"/>
            </a:defRPr>
          </a:lvl5pPr>
          <a:lvl6pPr marL="2286000" algn="l" defTabSz="914400" rtl="0" eaLnBrk="1" latinLnBrk="0" hangingPunct="1">
            <a:defRPr sz="1800" kern="1200">
              <a:solidFill>
                <a:srgbClr val="424F5A"/>
              </a:solidFill>
              <a:latin typeface="Calibri"/>
            </a:defRPr>
          </a:lvl6pPr>
          <a:lvl7pPr marL="2743200" algn="l" defTabSz="914400" rtl="0" eaLnBrk="1" latinLnBrk="0" hangingPunct="1">
            <a:defRPr sz="1800" kern="1200">
              <a:solidFill>
                <a:srgbClr val="424F5A"/>
              </a:solidFill>
              <a:latin typeface="Calibri"/>
            </a:defRPr>
          </a:lvl7pPr>
          <a:lvl8pPr marL="3200400" algn="l" defTabSz="914400" rtl="0" eaLnBrk="1" latinLnBrk="0" hangingPunct="1">
            <a:defRPr sz="1800" kern="1200">
              <a:solidFill>
                <a:srgbClr val="424F5A"/>
              </a:solidFill>
              <a:latin typeface="Calibri"/>
            </a:defRPr>
          </a:lvl8pPr>
          <a:lvl9pPr marL="3657600" algn="l" defTabSz="914400" rtl="0" eaLnBrk="1" latinLnBrk="0" hangingPunct="1">
            <a:defRPr sz="1800" kern="1200">
              <a:solidFill>
                <a:srgbClr val="424F5A"/>
              </a:solidFill>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dr:relSizeAnchor xmlns:cdr="http://schemas.openxmlformats.org/drawingml/2006/chartDrawing">
    <cdr:from>
      <cdr:x>0.75556</cdr:x>
      <cdr:y>0.63415</cdr:y>
    </cdr:from>
    <cdr:to>
      <cdr:x>0.78916</cdr:x>
      <cdr:y>0.93684</cdr:y>
    </cdr:to>
    <cdr:sp macro="" textlink="">
      <cdr:nvSpPr>
        <cdr:cNvPr id="7" name="Right Brace 6"/>
        <cdr:cNvSpPr/>
      </cdr:nvSpPr>
      <cdr:spPr bwMode="auto">
        <a:xfrm xmlns:a="http://schemas.openxmlformats.org/drawingml/2006/main">
          <a:off x="4896544" y="1872208"/>
          <a:ext cx="217812" cy="893660"/>
        </a:xfrm>
        <a:prstGeom xmlns:a="http://schemas.openxmlformats.org/drawingml/2006/main" prst="rightBrace">
          <a:avLst/>
        </a:prstGeom>
        <a:noFill xmlns:a="http://schemas.openxmlformats.org/drawingml/2006/main"/>
        <a:ln xmlns:a="http://schemas.openxmlformats.org/drawingml/2006/main" w="25400" cap="flat" cmpd="sng" algn="ctr">
          <a:solidFill>
            <a:srgbClr val="FF0000"/>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0.82432</cdr:x>
      <cdr:y>0.04878</cdr:y>
    </cdr:from>
    <cdr:to>
      <cdr:x>0.85793</cdr:x>
      <cdr:y>0.35148</cdr:y>
    </cdr:to>
    <cdr:sp macro="" textlink="">
      <cdr:nvSpPr>
        <cdr:cNvPr id="4" name="Right Brace 3"/>
        <cdr:cNvSpPr/>
      </cdr:nvSpPr>
      <cdr:spPr bwMode="auto">
        <a:xfrm xmlns:a="http://schemas.openxmlformats.org/drawingml/2006/main">
          <a:off x="4392488" y="144016"/>
          <a:ext cx="179094" cy="893669"/>
        </a:xfrm>
        <a:prstGeom xmlns:a="http://schemas.openxmlformats.org/drawingml/2006/main" prst="rightBrace">
          <a:avLst/>
        </a:prstGeom>
        <a:noFill xmlns:a="http://schemas.openxmlformats.org/drawingml/2006/main"/>
        <a:ln xmlns:a="http://schemas.openxmlformats.org/drawingml/2006/main" w="25400" cap="flat" cmpd="sng" algn="ctr">
          <a:solidFill>
            <a:schemeClr val="accent1"/>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rgbClr val="424F5A"/>
              </a:solidFill>
              <a:latin typeface="Calibri"/>
            </a:defRPr>
          </a:lvl1pPr>
          <a:lvl2pPr marL="457200" algn="l" defTabSz="914400" rtl="0" eaLnBrk="1" latinLnBrk="0" hangingPunct="1">
            <a:defRPr sz="1800" kern="1200">
              <a:solidFill>
                <a:srgbClr val="424F5A"/>
              </a:solidFill>
              <a:latin typeface="Calibri"/>
            </a:defRPr>
          </a:lvl2pPr>
          <a:lvl3pPr marL="914400" algn="l" defTabSz="914400" rtl="0" eaLnBrk="1" latinLnBrk="0" hangingPunct="1">
            <a:defRPr sz="1800" kern="1200">
              <a:solidFill>
                <a:srgbClr val="424F5A"/>
              </a:solidFill>
              <a:latin typeface="Calibri"/>
            </a:defRPr>
          </a:lvl3pPr>
          <a:lvl4pPr marL="1371600" algn="l" defTabSz="914400" rtl="0" eaLnBrk="1" latinLnBrk="0" hangingPunct="1">
            <a:defRPr sz="1800" kern="1200">
              <a:solidFill>
                <a:srgbClr val="424F5A"/>
              </a:solidFill>
              <a:latin typeface="Calibri"/>
            </a:defRPr>
          </a:lvl4pPr>
          <a:lvl5pPr marL="1828800" algn="l" defTabSz="914400" rtl="0" eaLnBrk="1" latinLnBrk="0" hangingPunct="1">
            <a:defRPr sz="1800" kern="1200">
              <a:solidFill>
                <a:srgbClr val="424F5A"/>
              </a:solidFill>
              <a:latin typeface="Calibri"/>
            </a:defRPr>
          </a:lvl5pPr>
          <a:lvl6pPr marL="2286000" algn="l" defTabSz="914400" rtl="0" eaLnBrk="1" latinLnBrk="0" hangingPunct="1">
            <a:defRPr sz="1800" kern="1200">
              <a:solidFill>
                <a:srgbClr val="424F5A"/>
              </a:solidFill>
              <a:latin typeface="Calibri"/>
            </a:defRPr>
          </a:lvl6pPr>
          <a:lvl7pPr marL="2743200" algn="l" defTabSz="914400" rtl="0" eaLnBrk="1" latinLnBrk="0" hangingPunct="1">
            <a:defRPr sz="1800" kern="1200">
              <a:solidFill>
                <a:srgbClr val="424F5A"/>
              </a:solidFill>
              <a:latin typeface="Calibri"/>
            </a:defRPr>
          </a:lvl7pPr>
          <a:lvl8pPr marL="3200400" algn="l" defTabSz="914400" rtl="0" eaLnBrk="1" latinLnBrk="0" hangingPunct="1">
            <a:defRPr sz="1800" kern="1200">
              <a:solidFill>
                <a:srgbClr val="424F5A"/>
              </a:solidFill>
              <a:latin typeface="Calibri"/>
            </a:defRPr>
          </a:lvl8pPr>
          <a:lvl9pPr marL="3657600" algn="l" defTabSz="914400" rtl="0" eaLnBrk="1" latinLnBrk="0" hangingPunct="1">
            <a:defRPr sz="1800" kern="1200">
              <a:solidFill>
                <a:srgbClr val="424F5A"/>
              </a:solidFill>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dr:relSizeAnchor xmlns:cdr="http://schemas.openxmlformats.org/drawingml/2006/chartDrawing">
    <cdr:from>
      <cdr:x>0.82432</cdr:x>
      <cdr:y>0.63415</cdr:y>
    </cdr:from>
    <cdr:to>
      <cdr:x>0.85792</cdr:x>
      <cdr:y>0.93684</cdr:y>
    </cdr:to>
    <cdr:sp macro="" textlink="">
      <cdr:nvSpPr>
        <cdr:cNvPr id="7" name="Right Brace 6"/>
        <cdr:cNvSpPr/>
      </cdr:nvSpPr>
      <cdr:spPr bwMode="auto">
        <a:xfrm xmlns:a="http://schemas.openxmlformats.org/drawingml/2006/main">
          <a:off x="4392488" y="1872208"/>
          <a:ext cx="179041" cy="893640"/>
        </a:xfrm>
        <a:prstGeom xmlns:a="http://schemas.openxmlformats.org/drawingml/2006/main" prst="rightBrace">
          <a:avLst/>
        </a:prstGeom>
        <a:noFill xmlns:a="http://schemas.openxmlformats.org/drawingml/2006/main"/>
        <a:ln xmlns:a="http://schemas.openxmlformats.org/drawingml/2006/main" w="25400" cap="flat" cmpd="sng" algn="ctr">
          <a:solidFill>
            <a:srgbClr val="FF0000"/>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0.76</cdr:x>
      <cdr:y>0.04878</cdr:y>
    </cdr:from>
    <cdr:to>
      <cdr:x>0.79361</cdr:x>
      <cdr:y>0.35148</cdr:y>
    </cdr:to>
    <cdr:sp macro="" textlink="">
      <cdr:nvSpPr>
        <cdr:cNvPr id="4" name="Right Brace 3"/>
        <cdr:cNvSpPr/>
      </cdr:nvSpPr>
      <cdr:spPr bwMode="auto">
        <a:xfrm xmlns:a="http://schemas.openxmlformats.org/drawingml/2006/main">
          <a:off x="4104457" y="144016"/>
          <a:ext cx="181510" cy="893660"/>
        </a:xfrm>
        <a:prstGeom xmlns:a="http://schemas.openxmlformats.org/drawingml/2006/main" prst="rightBrace">
          <a:avLst/>
        </a:prstGeom>
        <a:noFill xmlns:a="http://schemas.openxmlformats.org/drawingml/2006/main"/>
        <a:ln xmlns:a="http://schemas.openxmlformats.org/drawingml/2006/main" w="25400" cap="flat" cmpd="sng" algn="ctr">
          <a:solidFill>
            <a:schemeClr val="accent1"/>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rgbClr val="424F5A"/>
              </a:solidFill>
              <a:latin typeface="Calibri"/>
            </a:defRPr>
          </a:lvl1pPr>
          <a:lvl2pPr marL="457200" algn="l" defTabSz="914400" rtl="0" eaLnBrk="1" latinLnBrk="0" hangingPunct="1">
            <a:defRPr sz="1800" kern="1200">
              <a:solidFill>
                <a:srgbClr val="424F5A"/>
              </a:solidFill>
              <a:latin typeface="Calibri"/>
            </a:defRPr>
          </a:lvl2pPr>
          <a:lvl3pPr marL="914400" algn="l" defTabSz="914400" rtl="0" eaLnBrk="1" latinLnBrk="0" hangingPunct="1">
            <a:defRPr sz="1800" kern="1200">
              <a:solidFill>
                <a:srgbClr val="424F5A"/>
              </a:solidFill>
              <a:latin typeface="Calibri"/>
            </a:defRPr>
          </a:lvl3pPr>
          <a:lvl4pPr marL="1371600" algn="l" defTabSz="914400" rtl="0" eaLnBrk="1" latinLnBrk="0" hangingPunct="1">
            <a:defRPr sz="1800" kern="1200">
              <a:solidFill>
                <a:srgbClr val="424F5A"/>
              </a:solidFill>
              <a:latin typeface="Calibri"/>
            </a:defRPr>
          </a:lvl4pPr>
          <a:lvl5pPr marL="1828800" algn="l" defTabSz="914400" rtl="0" eaLnBrk="1" latinLnBrk="0" hangingPunct="1">
            <a:defRPr sz="1800" kern="1200">
              <a:solidFill>
                <a:srgbClr val="424F5A"/>
              </a:solidFill>
              <a:latin typeface="Calibri"/>
            </a:defRPr>
          </a:lvl5pPr>
          <a:lvl6pPr marL="2286000" algn="l" defTabSz="914400" rtl="0" eaLnBrk="1" latinLnBrk="0" hangingPunct="1">
            <a:defRPr sz="1800" kern="1200">
              <a:solidFill>
                <a:srgbClr val="424F5A"/>
              </a:solidFill>
              <a:latin typeface="Calibri"/>
            </a:defRPr>
          </a:lvl6pPr>
          <a:lvl7pPr marL="2743200" algn="l" defTabSz="914400" rtl="0" eaLnBrk="1" latinLnBrk="0" hangingPunct="1">
            <a:defRPr sz="1800" kern="1200">
              <a:solidFill>
                <a:srgbClr val="424F5A"/>
              </a:solidFill>
              <a:latin typeface="Calibri"/>
            </a:defRPr>
          </a:lvl7pPr>
          <a:lvl8pPr marL="3200400" algn="l" defTabSz="914400" rtl="0" eaLnBrk="1" latinLnBrk="0" hangingPunct="1">
            <a:defRPr sz="1800" kern="1200">
              <a:solidFill>
                <a:srgbClr val="424F5A"/>
              </a:solidFill>
              <a:latin typeface="Calibri"/>
            </a:defRPr>
          </a:lvl8pPr>
          <a:lvl9pPr marL="3657600" algn="l" defTabSz="914400" rtl="0" eaLnBrk="1" latinLnBrk="0" hangingPunct="1">
            <a:defRPr sz="1800" kern="1200">
              <a:solidFill>
                <a:srgbClr val="424F5A"/>
              </a:solidFill>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dr:relSizeAnchor xmlns:cdr="http://schemas.openxmlformats.org/drawingml/2006/chartDrawing">
    <cdr:from>
      <cdr:x>0.75556</cdr:x>
      <cdr:y>0.63415</cdr:y>
    </cdr:from>
    <cdr:to>
      <cdr:x>0.78916</cdr:x>
      <cdr:y>0.93684</cdr:y>
    </cdr:to>
    <cdr:sp macro="" textlink="">
      <cdr:nvSpPr>
        <cdr:cNvPr id="7" name="Right Brace 6"/>
        <cdr:cNvSpPr/>
      </cdr:nvSpPr>
      <cdr:spPr bwMode="auto">
        <a:xfrm xmlns:a="http://schemas.openxmlformats.org/drawingml/2006/main">
          <a:off x="4896544" y="1872208"/>
          <a:ext cx="217812" cy="893660"/>
        </a:xfrm>
        <a:prstGeom xmlns:a="http://schemas.openxmlformats.org/drawingml/2006/main" prst="rightBrace">
          <a:avLst/>
        </a:prstGeom>
        <a:noFill xmlns:a="http://schemas.openxmlformats.org/drawingml/2006/main"/>
        <a:ln xmlns:a="http://schemas.openxmlformats.org/drawingml/2006/main" w="25400" cap="flat" cmpd="sng" algn="ctr">
          <a:solidFill>
            <a:srgbClr val="FF0000"/>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userShapes>
</file>

<file path=ppt/drawings/drawing6.xml><?xml version="1.0" encoding="utf-8"?>
<c:userShapes xmlns:c="http://schemas.openxmlformats.org/drawingml/2006/chart">
  <cdr:relSizeAnchor xmlns:cdr="http://schemas.openxmlformats.org/drawingml/2006/chartDrawing">
    <cdr:from>
      <cdr:x>0.76</cdr:x>
      <cdr:y>0.04878</cdr:y>
    </cdr:from>
    <cdr:to>
      <cdr:x>0.79361</cdr:x>
      <cdr:y>0.35148</cdr:y>
    </cdr:to>
    <cdr:sp macro="" textlink="">
      <cdr:nvSpPr>
        <cdr:cNvPr id="4" name="Right Brace 3"/>
        <cdr:cNvSpPr/>
      </cdr:nvSpPr>
      <cdr:spPr bwMode="auto">
        <a:xfrm xmlns:a="http://schemas.openxmlformats.org/drawingml/2006/main">
          <a:off x="4104457" y="144016"/>
          <a:ext cx="181510" cy="893660"/>
        </a:xfrm>
        <a:prstGeom xmlns:a="http://schemas.openxmlformats.org/drawingml/2006/main" prst="rightBrace">
          <a:avLst/>
        </a:prstGeom>
        <a:noFill xmlns:a="http://schemas.openxmlformats.org/drawingml/2006/main"/>
        <a:ln xmlns:a="http://schemas.openxmlformats.org/drawingml/2006/main" w="25400" cap="flat" cmpd="sng" algn="ctr">
          <a:solidFill>
            <a:schemeClr val="accent1"/>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defPPr>
            <a:defRPr lang="en-US"/>
          </a:defPPr>
          <a:lvl1pPr marL="0" algn="l" defTabSz="914400" rtl="0" eaLnBrk="1" latinLnBrk="0" hangingPunct="1">
            <a:defRPr sz="1800" kern="1200">
              <a:solidFill>
                <a:srgbClr val="424F5A"/>
              </a:solidFill>
              <a:latin typeface="Calibri"/>
            </a:defRPr>
          </a:lvl1pPr>
          <a:lvl2pPr marL="457200" algn="l" defTabSz="914400" rtl="0" eaLnBrk="1" latinLnBrk="0" hangingPunct="1">
            <a:defRPr sz="1800" kern="1200">
              <a:solidFill>
                <a:srgbClr val="424F5A"/>
              </a:solidFill>
              <a:latin typeface="Calibri"/>
            </a:defRPr>
          </a:lvl2pPr>
          <a:lvl3pPr marL="914400" algn="l" defTabSz="914400" rtl="0" eaLnBrk="1" latinLnBrk="0" hangingPunct="1">
            <a:defRPr sz="1800" kern="1200">
              <a:solidFill>
                <a:srgbClr val="424F5A"/>
              </a:solidFill>
              <a:latin typeface="Calibri"/>
            </a:defRPr>
          </a:lvl3pPr>
          <a:lvl4pPr marL="1371600" algn="l" defTabSz="914400" rtl="0" eaLnBrk="1" latinLnBrk="0" hangingPunct="1">
            <a:defRPr sz="1800" kern="1200">
              <a:solidFill>
                <a:srgbClr val="424F5A"/>
              </a:solidFill>
              <a:latin typeface="Calibri"/>
            </a:defRPr>
          </a:lvl4pPr>
          <a:lvl5pPr marL="1828800" algn="l" defTabSz="914400" rtl="0" eaLnBrk="1" latinLnBrk="0" hangingPunct="1">
            <a:defRPr sz="1800" kern="1200">
              <a:solidFill>
                <a:srgbClr val="424F5A"/>
              </a:solidFill>
              <a:latin typeface="Calibri"/>
            </a:defRPr>
          </a:lvl5pPr>
          <a:lvl6pPr marL="2286000" algn="l" defTabSz="914400" rtl="0" eaLnBrk="1" latinLnBrk="0" hangingPunct="1">
            <a:defRPr sz="1800" kern="1200">
              <a:solidFill>
                <a:srgbClr val="424F5A"/>
              </a:solidFill>
              <a:latin typeface="Calibri"/>
            </a:defRPr>
          </a:lvl6pPr>
          <a:lvl7pPr marL="2743200" algn="l" defTabSz="914400" rtl="0" eaLnBrk="1" latinLnBrk="0" hangingPunct="1">
            <a:defRPr sz="1800" kern="1200">
              <a:solidFill>
                <a:srgbClr val="424F5A"/>
              </a:solidFill>
              <a:latin typeface="Calibri"/>
            </a:defRPr>
          </a:lvl7pPr>
          <a:lvl8pPr marL="3200400" algn="l" defTabSz="914400" rtl="0" eaLnBrk="1" latinLnBrk="0" hangingPunct="1">
            <a:defRPr sz="1800" kern="1200">
              <a:solidFill>
                <a:srgbClr val="424F5A"/>
              </a:solidFill>
              <a:latin typeface="Calibri"/>
            </a:defRPr>
          </a:lvl8pPr>
          <a:lvl9pPr marL="3657600" algn="l" defTabSz="914400" rtl="0" eaLnBrk="1" latinLnBrk="0" hangingPunct="1">
            <a:defRPr sz="1800" kern="1200">
              <a:solidFill>
                <a:srgbClr val="424F5A"/>
              </a:solidFill>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dr:relSizeAnchor xmlns:cdr="http://schemas.openxmlformats.org/drawingml/2006/chartDrawing">
    <cdr:from>
      <cdr:x>0.75556</cdr:x>
      <cdr:y>0.63415</cdr:y>
    </cdr:from>
    <cdr:to>
      <cdr:x>0.78916</cdr:x>
      <cdr:y>0.93684</cdr:y>
    </cdr:to>
    <cdr:sp macro="" textlink="">
      <cdr:nvSpPr>
        <cdr:cNvPr id="7" name="Right Brace 6"/>
        <cdr:cNvSpPr/>
      </cdr:nvSpPr>
      <cdr:spPr bwMode="auto">
        <a:xfrm xmlns:a="http://schemas.openxmlformats.org/drawingml/2006/main">
          <a:off x="4896544" y="1872208"/>
          <a:ext cx="217812" cy="893660"/>
        </a:xfrm>
        <a:prstGeom xmlns:a="http://schemas.openxmlformats.org/drawingml/2006/main" prst="rightBrace">
          <a:avLst/>
        </a:prstGeom>
        <a:noFill xmlns:a="http://schemas.openxmlformats.org/drawingml/2006/main"/>
        <a:ln xmlns:a="http://schemas.openxmlformats.org/drawingml/2006/main" w="25400" cap="flat" cmpd="sng" algn="ctr">
          <a:solidFill>
            <a:srgbClr val="FF0000"/>
          </a:solidFill>
          <a:prstDash val="solid"/>
          <a:round/>
          <a:headEnd type="none" w="med" len="med"/>
          <a:tailEnd type="none" w="med" len="med"/>
        </a:ln>
        <a:effectLst xmlns:a="http://schemas.openxmlformats.org/drawingml/2006/main"/>
      </cdr:spPr>
      <cdr:txBody>
        <a:bodyPr xmlns:a="http://schemas.openxmlformats.org/drawingml/2006/main" vert="horz" wrap="square" lIns="91440" tIns="45720" rIns="91440" bIns="45720" numCol="1" rtlCol="0" anchor="t" anchorCtr="0" compatLnSpc="1">
          <a:prstTxWarp prst="textNoShape">
            <a:avLst/>
          </a:prstTxWarp>
        </a:bodyPr>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rgbClr val="C00000"/>
            </a:solidFill>
            <a:effectLst/>
            <a:latin typeface="Arial" charset="0"/>
            <a:ea typeface="ヒラギノ角ゴ Pro W3" charset="-128"/>
            <a:cs typeface="ヒラギノ角ゴ Pro W3" charset="-128"/>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911307B-4353-9E4A-BC59-1CD5EE5978C6}" type="datetime1">
              <a:rPr lang="en-US"/>
              <a:pPr/>
              <a:t>3/6/2015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D76A3341-A6BC-8346-BD96-1E499AB66C80}" type="slidenum">
              <a:rPr lang="en-US"/>
              <a:pPr/>
              <a:t>‹#›</a:t>
            </a:fld>
            <a:endParaRPr lang="en-US"/>
          </a:p>
        </p:txBody>
      </p:sp>
    </p:spTree>
    <p:extLst>
      <p:ext uri="{BB962C8B-B14F-4D97-AF65-F5344CB8AC3E}">
        <p14:creationId xmlns:p14="http://schemas.microsoft.com/office/powerpoint/2010/main" val="193993373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33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3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33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31EF789E-2CC4-9D44-B58B-1EF875193886}" type="slidenum">
              <a:rPr lang="en-US"/>
              <a:pPr/>
              <a:t>‹#›</a:t>
            </a:fld>
            <a:endParaRPr lang="en-US"/>
          </a:p>
        </p:txBody>
      </p:sp>
    </p:spTree>
    <p:extLst>
      <p:ext uri="{BB962C8B-B14F-4D97-AF65-F5344CB8AC3E}">
        <p14:creationId xmlns:p14="http://schemas.microsoft.com/office/powerpoint/2010/main" val="51643854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111" charset="0"/>
        <a:ea typeface="ヒラギノ角ゴ Pro W3" pitchFamily="-111" charset="-128"/>
        <a:cs typeface="ヒラギノ角ゴ Pro W3" pitchFamily="-111" charset="-128"/>
      </a:defRPr>
    </a:lvl1pPr>
    <a:lvl2pPr marL="457200" algn="l" rtl="0" eaLnBrk="0" fontAlgn="base" hangingPunct="0">
      <a:spcBef>
        <a:spcPct val="30000"/>
      </a:spcBef>
      <a:spcAft>
        <a:spcPct val="0"/>
      </a:spcAft>
      <a:defRPr sz="1200" kern="1200">
        <a:solidFill>
          <a:schemeClr val="tx1"/>
        </a:solidFill>
        <a:latin typeface="Arial" pitchFamily="-111" charset="0"/>
        <a:ea typeface="ヒラギノ角ゴ Pro W3" pitchFamily="-111" charset="-128"/>
        <a:cs typeface="ヒラギノ角ゴ Pro W3" pitchFamily="-111" charset="-128"/>
      </a:defRPr>
    </a:lvl2pPr>
    <a:lvl3pPr marL="914400" algn="l" rtl="0" eaLnBrk="0" fontAlgn="base" hangingPunct="0">
      <a:spcBef>
        <a:spcPct val="30000"/>
      </a:spcBef>
      <a:spcAft>
        <a:spcPct val="0"/>
      </a:spcAft>
      <a:defRPr sz="1200" kern="1200">
        <a:solidFill>
          <a:schemeClr val="tx1"/>
        </a:solidFill>
        <a:latin typeface="Arial" pitchFamily="-111" charset="0"/>
        <a:ea typeface="ヒラギノ角ゴ Pro W3" pitchFamily="-111" charset="-128"/>
        <a:cs typeface="ヒラギノ角ゴ Pro W3" pitchFamily="-111" charset="-128"/>
      </a:defRPr>
    </a:lvl3pPr>
    <a:lvl4pPr marL="1371600" algn="l" rtl="0" eaLnBrk="0" fontAlgn="base" hangingPunct="0">
      <a:spcBef>
        <a:spcPct val="30000"/>
      </a:spcBef>
      <a:spcAft>
        <a:spcPct val="0"/>
      </a:spcAft>
      <a:defRPr sz="1200" kern="1200">
        <a:solidFill>
          <a:schemeClr val="tx1"/>
        </a:solidFill>
        <a:latin typeface="Arial" pitchFamily="-111" charset="0"/>
        <a:ea typeface="ヒラギノ角ゴ Pro W3" pitchFamily="-111" charset="-128"/>
        <a:cs typeface="ヒラギノ角ゴ Pro W3" pitchFamily="-111" charset="-128"/>
      </a:defRPr>
    </a:lvl4pPr>
    <a:lvl5pPr marL="1828800" algn="l" rtl="0" eaLnBrk="0" fontAlgn="base" hangingPunct="0">
      <a:spcBef>
        <a:spcPct val="30000"/>
      </a:spcBef>
      <a:spcAft>
        <a:spcPct val="0"/>
      </a:spcAft>
      <a:defRPr sz="1200" kern="1200">
        <a:solidFill>
          <a:schemeClr val="tx1"/>
        </a:solidFill>
        <a:latin typeface="Arial" pitchFamily="-111" charset="0"/>
        <a:ea typeface="ヒラギノ角ゴ Pro W3" pitchFamily="-111" charset="-128"/>
        <a:cs typeface="ヒラギノ角ゴ Pro W3" pitchFamily="-111" charset="-128"/>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endParaRPr lang="en-GB" dirty="0" smtClean="0">
              <a:latin typeface="Arial" pitchFamily="34" charset="0"/>
              <a:ea typeface="ヒラギノ角ゴ Pro W3"/>
              <a:cs typeface="ヒラギノ角ゴ Pro W3"/>
            </a:endParaRPr>
          </a:p>
        </p:txBody>
      </p:sp>
      <p:sp>
        <p:nvSpPr>
          <p:cNvPr id="69636" name="Slide Number Placeholder 3"/>
          <p:cNvSpPr>
            <a:spLocks noGrp="1"/>
          </p:cNvSpPr>
          <p:nvPr>
            <p:ph type="sldNum" sz="quarter" idx="5"/>
          </p:nvPr>
        </p:nvSpPr>
        <p:spPr>
          <a:noFill/>
        </p:spPr>
        <p:txBody>
          <a:bodyPr/>
          <a:lstStyle/>
          <a:p>
            <a:fld id="{4C00CE1E-6559-4DC9-A80B-8735AB8BF6A0}" type="slidenum">
              <a:rPr lang="en-US" smtClean="0">
                <a:solidFill>
                  <a:prstClr val="black"/>
                </a:solidFill>
              </a:rPr>
              <a:pPr/>
              <a:t>1</a:t>
            </a:fld>
            <a:endParaRPr lang="en-US" dirty="0" smtClean="0">
              <a:solidFill>
                <a:prstClr val="black"/>
              </a:solidFill>
            </a:endParaRPr>
          </a:p>
        </p:txBody>
      </p:sp>
    </p:spTree>
    <p:extLst>
      <p:ext uri="{BB962C8B-B14F-4D97-AF65-F5344CB8AC3E}">
        <p14:creationId xmlns:p14="http://schemas.microsoft.com/office/powerpoint/2010/main" val="4115254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endParaRPr lang="en-GB" dirty="0" smtClean="0">
              <a:latin typeface="Arial" pitchFamily="34" charset="0"/>
              <a:ea typeface="ヒラギノ角ゴ Pro W3"/>
              <a:cs typeface="ヒラギノ角ゴ Pro W3"/>
            </a:endParaRPr>
          </a:p>
        </p:txBody>
      </p:sp>
      <p:sp>
        <p:nvSpPr>
          <p:cNvPr id="79876" name="Slide Number Placeholder 3"/>
          <p:cNvSpPr>
            <a:spLocks noGrp="1"/>
          </p:cNvSpPr>
          <p:nvPr>
            <p:ph type="sldNum" sz="quarter" idx="5"/>
          </p:nvPr>
        </p:nvSpPr>
        <p:spPr>
          <a:noFill/>
        </p:spPr>
        <p:txBody>
          <a:bodyPr/>
          <a:lstStyle/>
          <a:p>
            <a:fld id="{E71E0C73-CCEE-4990-A37F-E34B5D6D265C}" type="slidenum">
              <a:rPr lang="en-US" smtClean="0">
                <a:solidFill>
                  <a:prstClr val="black"/>
                </a:solidFill>
              </a:rPr>
              <a:pPr/>
              <a:t>14</a:t>
            </a:fld>
            <a:endParaRPr lang="en-US" dirty="0" smtClean="0">
              <a:solidFill>
                <a:prstClr val="black"/>
              </a:solidFill>
            </a:endParaRPr>
          </a:p>
        </p:txBody>
      </p:sp>
    </p:spTree>
    <p:extLst>
      <p:ext uri="{BB962C8B-B14F-4D97-AF65-F5344CB8AC3E}">
        <p14:creationId xmlns:p14="http://schemas.microsoft.com/office/powerpoint/2010/main" val="3419623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endParaRPr lang="en-GB" dirty="0" smtClean="0">
              <a:latin typeface="Arial" pitchFamily="34" charset="0"/>
              <a:ea typeface="ヒラギノ角ゴ Pro W3"/>
              <a:cs typeface="ヒラギノ角ゴ Pro W3"/>
            </a:endParaRPr>
          </a:p>
        </p:txBody>
      </p:sp>
      <p:sp>
        <p:nvSpPr>
          <p:cNvPr id="69636" name="Slide Number Placeholder 3"/>
          <p:cNvSpPr>
            <a:spLocks noGrp="1"/>
          </p:cNvSpPr>
          <p:nvPr>
            <p:ph type="sldNum" sz="quarter" idx="5"/>
          </p:nvPr>
        </p:nvSpPr>
        <p:spPr>
          <a:noFill/>
        </p:spPr>
        <p:txBody>
          <a:bodyPr/>
          <a:lstStyle/>
          <a:p>
            <a:fld id="{4C00CE1E-6559-4DC9-A80B-8735AB8BF6A0}" type="slidenum">
              <a:rPr lang="en-US" smtClean="0">
                <a:solidFill>
                  <a:prstClr val="black"/>
                </a:solidFill>
              </a:rPr>
              <a:pPr/>
              <a:t>17</a:t>
            </a:fld>
            <a:endParaRPr lang="en-US" dirty="0" smtClean="0">
              <a:solidFill>
                <a:prstClr val="black"/>
              </a:solidFill>
            </a:endParaRPr>
          </a:p>
        </p:txBody>
      </p:sp>
    </p:spTree>
    <p:extLst>
      <p:ext uri="{BB962C8B-B14F-4D97-AF65-F5344CB8AC3E}">
        <p14:creationId xmlns:p14="http://schemas.microsoft.com/office/powerpoint/2010/main" val="9638614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 name="Rectangle 2"/>
          <p:cNvSpPr>
            <a:spLocks noGrp="1" noChangeArrowheads="1"/>
          </p:cNvSpPr>
          <p:nvPr>
            <p:ph type="ctrTitle"/>
          </p:nvPr>
        </p:nvSpPr>
        <p:spPr>
          <a:xfrm>
            <a:off x="609600" y="4495800"/>
            <a:ext cx="7848600" cy="609600"/>
          </a:xfrm>
        </p:spPr>
        <p:txBody>
          <a:bodyPr wrap="square" anchor="b"/>
          <a:lstStyle>
            <a:lvl1pPr>
              <a:defRPr sz="2800"/>
            </a:lvl1pPr>
          </a:lstStyle>
          <a:p>
            <a:r>
              <a:rPr lang="en-US" smtClean="0"/>
              <a:t>Click to edit Master title style</a:t>
            </a:r>
            <a:endParaRPr lang="en-US" dirty="0"/>
          </a:p>
        </p:txBody>
      </p:sp>
      <p:sp>
        <p:nvSpPr>
          <p:cNvPr id="11" name="Rectangle 3"/>
          <p:cNvSpPr>
            <a:spLocks noGrp="1" noChangeArrowheads="1"/>
          </p:cNvSpPr>
          <p:nvPr>
            <p:ph type="subTitle" idx="1"/>
          </p:nvPr>
        </p:nvSpPr>
        <p:spPr>
          <a:xfrm>
            <a:off x="609600" y="5257800"/>
            <a:ext cx="7848600" cy="762000"/>
          </a:xfrm>
        </p:spPr>
        <p:txBody>
          <a:bodyPr/>
          <a:lstStyle>
            <a:lvl1pPr>
              <a:buNone/>
              <a:defRPr/>
            </a:lvl1pPr>
          </a:lstStyle>
          <a:p>
            <a:r>
              <a:rPr lang="en-US" smtClean="0"/>
              <a:t>Click to edit Master subtitle style</a:t>
            </a:r>
            <a:endParaRPr lang="en-US" dirty="0"/>
          </a:p>
        </p:txBody>
      </p:sp>
      <p:sp>
        <p:nvSpPr>
          <p:cNvPr id="4" name="Rectangle 4"/>
          <p:cNvSpPr>
            <a:spLocks noGrp="1" noChangeArrowheads="1"/>
          </p:cNvSpPr>
          <p:nvPr>
            <p:ph type="dt" sz="half" idx="10"/>
          </p:nvPr>
        </p:nvSpPr>
        <p:spPr>
          <a:xfrm>
            <a:off x="6172200" y="6477000"/>
            <a:ext cx="1905000" cy="228600"/>
          </a:xfrm>
        </p:spPr>
        <p:txBody>
          <a:bodyPr/>
          <a:lstStyle>
            <a:lvl1pPr algn="r">
              <a:defRPr/>
            </a:lvl1pPr>
          </a:lstStyle>
          <a:p>
            <a:endParaRPr lang="en-US"/>
          </a:p>
        </p:txBody>
      </p:sp>
      <p:sp>
        <p:nvSpPr>
          <p:cNvPr id="5" name="Rectangle 6"/>
          <p:cNvSpPr>
            <a:spLocks noGrp="1" noChangeArrowheads="1"/>
          </p:cNvSpPr>
          <p:nvPr>
            <p:ph type="sldNum" sz="quarter" idx="11"/>
          </p:nvPr>
        </p:nvSpPr>
        <p:spPr>
          <a:xfrm>
            <a:off x="6934200" y="6477000"/>
            <a:ext cx="1905000" cy="228600"/>
          </a:xfrm>
        </p:spPr>
        <p:txBody>
          <a:bodyPr/>
          <a:lstStyle>
            <a:lvl1pPr>
              <a:defRPr/>
            </a:lvl1pPr>
          </a:lstStyle>
          <a:p>
            <a:fld id="{EDDA59B2-8C0C-E942-99D2-29637AC8457B}" type="slidenum">
              <a:rPr lang="en-US"/>
              <a:pPr/>
              <a:t>‹#›</a:t>
            </a:fld>
            <a:endParaRPr lang="en-US"/>
          </a:p>
        </p:txBody>
      </p:sp>
      <p:sp>
        <p:nvSpPr>
          <p:cNvPr id="6" name="Rectangle 5"/>
          <p:cNvSpPr>
            <a:spLocks noGrp="1" noChangeArrowheads="1"/>
          </p:cNvSpPr>
          <p:nvPr>
            <p:ph type="ftr" sz="quarter" idx="12"/>
          </p:nvPr>
        </p:nvSpPr>
        <p:spPr/>
        <p:txBody>
          <a:bodyPr/>
          <a:lstStyle>
            <a:lvl1pPr>
              <a:defRPr>
                <a:solidFill>
                  <a:schemeClr val="tx1"/>
                </a:solidFill>
              </a:defRPr>
            </a:lvl1pPr>
          </a:lstStyle>
          <a:p>
            <a:r>
              <a:rPr lang="en-US"/>
              <a:t>© Harris Interactive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r>
              <a:rPr lang="en-US"/>
              <a:t>© Harris Interactive</a:t>
            </a:r>
          </a:p>
        </p:txBody>
      </p:sp>
      <p:sp>
        <p:nvSpPr>
          <p:cNvPr id="6" name="Rectangle 6"/>
          <p:cNvSpPr>
            <a:spLocks noGrp="1" noChangeArrowheads="1"/>
          </p:cNvSpPr>
          <p:nvPr>
            <p:ph type="sldNum" sz="quarter" idx="12"/>
          </p:nvPr>
        </p:nvSpPr>
        <p:spPr>
          <a:ln/>
        </p:spPr>
        <p:txBody>
          <a:bodyPr/>
          <a:lstStyle>
            <a:lvl1pPr>
              <a:defRPr/>
            </a:lvl1pPr>
          </a:lstStyle>
          <a:p>
            <a:fld id="{75E20B0C-19F5-1541-B0D6-F5C78F991D2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 name="Rectangle 3"/>
          <p:cNvSpPr>
            <a:spLocks noGrp="1" noChangeArrowheads="1"/>
          </p:cNvSpPr>
          <p:nvPr>
            <p:ph type="subTitle" idx="13"/>
          </p:nvPr>
        </p:nvSpPr>
        <p:spPr>
          <a:xfrm>
            <a:off x="609600" y="3657600"/>
            <a:ext cx="4800600" cy="1219200"/>
          </a:xfrm>
        </p:spPr>
        <p:txBody>
          <a:bodyPr/>
          <a:lstStyle>
            <a:lvl1pPr marL="0" indent="0">
              <a:buFontTx/>
              <a:buNone/>
              <a:defRPr/>
            </a:lvl1pPr>
          </a:lstStyle>
          <a:p>
            <a:r>
              <a:rPr lang="en-US" smtClean="0"/>
              <a:t>Click to edit Master subtitle style</a:t>
            </a:r>
            <a:endParaRPr lang="en-US" dirty="0"/>
          </a:p>
        </p:txBody>
      </p:sp>
      <p:sp>
        <p:nvSpPr>
          <p:cNvPr id="10" name="Title 9"/>
          <p:cNvSpPr>
            <a:spLocks noGrp="1"/>
          </p:cNvSpPr>
          <p:nvPr>
            <p:ph type="title"/>
          </p:nvPr>
        </p:nvSpPr>
        <p:spPr>
          <a:xfrm>
            <a:off x="609600" y="2895600"/>
            <a:ext cx="7620000" cy="533400"/>
          </a:xfrm>
        </p:spPr>
        <p:txBody>
          <a:bodyPr/>
          <a:lstStyle>
            <a:lvl1pPr>
              <a:defRPr sz="2800"/>
            </a:lvl1pPr>
          </a:lstStyle>
          <a:p>
            <a:r>
              <a:rPr lang="en-US" smtClean="0"/>
              <a:t>Click to edit Master title style</a:t>
            </a:r>
            <a:endParaRPr lang="en-US" dirty="0"/>
          </a:p>
        </p:txBody>
      </p:sp>
      <p:sp>
        <p:nvSpPr>
          <p:cNvPr id="4" name="Date Placeholder 3"/>
          <p:cNvSpPr>
            <a:spLocks noGrp="1"/>
          </p:cNvSpPr>
          <p:nvPr>
            <p:ph type="dt" sz="half" idx="14"/>
          </p:nvPr>
        </p:nvSpPr>
        <p:spPr/>
        <p:txBody>
          <a:bodyPr/>
          <a:lstStyle>
            <a:lvl1pPr>
              <a:defRPr/>
            </a:lvl1pPr>
          </a:lstStyle>
          <a:p>
            <a:endParaRPr lang="en-US"/>
          </a:p>
        </p:txBody>
      </p:sp>
      <p:sp>
        <p:nvSpPr>
          <p:cNvPr id="5" name="Slide Number Placeholder 5"/>
          <p:cNvSpPr>
            <a:spLocks noGrp="1"/>
          </p:cNvSpPr>
          <p:nvPr>
            <p:ph type="sldNum" sz="quarter" idx="15"/>
          </p:nvPr>
        </p:nvSpPr>
        <p:spPr/>
        <p:txBody>
          <a:bodyPr/>
          <a:lstStyle>
            <a:lvl1pPr>
              <a:defRPr/>
            </a:lvl1pPr>
          </a:lstStyle>
          <a:p>
            <a:fld id="{DDBED993-EA3E-5844-9ED9-79BFF74C2CC9}" type="slidenum">
              <a:rPr lang="en-US"/>
              <a:pPr/>
              <a:t>‹#›</a:t>
            </a:fld>
            <a:endParaRPr lang="en-US"/>
          </a:p>
        </p:txBody>
      </p:sp>
      <p:sp>
        <p:nvSpPr>
          <p:cNvPr id="6" name="Rectangle 5"/>
          <p:cNvSpPr>
            <a:spLocks noGrp="1" noChangeArrowheads="1"/>
          </p:cNvSpPr>
          <p:nvPr>
            <p:ph type="ftr" sz="quarter" idx="16"/>
          </p:nvPr>
        </p:nvSpPr>
        <p:spPr/>
        <p:txBody>
          <a:bodyPr/>
          <a:lstStyle>
            <a:lvl1pPr>
              <a:defRPr/>
            </a:lvl1pPr>
          </a:lstStyle>
          <a:p>
            <a:r>
              <a:rPr lang="en-US"/>
              <a:t>© Harris Interactive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219200"/>
            <a:ext cx="4191000" cy="4648200"/>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219200"/>
            <a:ext cx="4191000" cy="4648200"/>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r>
              <a:rPr lang="en-US"/>
              <a:t>© Harris Interactive</a:t>
            </a:r>
          </a:p>
        </p:txBody>
      </p:sp>
      <p:sp>
        <p:nvSpPr>
          <p:cNvPr id="7" name="Rectangle 6"/>
          <p:cNvSpPr>
            <a:spLocks noGrp="1" noChangeArrowheads="1"/>
          </p:cNvSpPr>
          <p:nvPr>
            <p:ph type="sldNum" sz="quarter" idx="12"/>
          </p:nvPr>
        </p:nvSpPr>
        <p:spPr>
          <a:ln/>
        </p:spPr>
        <p:txBody>
          <a:bodyPr/>
          <a:lstStyle>
            <a:lvl1pPr>
              <a:defRPr/>
            </a:lvl1pPr>
          </a:lstStyle>
          <a:p>
            <a:fld id="{FF3A5AAE-EE2A-8443-85A7-90E5FD4E4A4A}"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r>
              <a:rPr lang="en-US"/>
              <a:t>© Harris Interactive</a:t>
            </a:r>
          </a:p>
        </p:txBody>
      </p:sp>
      <p:sp>
        <p:nvSpPr>
          <p:cNvPr id="5" name="Rectangle 6"/>
          <p:cNvSpPr>
            <a:spLocks noGrp="1" noChangeArrowheads="1"/>
          </p:cNvSpPr>
          <p:nvPr>
            <p:ph type="sldNum" sz="quarter" idx="12"/>
          </p:nvPr>
        </p:nvSpPr>
        <p:spPr>
          <a:ln/>
        </p:spPr>
        <p:txBody>
          <a:bodyPr/>
          <a:lstStyle>
            <a:lvl1pPr>
              <a:defRPr/>
            </a:lvl1pPr>
          </a:lstStyle>
          <a:p>
            <a:fld id="{84FAD378-D334-5B4B-BD65-B8358B588A6F}"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r>
              <a:rPr lang="en-US"/>
              <a:t>© Harris Interactive</a:t>
            </a:r>
          </a:p>
        </p:txBody>
      </p:sp>
      <p:sp>
        <p:nvSpPr>
          <p:cNvPr id="4" name="Rectangle 6"/>
          <p:cNvSpPr>
            <a:spLocks noGrp="1" noChangeArrowheads="1"/>
          </p:cNvSpPr>
          <p:nvPr>
            <p:ph type="sldNum" sz="quarter" idx="12"/>
          </p:nvPr>
        </p:nvSpPr>
        <p:spPr>
          <a:ln/>
        </p:spPr>
        <p:txBody>
          <a:bodyPr/>
          <a:lstStyle>
            <a:lvl1pPr>
              <a:defRPr/>
            </a:lvl1pPr>
          </a:lstStyle>
          <a:p>
            <a:fld id="{7E3F8B64-1E51-5147-9D8E-7AE5BBE0E7C1}"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304800" y="533400"/>
            <a:ext cx="8534400"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endParaRPr lang="en-US"/>
          </a:p>
        </p:txBody>
      </p:sp>
      <p:sp>
        <p:nvSpPr>
          <p:cNvPr id="5123" name="Rectangle 3"/>
          <p:cNvSpPr>
            <a:spLocks noGrp="1" noChangeArrowheads="1"/>
          </p:cNvSpPr>
          <p:nvPr>
            <p:ph type="body" idx="1"/>
          </p:nvPr>
        </p:nvSpPr>
        <p:spPr bwMode="auto">
          <a:xfrm>
            <a:off x="304800" y="1219200"/>
            <a:ext cx="8534400" cy="4648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8" name="Rectangle 4"/>
          <p:cNvSpPr>
            <a:spLocks noGrp="1" noChangeArrowheads="1"/>
          </p:cNvSpPr>
          <p:nvPr>
            <p:ph type="dt" sz="half" idx="2"/>
          </p:nvPr>
        </p:nvSpPr>
        <p:spPr bwMode="auto">
          <a:xfrm>
            <a:off x="3048000" y="6469063"/>
            <a:ext cx="1905000" cy="228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a:defRPr sz="900"/>
            </a:lvl1pPr>
          </a:lstStyle>
          <a:p>
            <a:endParaRPr lang="en-US"/>
          </a:p>
        </p:txBody>
      </p:sp>
      <p:sp>
        <p:nvSpPr>
          <p:cNvPr id="1029" name="Rectangle 5"/>
          <p:cNvSpPr>
            <a:spLocks noGrp="1" noChangeArrowheads="1"/>
          </p:cNvSpPr>
          <p:nvPr>
            <p:ph type="ftr" sz="quarter" idx="3"/>
          </p:nvPr>
        </p:nvSpPr>
        <p:spPr bwMode="auto">
          <a:xfrm>
            <a:off x="76200" y="6483350"/>
            <a:ext cx="1371600" cy="2143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defRPr sz="800">
                <a:solidFill>
                  <a:schemeClr val="bg1"/>
                </a:solidFill>
              </a:defRPr>
            </a:lvl1pPr>
          </a:lstStyle>
          <a:p>
            <a:r>
              <a:rPr lang="en-US"/>
              <a:t>© Harris Interactive</a:t>
            </a:r>
          </a:p>
        </p:txBody>
      </p:sp>
      <p:sp>
        <p:nvSpPr>
          <p:cNvPr id="1030" name="Rectangle 6"/>
          <p:cNvSpPr>
            <a:spLocks noGrp="1" noChangeArrowheads="1"/>
          </p:cNvSpPr>
          <p:nvPr>
            <p:ph type="sldNum" sz="quarter" idx="4"/>
          </p:nvPr>
        </p:nvSpPr>
        <p:spPr bwMode="auto">
          <a:xfrm>
            <a:off x="8382000" y="6469063"/>
            <a:ext cx="609600" cy="228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r">
              <a:defRPr sz="900"/>
            </a:lvl1pPr>
          </a:lstStyle>
          <a:p>
            <a:fld id="{839A9915-259D-834D-8585-9EA1280D47C9}"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60" r:id="rId1"/>
    <p:sldLayoutId id="2147483754" r:id="rId2"/>
    <p:sldLayoutId id="2147483761" r:id="rId3"/>
    <p:sldLayoutId id="2147483755" r:id="rId4"/>
    <p:sldLayoutId id="2147483756" r:id="rId5"/>
    <p:sldLayoutId id="2147483757" r:id="rId6"/>
  </p:sldLayoutIdLst>
  <p:hf hdr="0" dt="0"/>
  <p:txStyles>
    <p:titleStyle>
      <a:lvl1pPr algn="l" rtl="0" eaLnBrk="1" fontAlgn="base" hangingPunct="1">
        <a:spcBef>
          <a:spcPct val="0"/>
        </a:spcBef>
        <a:spcAft>
          <a:spcPct val="0"/>
        </a:spcAft>
        <a:defRPr sz="2400" b="1">
          <a:solidFill>
            <a:schemeClr val="accent1"/>
          </a:solidFill>
          <a:latin typeface="+mj-lt"/>
          <a:ea typeface="ＭＳ Ｐゴシック" charset="-128"/>
          <a:cs typeface="ＭＳ Ｐゴシック" charset="-128"/>
        </a:defRPr>
      </a:lvl1pPr>
      <a:lvl2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2pPr>
      <a:lvl3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3pPr>
      <a:lvl4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4pPr>
      <a:lvl5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5pPr>
      <a:lvl6pPr marL="4572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6pPr>
      <a:lvl7pPr marL="9144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7pPr>
      <a:lvl8pPr marL="13716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8pPr>
      <a:lvl9pPr marL="18288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ＭＳ Ｐゴシック" charset="-128"/>
          <a:cs typeface="ＭＳ Ｐゴシック" charset="-128"/>
        </a:defRPr>
      </a:lvl1pPr>
      <a:lvl2pPr marL="742950" indent="-285750" algn="l" rtl="0" eaLnBrk="1" fontAlgn="base" hangingPunct="1">
        <a:spcBef>
          <a:spcPct val="20000"/>
        </a:spcBef>
        <a:spcAft>
          <a:spcPct val="0"/>
        </a:spcAft>
        <a:buChar char="–"/>
        <a:defRPr>
          <a:solidFill>
            <a:schemeClr val="tx1"/>
          </a:solidFill>
          <a:latin typeface="+mn-lt"/>
          <a:ea typeface="ＭＳ Ｐゴシック" charset="-128"/>
          <a:cs typeface="+mn-cs"/>
        </a:defRPr>
      </a:lvl2pPr>
      <a:lvl3pPr marL="1143000" indent="-228600" algn="l" rtl="0" eaLnBrk="1" fontAlgn="base" hangingPunct="1">
        <a:spcBef>
          <a:spcPct val="20000"/>
        </a:spcBef>
        <a:spcAft>
          <a:spcPct val="0"/>
        </a:spcAft>
        <a:buChar char="•"/>
        <a:defRPr sz="1600">
          <a:solidFill>
            <a:schemeClr val="tx1"/>
          </a:solidFill>
          <a:latin typeface="+mn-lt"/>
          <a:ea typeface="ＭＳ Ｐゴシック" charset="-128"/>
          <a:cs typeface="+mn-cs"/>
        </a:defRPr>
      </a:lvl3pPr>
      <a:lvl4pPr marL="1600200" indent="-228600" algn="l" rtl="0" eaLnBrk="1" fontAlgn="base" hangingPunct="1">
        <a:spcBef>
          <a:spcPct val="20000"/>
        </a:spcBef>
        <a:spcAft>
          <a:spcPct val="0"/>
        </a:spcAft>
        <a:buChar char="–"/>
        <a:defRPr sz="1400">
          <a:solidFill>
            <a:schemeClr val="tx1"/>
          </a:solidFill>
          <a:latin typeface="+mn-lt"/>
          <a:ea typeface="ＭＳ Ｐゴシック" charset="-128"/>
          <a:cs typeface="+mn-cs"/>
        </a:defRPr>
      </a:lvl4pPr>
      <a:lvl5pPr marL="2057400" indent="-228600" algn="l" rtl="0" eaLnBrk="1" fontAlgn="base" hangingPunct="1">
        <a:spcBef>
          <a:spcPct val="20000"/>
        </a:spcBef>
        <a:spcAft>
          <a:spcPct val="0"/>
        </a:spcAft>
        <a:buChar char="»"/>
        <a:defRPr sz="1400">
          <a:solidFill>
            <a:schemeClr val="tx1"/>
          </a:solidFill>
          <a:latin typeface="+mn-lt"/>
          <a:ea typeface="ＭＳ Ｐゴシック" charset="-128"/>
          <a:cs typeface="+mn-cs"/>
        </a:defRPr>
      </a:lvl5pPr>
      <a:lvl6pPr marL="2514600" indent="-228600" algn="l" rtl="0" eaLnBrk="1" fontAlgn="base" hangingPunct="1">
        <a:spcBef>
          <a:spcPct val="20000"/>
        </a:spcBef>
        <a:spcAft>
          <a:spcPct val="0"/>
        </a:spcAft>
        <a:buChar char="»"/>
        <a:defRPr sz="1400">
          <a:solidFill>
            <a:schemeClr val="tx1"/>
          </a:solidFill>
          <a:latin typeface="+mn-lt"/>
          <a:ea typeface="+mn-ea"/>
          <a:cs typeface="+mn-cs"/>
        </a:defRPr>
      </a:lvl6pPr>
      <a:lvl7pPr marL="2971800" indent="-228600" algn="l" rtl="0" eaLnBrk="1" fontAlgn="base" hangingPunct="1">
        <a:spcBef>
          <a:spcPct val="20000"/>
        </a:spcBef>
        <a:spcAft>
          <a:spcPct val="0"/>
        </a:spcAft>
        <a:buChar char="»"/>
        <a:defRPr sz="1400">
          <a:solidFill>
            <a:schemeClr val="tx1"/>
          </a:solidFill>
          <a:latin typeface="+mn-lt"/>
          <a:ea typeface="+mn-ea"/>
          <a:cs typeface="+mn-cs"/>
        </a:defRPr>
      </a:lvl7pPr>
      <a:lvl8pPr marL="3429000" indent="-228600" algn="l" rtl="0" eaLnBrk="1" fontAlgn="base" hangingPunct="1">
        <a:spcBef>
          <a:spcPct val="20000"/>
        </a:spcBef>
        <a:spcAft>
          <a:spcPct val="0"/>
        </a:spcAft>
        <a:buChar char="»"/>
        <a:defRPr sz="1400">
          <a:solidFill>
            <a:schemeClr val="tx1"/>
          </a:solidFill>
          <a:latin typeface="+mn-lt"/>
          <a:ea typeface="+mn-ea"/>
          <a:cs typeface="+mn-cs"/>
        </a:defRPr>
      </a:lvl8pPr>
      <a:lvl9pPr marL="3886200" indent="-228600" algn="l" rtl="0" eaLnBrk="1" fontAlgn="base" hangingPunct="1">
        <a:spcBef>
          <a:spcPct val="20000"/>
        </a:spcBef>
        <a:spcAft>
          <a:spcPct val="0"/>
        </a:spcAft>
        <a:buChar char="»"/>
        <a:defRPr sz="14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www.iconarchive.com/show/agriculture-icons-by-aha-soft/cow-icon.html" TargetMode="Externa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chart" Target="../charts/chart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iconarchive.com/show/agriculture-icons-by-aha-soft/cow-icon.html" TargetMode="External"/><Relationship Id="rId2" Type="http://schemas.openxmlformats.org/officeDocument/2006/relationships/chart" Target="../charts/chart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iconarchive.com/show/agriculture-icons-by-aha-soft/cow-icon.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chart" Target="../charts/chart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britishpollingcouncil.org/press100508.html"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Title 1"/>
          <p:cNvSpPr>
            <a:spLocks noGrp="1"/>
          </p:cNvSpPr>
          <p:nvPr>
            <p:ph type="ctrTitle"/>
          </p:nvPr>
        </p:nvSpPr>
        <p:spPr>
          <a:xfrm>
            <a:off x="188917" y="5067222"/>
            <a:ext cx="8748464" cy="609600"/>
          </a:xfrm>
        </p:spPr>
        <p:txBody>
          <a:bodyPr/>
          <a:lstStyle/>
          <a:p>
            <a:r>
              <a:rPr lang="en-GB" sz="3600" dirty="0" smtClean="0"/>
              <a:t>Have Price Cuts on Milk Gone too Far?</a:t>
            </a:r>
            <a:br>
              <a:rPr lang="en-GB" sz="3600" dirty="0" smtClean="0"/>
            </a:br>
            <a:r>
              <a:rPr lang="en-GB" sz="3200" i="1" dirty="0" smtClean="0">
                <a:solidFill>
                  <a:schemeClr val="tx1"/>
                </a:solidFill>
              </a:rPr>
              <a:t>60% of the British public are concerned about what this means for our Farmers</a:t>
            </a:r>
            <a:endParaRPr lang="en-GB" sz="3600" i="1" dirty="0">
              <a:solidFill>
                <a:schemeClr val="tx1"/>
              </a:solidFill>
            </a:endParaRPr>
          </a:p>
        </p:txBody>
      </p:sp>
      <p:sp>
        <p:nvSpPr>
          <p:cNvPr id="40964" name="Footer Placeholder 4"/>
          <p:cNvSpPr>
            <a:spLocks noGrp="1"/>
          </p:cNvSpPr>
          <p:nvPr>
            <p:ph type="ftr" sz="quarter" idx="12"/>
          </p:nvPr>
        </p:nvSpPr>
        <p:spPr>
          <a:noFill/>
        </p:spPr>
        <p:txBody>
          <a:bodyPr/>
          <a:lstStyle/>
          <a:p>
            <a:r>
              <a:rPr lang="en-US" dirty="0" smtClean="0">
                <a:solidFill>
                  <a:srgbClr val="424F5A"/>
                </a:solidFill>
                <a:latin typeface="Arial" pitchFamily="34" charset="0"/>
                <a:ea typeface="ヒラギノ角ゴ Pro W3"/>
                <a:cs typeface="ヒラギノ角ゴ Pro W3"/>
              </a:rPr>
              <a:t>© Harris Interactive</a:t>
            </a:r>
          </a:p>
        </p:txBody>
      </p:sp>
      <p:grpSp>
        <p:nvGrpSpPr>
          <p:cNvPr id="12" name="Group 11"/>
          <p:cNvGrpSpPr/>
          <p:nvPr/>
        </p:nvGrpSpPr>
        <p:grpSpPr>
          <a:xfrm>
            <a:off x="5615608" y="4653136"/>
            <a:ext cx="3528392" cy="2133153"/>
            <a:chOff x="4067944" y="4303287"/>
            <a:chExt cx="4032766" cy="2438081"/>
          </a:xfrm>
        </p:grpSpPr>
        <p:pic>
          <p:nvPicPr>
            <p:cNvPr id="17418" name="Picture 10" descr="Rock Paper Scissors Scissors icon"/>
            <p:cNvPicPr>
              <a:picLocks noChangeAspect="1" noChangeArrowheads="1"/>
            </p:cNvPicPr>
            <p:nvPr/>
          </p:nvPicPr>
          <p:blipFill>
            <a:blip r:embed="rId3" cstate="print">
              <a:duotone>
                <a:schemeClr val="accent1">
                  <a:shade val="45000"/>
                  <a:satMod val="135000"/>
                </a:schemeClr>
                <a:prstClr val="white"/>
              </a:duotone>
            </a:blip>
            <a:srcRect/>
            <a:stretch>
              <a:fillRect/>
            </a:stretch>
          </p:blipFill>
          <p:spPr bwMode="auto">
            <a:xfrm rot="12436746">
              <a:off x="6382390" y="4303287"/>
              <a:ext cx="1718320" cy="1718320"/>
            </a:xfrm>
            <a:prstGeom prst="rect">
              <a:avLst/>
            </a:prstGeom>
            <a:noFill/>
          </p:spPr>
        </p:pic>
        <p:grpSp>
          <p:nvGrpSpPr>
            <p:cNvPr id="11" name="Group 10"/>
            <p:cNvGrpSpPr/>
            <p:nvPr/>
          </p:nvGrpSpPr>
          <p:grpSpPr>
            <a:xfrm>
              <a:off x="4067944" y="4762342"/>
              <a:ext cx="2547607" cy="1979026"/>
              <a:chOff x="4067944" y="4762342"/>
              <a:chExt cx="2547607" cy="1979026"/>
            </a:xfrm>
          </p:grpSpPr>
          <p:pic>
            <p:nvPicPr>
              <p:cNvPr id="17416" name="Picture 8" descr="Shopping Price tag pound icon"/>
              <p:cNvPicPr>
                <a:picLocks noChangeAspect="1" noChangeArrowheads="1"/>
              </p:cNvPicPr>
              <p:nvPr/>
            </p:nvPicPr>
            <p:blipFill>
              <a:blip r:embed="rId4" cstate="print">
                <a:duotone>
                  <a:schemeClr val="accent1">
                    <a:shade val="45000"/>
                    <a:satMod val="135000"/>
                  </a:schemeClr>
                  <a:prstClr val="white"/>
                </a:duotone>
              </a:blip>
              <a:srcRect/>
              <a:stretch>
                <a:fillRect/>
              </a:stretch>
            </p:blipFill>
            <p:spPr bwMode="auto">
              <a:xfrm rot="14085806">
                <a:off x="5329279" y="4762342"/>
                <a:ext cx="1286272" cy="1286272"/>
              </a:xfrm>
              <a:prstGeom prst="rect">
                <a:avLst/>
              </a:prstGeom>
              <a:noFill/>
            </p:spPr>
          </p:pic>
          <p:pic>
            <p:nvPicPr>
              <p:cNvPr id="17422" name="Picture 14" descr="Kitchen Milk icon"/>
              <p:cNvPicPr>
                <a:picLocks noChangeAspect="1" noChangeArrowheads="1"/>
              </p:cNvPicPr>
              <p:nvPr/>
            </p:nvPicPr>
            <p:blipFill>
              <a:blip r:embed="rId5" cstate="print">
                <a:duotone>
                  <a:schemeClr val="accent1">
                    <a:shade val="45000"/>
                    <a:satMod val="135000"/>
                  </a:schemeClr>
                  <a:prstClr val="white"/>
                </a:duotone>
              </a:blip>
              <a:srcRect/>
              <a:stretch>
                <a:fillRect/>
              </a:stretch>
            </p:blipFill>
            <p:spPr bwMode="auto">
              <a:xfrm>
                <a:off x="4067944" y="4941168"/>
                <a:ext cx="1800200" cy="1800200"/>
              </a:xfrm>
              <a:prstGeom prst="rect">
                <a:avLst/>
              </a:prstGeom>
              <a:noFill/>
            </p:spPr>
          </p:pic>
        </p:grpSp>
      </p:grpSp>
      <p:pic>
        <p:nvPicPr>
          <p:cNvPr id="13" name="Picture 2" descr="cow icon">
            <a:hlinkClick r:id="rId6"/>
          </p:cNvPr>
          <p:cNvPicPr>
            <a:picLocks noChangeAspect="1" noChangeArrowheads="1"/>
          </p:cNvPicPr>
          <p:nvPr/>
        </p:nvPicPr>
        <p:blipFill>
          <a:blip r:embed="rId7" cstate="print"/>
          <a:srcRect/>
          <a:stretch>
            <a:fillRect/>
          </a:stretch>
        </p:blipFill>
        <p:spPr bwMode="auto">
          <a:xfrm>
            <a:off x="3347864" y="5800025"/>
            <a:ext cx="928959" cy="928960"/>
          </a:xfrm>
          <a:prstGeom prst="rect">
            <a:avLst/>
          </a:prstGeom>
          <a:noFill/>
        </p:spPr>
      </p:pic>
      <p:pic>
        <p:nvPicPr>
          <p:cNvPr id="14" name="Picture 2" descr="Farmer icon"/>
          <p:cNvPicPr>
            <a:picLocks noChangeAspect="1" noChangeArrowheads="1"/>
          </p:cNvPicPr>
          <p:nvPr/>
        </p:nvPicPr>
        <p:blipFill>
          <a:blip r:embed="rId8" cstate="print"/>
          <a:srcRect/>
          <a:stretch>
            <a:fillRect/>
          </a:stretch>
        </p:blipFill>
        <p:spPr bwMode="auto">
          <a:xfrm>
            <a:off x="2174416" y="5720873"/>
            <a:ext cx="1008112" cy="1008112"/>
          </a:xfrm>
          <a:prstGeom prst="rect">
            <a:avLst/>
          </a:prstGeom>
          <a:noFill/>
        </p:spPr>
      </p:pic>
    </p:spTree>
    <p:extLst>
      <p:ext uri="{BB962C8B-B14F-4D97-AF65-F5344CB8AC3E}">
        <p14:creationId xmlns:p14="http://schemas.microsoft.com/office/powerpoint/2010/main" val="33927997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5"/>
            <a:ext cx="9144000" cy="743507"/>
          </a:xfrm>
          <a:solidFill>
            <a:schemeClr val="accent1"/>
          </a:solidFill>
          <a:ln w="38100">
            <a:noFill/>
          </a:ln>
          <a:effectLst>
            <a:outerShdw blurRad="50800" dist="38100" dir="2700000" algn="tl" rotWithShape="0">
              <a:prstClr val="black">
                <a:alpha val="40000"/>
              </a:prstClr>
            </a:outerShdw>
          </a:effectLst>
        </p:spPr>
        <p:txBody>
          <a:bodyPr/>
          <a:lstStyle/>
          <a:p>
            <a:pPr algn="ctr"/>
            <a:r>
              <a:rPr lang="en-GB" dirty="0" smtClean="0">
                <a:solidFill>
                  <a:schemeClr val="bg1"/>
                </a:solidFill>
              </a:rPr>
              <a:t>60% of Brits are concerned about what this is doing to British farmers and believe that supermarkets should focus their efforts elsewhere</a:t>
            </a:r>
            <a:endParaRPr lang="en-GB" dirty="0">
              <a:solidFill>
                <a:schemeClr val="bg1"/>
              </a:solidFill>
            </a:endParaRPr>
          </a:p>
        </p:txBody>
      </p:sp>
      <p:sp>
        <p:nvSpPr>
          <p:cNvPr id="4" name="Footer Placeholder 3"/>
          <p:cNvSpPr>
            <a:spLocks noGrp="1"/>
          </p:cNvSpPr>
          <p:nvPr>
            <p:ph type="ftr" sz="quarter" idx="11"/>
          </p:nvPr>
        </p:nvSpPr>
        <p:spPr/>
        <p:txBody>
          <a:bodyPr/>
          <a:lstStyle/>
          <a:p>
            <a:pPr>
              <a:defRPr/>
            </a:pPr>
            <a:r>
              <a:rPr lang="en-US" smtClean="0">
                <a:solidFill>
                  <a:srgbClr val="FFFFFF"/>
                </a:solidFill>
              </a:rPr>
              <a:t>© Harris Interactive</a:t>
            </a:r>
            <a:endParaRPr lang="en-US" dirty="0">
              <a:solidFill>
                <a:srgbClr val="FFFFFF"/>
              </a:solidFill>
            </a:endParaRPr>
          </a:p>
        </p:txBody>
      </p:sp>
      <p:sp>
        <p:nvSpPr>
          <p:cNvPr id="5" name="Slide Number Placeholder 4"/>
          <p:cNvSpPr>
            <a:spLocks noGrp="1"/>
          </p:cNvSpPr>
          <p:nvPr>
            <p:ph type="sldNum" sz="quarter" idx="12"/>
          </p:nvPr>
        </p:nvSpPr>
        <p:spPr/>
        <p:txBody>
          <a:bodyPr/>
          <a:lstStyle/>
          <a:p>
            <a:pPr>
              <a:defRPr/>
            </a:pPr>
            <a:fld id="{73FF9EB1-8405-4862-B97A-4C037567B7D8}" type="slidenum">
              <a:rPr lang="en-US" smtClean="0">
                <a:solidFill>
                  <a:srgbClr val="424F5A"/>
                </a:solidFill>
              </a:rPr>
              <a:pPr>
                <a:defRPr/>
              </a:pPr>
              <a:t>2</a:t>
            </a:fld>
            <a:endParaRPr lang="en-US" dirty="0">
              <a:solidFill>
                <a:srgbClr val="424F5A"/>
              </a:solidFill>
            </a:endParaRPr>
          </a:p>
        </p:txBody>
      </p:sp>
      <p:pic>
        <p:nvPicPr>
          <p:cNvPr id="14338" name="Picture 2" descr="file://///harris/General/UK/London/General/Image%20Bank/Central%20Image%20Library/United%20Kingdom/British%20flag.jpg"/>
          <p:cNvPicPr>
            <a:picLocks noChangeAspect="1" noChangeArrowheads="1"/>
          </p:cNvPicPr>
          <p:nvPr/>
        </p:nvPicPr>
        <p:blipFill>
          <a:blip r:embed="rId2" cstate="print"/>
          <a:srcRect/>
          <a:stretch>
            <a:fillRect/>
          </a:stretch>
        </p:blipFill>
        <p:spPr bwMode="auto">
          <a:xfrm>
            <a:off x="323528" y="1268760"/>
            <a:ext cx="8658962" cy="4680520"/>
          </a:xfrm>
          <a:prstGeom prst="roundRect">
            <a:avLst/>
          </a:prstGeom>
          <a:ln>
            <a:noFill/>
          </a:ln>
          <a:effectLst>
            <a:softEdge rad="112500"/>
          </a:effectLst>
        </p:spPr>
      </p:pic>
      <p:sp>
        <p:nvSpPr>
          <p:cNvPr id="7" name="Rounded Rectangle 6"/>
          <p:cNvSpPr/>
          <p:nvPr/>
        </p:nvSpPr>
        <p:spPr bwMode="auto">
          <a:xfrm>
            <a:off x="251520" y="1340768"/>
            <a:ext cx="8712968" cy="4536504"/>
          </a:xfrm>
          <a:prstGeom prst="roundRect">
            <a:avLst/>
          </a:prstGeom>
          <a:solidFill>
            <a:srgbClr val="F2F2F2">
              <a:alpha val="80000"/>
            </a:srgb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48481436"/>
              </p:ext>
            </p:extLst>
          </p:nvPr>
        </p:nvGraphicFramePr>
        <p:xfrm>
          <a:off x="251520" y="1268760"/>
          <a:ext cx="8731696" cy="46482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p:cNvSpPr txBox="1"/>
          <p:nvPr/>
        </p:nvSpPr>
        <p:spPr>
          <a:xfrm>
            <a:off x="3635896" y="6165304"/>
            <a:ext cx="3838864" cy="369332"/>
          </a:xfrm>
          <a:prstGeom prst="rect">
            <a:avLst/>
          </a:prstGeom>
          <a:noFill/>
        </p:spPr>
        <p:txBody>
          <a:bodyPr wrap="square" rtlCol="0">
            <a:spAutoFit/>
          </a:bodyPr>
          <a:lstStyle/>
          <a:p>
            <a:pPr algn="r"/>
            <a:r>
              <a:rPr lang="en-GB" sz="900" i="1" dirty="0" smtClean="0">
                <a:solidFill>
                  <a:srgbClr val="424F5A"/>
                </a:solidFill>
              </a:rPr>
              <a:t>Q. </a:t>
            </a:r>
            <a:r>
              <a:rPr lang="en-GB" sz="900" i="1" dirty="0" smtClean="0"/>
              <a:t>How much do you agree or disagree with the following statements?</a:t>
            </a:r>
            <a:endParaRPr lang="en-GB" sz="900" i="1" dirty="0" smtClean="0">
              <a:solidFill>
                <a:srgbClr val="424F5A"/>
              </a:solidFill>
            </a:endParaRPr>
          </a:p>
          <a:p>
            <a:pPr algn="r"/>
            <a:r>
              <a:rPr lang="en-US" sz="900" i="1" dirty="0" smtClean="0">
                <a:solidFill>
                  <a:srgbClr val="424F5A"/>
                </a:solidFill>
                <a:latin typeface="Calibri"/>
              </a:rPr>
              <a:t>Base: All respondents 2014</a:t>
            </a:r>
            <a:r>
              <a:rPr lang="en-US" sz="900" i="1" dirty="0">
                <a:solidFill>
                  <a:srgbClr val="424F5A"/>
                </a:solidFill>
                <a:latin typeface="Calibri"/>
              </a:rPr>
              <a:t>: </a:t>
            </a:r>
            <a:r>
              <a:rPr lang="en-US" sz="900" i="1" dirty="0" smtClean="0">
                <a:solidFill>
                  <a:srgbClr val="424F5A"/>
                </a:solidFill>
                <a:latin typeface="Calibri"/>
              </a:rPr>
              <a:t>2,049; </a:t>
            </a:r>
            <a:r>
              <a:rPr lang="en-US" sz="900" i="1" dirty="0">
                <a:solidFill>
                  <a:srgbClr val="424F5A"/>
                </a:solidFill>
                <a:latin typeface="Calibri"/>
              </a:rPr>
              <a:t>All respondents </a:t>
            </a:r>
            <a:r>
              <a:rPr lang="en-US" sz="900" i="1" dirty="0" smtClean="0">
                <a:solidFill>
                  <a:srgbClr val="424F5A"/>
                </a:solidFill>
                <a:latin typeface="Calibri"/>
              </a:rPr>
              <a:t>2015: 1,005</a:t>
            </a:r>
          </a:p>
        </p:txBody>
      </p:sp>
      <p:sp>
        <p:nvSpPr>
          <p:cNvPr id="3" name="Oval 2"/>
          <p:cNvSpPr/>
          <p:nvPr/>
        </p:nvSpPr>
        <p:spPr bwMode="auto">
          <a:xfrm>
            <a:off x="971600" y="1802830"/>
            <a:ext cx="720080" cy="360040"/>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0" name="Oval 9"/>
          <p:cNvSpPr/>
          <p:nvPr/>
        </p:nvSpPr>
        <p:spPr bwMode="auto">
          <a:xfrm>
            <a:off x="3791132" y="1529172"/>
            <a:ext cx="720080" cy="360040"/>
          </a:xfrm>
          <a:prstGeom prst="ellipse">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1" name="Oval 10"/>
          <p:cNvSpPr/>
          <p:nvPr/>
        </p:nvSpPr>
        <p:spPr bwMode="auto">
          <a:xfrm>
            <a:off x="6588224" y="2492896"/>
            <a:ext cx="720080" cy="360040"/>
          </a:xfrm>
          <a:prstGeom prst="ellipse">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2" name="Oval 11"/>
          <p:cNvSpPr/>
          <p:nvPr/>
        </p:nvSpPr>
        <p:spPr bwMode="auto">
          <a:xfrm>
            <a:off x="5220072" y="2060848"/>
            <a:ext cx="720080" cy="360040"/>
          </a:xfrm>
          <a:prstGeom prst="ellipse">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3" name="Oval 12"/>
          <p:cNvSpPr/>
          <p:nvPr/>
        </p:nvSpPr>
        <p:spPr bwMode="auto">
          <a:xfrm>
            <a:off x="2364557" y="1556792"/>
            <a:ext cx="720080" cy="360040"/>
          </a:xfrm>
          <a:prstGeom prst="ellipse">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4" name="Oval 13"/>
          <p:cNvSpPr/>
          <p:nvPr/>
        </p:nvSpPr>
        <p:spPr bwMode="auto">
          <a:xfrm>
            <a:off x="755576" y="5943126"/>
            <a:ext cx="512018" cy="212886"/>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9" name="TextBox 8"/>
          <p:cNvSpPr txBox="1"/>
          <p:nvPr/>
        </p:nvSpPr>
        <p:spPr>
          <a:xfrm>
            <a:off x="1267594" y="5943126"/>
            <a:ext cx="1817043" cy="230832"/>
          </a:xfrm>
          <a:prstGeom prst="rect">
            <a:avLst/>
          </a:prstGeom>
          <a:noFill/>
        </p:spPr>
        <p:txBody>
          <a:bodyPr wrap="square" rtlCol="0">
            <a:spAutoFit/>
          </a:bodyPr>
          <a:lstStyle/>
          <a:p>
            <a:r>
              <a:rPr lang="en-GB" sz="900" dirty="0" smtClean="0"/>
              <a:t>= significantly lower than 2014</a:t>
            </a:r>
            <a:endParaRPr lang="en-GB" sz="900" dirty="0"/>
          </a:p>
        </p:txBody>
      </p:sp>
      <p:sp>
        <p:nvSpPr>
          <p:cNvPr id="16" name="Oval 15"/>
          <p:cNvSpPr/>
          <p:nvPr/>
        </p:nvSpPr>
        <p:spPr bwMode="auto">
          <a:xfrm>
            <a:off x="758644" y="6222504"/>
            <a:ext cx="512018" cy="212886"/>
          </a:xfrm>
          <a:prstGeom prst="ellipse">
            <a:avLst/>
          </a:prstGeom>
          <a:noFill/>
          <a:ln w="190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7" name="TextBox 16"/>
          <p:cNvSpPr txBox="1"/>
          <p:nvPr/>
        </p:nvSpPr>
        <p:spPr>
          <a:xfrm>
            <a:off x="1270662" y="6222504"/>
            <a:ext cx="1817043" cy="230832"/>
          </a:xfrm>
          <a:prstGeom prst="rect">
            <a:avLst/>
          </a:prstGeom>
          <a:noFill/>
        </p:spPr>
        <p:txBody>
          <a:bodyPr wrap="square" rtlCol="0">
            <a:spAutoFit/>
          </a:bodyPr>
          <a:lstStyle/>
          <a:p>
            <a:r>
              <a:rPr lang="en-GB" sz="900" dirty="0" smtClean="0"/>
              <a:t>= significantly higher than 2014</a:t>
            </a:r>
            <a:endParaRPr lang="en-GB" sz="900" dirty="0"/>
          </a:p>
        </p:txBody>
      </p:sp>
      <p:sp>
        <p:nvSpPr>
          <p:cNvPr id="18" name="Title 4"/>
          <p:cNvSpPr txBox="1">
            <a:spLocks/>
          </p:cNvSpPr>
          <p:nvPr/>
        </p:nvSpPr>
        <p:spPr bwMode="auto">
          <a:xfrm>
            <a:off x="0" y="836712"/>
            <a:ext cx="9036496" cy="6480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2400" b="1">
                <a:solidFill>
                  <a:schemeClr val="accent1"/>
                </a:solidFill>
                <a:latin typeface="+mj-lt"/>
                <a:ea typeface="ＭＳ Ｐゴシック" charset="-128"/>
                <a:cs typeface="ＭＳ Ｐゴシック" charset="-128"/>
              </a:defRPr>
            </a:lvl1pPr>
            <a:lvl2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2pPr>
            <a:lvl3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3pPr>
            <a:lvl4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4pPr>
            <a:lvl5pPr algn="l" rtl="0" eaLnBrk="1" fontAlgn="base" hangingPunct="1">
              <a:spcBef>
                <a:spcPct val="0"/>
              </a:spcBef>
              <a:spcAft>
                <a:spcPct val="0"/>
              </a:spcAft>
              <a:defRPr sz="2400" b="1">
                <a:solidFill>
                  <a:schemeClr val="accent1"/>
                </a:solidFill>
                <a:latin typeface="Calibri" charset="0"/>
                <a:ea typeface="ＭＳ Ｐゴシック" charset="-128"/>
                <a:cs typeface="ＭＳ Ｐゴシック" charset="-128"/>
              </a:defRPr>
            </a:lvl5pPr>
            <a:lvl6pPr marL="4572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6pPr>
            <a:lvl7pPr marL="9144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7pPr>
            <a:lvl8pPr marL="13716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8pPr>
            <a:lvl9pPr marL="18288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9pPr>
          </a:lstStyle>
          <a:p>
            <a:pPr algn="ctr"/>
            <a:r>
              <a:rPr lang="en-GB" sz="1400" i="1" u="sng" dirty="0">
                <a:solidFill>
                  <a:schemeClr val="tx1"/>
                </a:solidFill>
              </a:rPr>
              <a:t>Many big supermarkets have recently dropped the price of fresh milk to £1 for 4 </a:t>
            </a:r>
            <a:r>
              <a:rPr lang="en-GB" sz="1400" i="1" u="sng" dirty="0" smtClean="0">
                <a:solidFill>
                  <a:schemeClr val="tx1"/>
                </a:solidFill>
              </a:rPr>
              <a:t>pints</a:t>
            </a:r>
          </a:p>
          <a:p>
            <a:pPr algn="ctr"/>
            <a:r>
              <a:rPr lang="en-GB" sz="1400" i="1" u="sng" dirty="0">
                <a:solidFill>
                  <a:schemeClr val="tx1"/>
                </a:solidFill>
              </a:rPr>
              <a:t>How much do you agree with the following statements about this? </a:t>
            </a:r>
          </a:p>
          <a:p>
            <a:pPr algn="ctr"/>
            <a:endParaRPr lang="en-GB" sz="1400" i="1" u="sng" dirty="0">
              <a:solidFill>
                <a:schemeClr val="tx1"/>
              </a:solidFill>
            </a:endParaRPr>
          </a:p>
          <a:p>
            <a:pPr algn="ctr"/>
            <a:endParaRPr lang="en-GB" sz="1400" i="1" u="sng" kern="0" dirty="0">
              <a:solidFill>
                <a:schemeClr val="tx1"/>
              </a:solidFill>
            </a:endParaRPr>
          </a:p>
        </p:txBody>
      </p:sp>
    </p:spTree>
    <p:extLst>
      <p:ext uri="{BB962C8B-B14F-4D97-AF65-F5344CB8AC3E}">
        <p14:creationId xmlns:p14="http://schemas.microsoft.com/office/powerpoint/2010/main" val="1265418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bwMode="auto">
          <a:xfrm>
            <a:off x="251520" y="2407395"/>
            <a:ext cx="8753300" cy="3456384"/>
          </a:xfrm>
          <a:prstGeom prst="roundRect">
            <a:avLst/>
          </a:prstGeom>
          <a:solidFill>
            <a:schemeClr val="bg2">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9" name="Rechteck 776"/>
          <p:cNvSpPr/>
          <p:nvPr/>
        </p:nvSpPr>
        <p:spPr bwMode="gray">
          <a:xfrm>
            <a:off x="8028384" y="5013176"/>
            <a:ext cx="864096" cy="28803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18" name="Rechteck 776"/>
          <p:cNvSpPr/>
          <p:nvPr/>
        </p:nvSpPr>
        <p:spPr bwMode="gray">
          <a:xfrm>
            <a:off x="8028384" y="3429000"/>
            <a:ext cx="864096" cy="432048"/>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3698964860"/>
              </p:ext>
            </p:extLst>
          </p:nvPr>
        </p:nvGraphicFramePr>
        <p:xfrm>
          <a:off x="323528" y="2708920"/>
          <a:ext cx="5328592" cy="2952328"/>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sp>
        <p:nvSpPr>
          <p:cNvPr id="5" name="Title 4"/>
          <p:cNvSpPr>
            <a:spLocks noGrp="1"/>
          </p:cNvSpPr>
          <p:nvPr>
            <p:ph type="title"/>
          </p:nvPr>
        </p:nvSpPr>
        <p:spPr>
          <a:xfrm>
            <a:off x="19889" y="1641240"/>
            <a:ext cx="9036496" cy="648072"/>
          </a:xfrm>
        </p:spPr>
        <p:txBody>
          <a:bodyPr/>
          <a:lstStyle/>
          <a:p>
            <a:pPr algn="ctr"/>
            <a:r>
              <a:rPr lang="en-GB" sz="1600" i="1" u="sng" dirty="0">
                <a:solidFill>
                  <a:schemeClr val="tx1"/>
                </a:solidFill>
              </a:rPr>
              <a:t>This is good news - supermarkets should do everything they can to keep prices low</a:t>
            </a:r>
          </a:p>
        </p:txBody>
      </p:sp>
      <p:sp>
        <p:nvSpPr>
          <p:cNvPr id="8" name="TextBox 7"/>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a:t>
            </a:r>
            <a:r>
              <a:rPr lang="en-GB" sz="1000" i="1" dirty="0" smtClean="0"/>
              <a:t>This is good news – supermarkets should do everything they can to keep prices low</a:t>
            </a:r>
            <a:endParaRPr lang="en-GB" sz="1000" i="1" dirty="0" smtClean="0">
              <a:solidFill>
                <a:srgbClr val="424F5A"/>
              </a:solidFill>
            </a:endParaRPr>
          </a:p>
          <a:p>
            <a:pPr algn="r"/>
            <a:r>
              <a:rPr lang="en-US" sz="1000" i="1" dirty="0" smtClean="0">
                <a:solidFill>
                  <a:srgbClr val="424F5A"/>
                </a:solidFill>
                <a:latin typeface="Calibri"/>
              </a:rPr>
              <a:t>Base: All respondents 2014</a:t>
            </a:r>
            <a:r>
              <a:rPr lang="en-US" sz="1000" i="1" dirty="0">
                <a:solidFill>
                  <a:srgbClr val="424F5A"/>
                </a:solidFill>
                <a:latin typeface="Calibri"/>
              </a:rPr>
              <a:t>: 2,049; All respondents </a:t>
            </a:r>
            <a:r>
              <a:rPr lang="en-US" sz="1000" i="1" dirty="0" smtClean="0">
                <a:solidFill>
                  <a:srgbClr val="424F5A"/>
                </a:solidFill>
                <a:latin typeface="Calibri"/>
              </a:rPr>
              <a:t>2015: 1,005</a:t>
            </a:r>
            <a:endParaRPr lang="en-US" sz="1000" i="1" dirty="0">
              <a:solidFill>
                <a:srgbClr val="424F5A"/>
              </a:solidFill>
              <a:latin typeface="Calibri"/>
            </a:endParaRPr>
          </a:p>
        </p:txBody>
      </p:sp>
      <p:sp>
        <p:nvSpPr>
          <p:cNvPr id="6" name="Rectangle 8"/>
          <p:cNvSpPr>
            <a:spLocks noChangeArrowheads="1"/>
          </p:cNvSpPr>
          <p:nvPr/>
        </p:nvSpPr>
        <p:spPr bwMode="auto">
          <a:xfrm>
            <a:off x="0" y="-27384"/>
            <a:ext cx="9144000" cy="1304248"/>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54% agree this is good news whilst 30% are not so sure.</a:t>
            </a:r>
          </a:p>
          <a:p>
            <a:pPr marL="85725" lvl="2" algn="ctr" fontAlgn="base">
              <a:spcBef>
                <a:spcPct val="0"/>
              </a:spcBef>
              <a:spcAft>
                <a:spcPct val="0"/>
              </a:spcAft>
            </a:pPr>
            <a:r>
              <a:rPr lang="en-GB" sz="2000" b="1" dirty="0" smtClean="0">
                <a:solidFill>
                  <a:srgbClr val="FFFFFF"/>
                </a:solidFill>
              </a:rPr>
              <a:t>In March 2014 this was the top response. </a:t>
            </a:r>
          </a:p>
          <a:p>
            <a:pPr marL="85725" lvl="2" algn="ctr" fontAlgn="base">
              <a:spcBef>
                <a:spcPct val="0"/>
              </a:spcBef>
              <a:spcAft>
                <a:spcPct val="0"/>
              </a:spcAft>
            </a:pPr>
            <a:r>
              <a:rPr lang="en-GB" sz="2000" b="1" dirty="0" smtClean="0">
                <a:solidFill>
                  <a:srgbClr val="FFFFFF"/>
                </a:solidFill>
              </a:rPr>
              <a:t>2015 sees this decline to 3</a:t>
            </a:r>
            <a:r>
              <a:rPr lang="en-GB" sz="2000" b="1" baseline="30000" dirty="0" smtClean="0">
                <a:solidFill>
                  <a:srgbClr val="FFFFFF"/>
                </a:solidFill>
              </a:rPr>
              <a:t>rd</a:t>
            </a:r>
            <a:r>
              <a:rPr lang="en-GB" sz="2000" b="1" dirty="0" smtClean="0">
                <a:solidFill>
                  <a:srgbClr val="FFFFFF"/>
                </a:solidFill>
              </a:rPr>
              <a:t> place with fewer people considering this to be good news</a:t>
            </a:r>
            <a:endParaRPr lang="en-GB" sz="2000" b="1" dirty="0">
              <a:solidFill>
                <a:srgbClr val="FFFF00"/>
              </a:solidFill>
            </a:endParaRPr>
          </a:p>
        </p:txBody>
      </p:sp>
      <p:cxnSp>
        <p:nvCxnSpPr>
          <p:cNvPr id="10" name="Straight Connector 9"/>
          <p:cNvCxnSpPr/>
          <p:nvPr/>
        </p:nvCxnSpPr>
        <p:spPr bwMode="auto">
          <a:xfrm>
            <a:off x="251520" y="3861048"/>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1" name="Straight Connector 10"/>
          <p:cNvCxnSpPr/>
          <p:nvPr/>
        </p:nvCxnSpPr>
        <p:spPr bwMode="auto">
          <a:xfrm>
            <a:off x="251520" y="4437112"/>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2" name="TextBox 15"/>
          <p:cNvSpPr txBox="1"/>
          <p:nvPr/>
        </p:nvSpPr>
        <p:spPr>
          <a:xfrm>
            <a:off x="4355976" y="3049796"/>
            <a:ext cx="2376264"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chemeClr val="accent1"/>
                </a:solidFill>
              </a:rPr>
              <a:t>54% ‘agree’</a:t>
            </a:r>
            <a:endParaRPr lang="en-GB" sz="2800" b="1" dirty="0">
              <a:solidFill>
                <a:schemeClr val="accent1"/>
              </a:solidFill>
            </a:endParaRPr>
          </a:p>
        </p:txBody>
      </p:sp>
      <p:sp>
        <p:nvSpPr>
          <p:cNvPr id="15" name="TextBox 15"/>
          <p:cNvSpPr txBox="1"/>
          <p:nvPr/>
        </p:nvSpPr>
        <p:spPr>
          <a:xfrm>
            <a:off x="4355976" y="4777988"/>
            <a:ext cx="2808312"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rgbClr val="FF0000"/>
                </a:solidFill>
              </a:rPr>
              <a:t>13% ‘disagree’</a:t>
            </a:r>
            <a:endParaRPr lang="en-GB" sz="2800" b="1" dirty="0">
              <a:solidFill>
                <a:srgbClr val="FF0000"/>
              </a:solidFill>
            </a:endParaRPr>
          </a:p>
        </p:txBody>
      </p:sp>
      <p:sp>
        <p:nvSpPr>
          <p:cNvPr id="16" name="Freeform 5"/>
          <p:cNvSpPr>
            <a:spLocks noEditPoints="1"/>
          </p:cNvSpPr>
          <p:nvPr/>
        </p:nvSpPr>
        <p:spPr bwMode="gray">
          <a:xfrm rot="10800000">
            <a:off x="7956376" y="4293096"/>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7" name="Freeform 5"/>
          <p:cNvSpPr>
            <a:spLocks noEditPoints="1"/>
          </p:cNvSpPr>
          <p:nvPr/>
        </p:nvSpPr>
        <p:spPr bwMode="gray">
          <a:xfrm>
            <a:off x="7956376" y="2789312"/>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grpSp>
        <p:nvGrpSpPr>
          <p:cNvPr id="20" name="Group 19"/>
          <p:cNvGrpSpPr/>
          <p:nvPr/>
        </p:nvGrpSpPr>
        <p:grpSpPr>
          <a:xfrm>
            <a:off x="60176" y="2049539"/>
            <a:ext cx="1403648" cy="1412776"/>
            <a:chOff x="51052" y="44624"/>
            <a:chExt cx="1403648" cy="1412776"/>
          </a:xfrm>
        </p:grpSpPr>
        <p:sp>
          <p:nvSpPr>
            <p:cNvPr id="21" name="Oval 20"/>
            <p:cNvSpPr/>
            <p:nvPr/>
          </p:nvSpPr>
          <p:spPr bwMode="auto">
            <a:xfrm>
              <a:off x="51052" y="44624"/>
              <a:ext cx="1403648" cy="1412776"/>
            </a:xfrm>
            <a:prstGeom prst="ellipse">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pic>
          <p:nvPicPr>
            <p:cNvPr id="23" name="Picture 22" descr="Rock Paper Scissors Scissors icon"/>
            <p:cNvPicPr>
              <a:picLocks noChangeAspect="1" noChangeArrowheads="1"/>
            </p:cNvPicPr>
            <p:nvPr/>
          </p:nvPicPr>
          <p:blipFill>
            <a:blip r:embed="rId3" cstate="print">
              <a:grayscl/>
            </a:blip>
            <a:srcRect/>
            <a:stretch>
              <a:fillRect/>
            </a:stretch>
          </p:blipFill>
          <p:spPr bwMode="auto">
            <a:xfrm rot="12436746">
              <a:off x="752707" y="635921"/>
              <a:ext cx="632853" cy="546715"/>
            </a:xfrm>
            <a:prstGeom prst="rect">
              <a:avLst/>
            </a:prstGeom>
            <a:noFill/>
          </p:spPr>
        </p:pic>
        <p:pic>
          <p:nvPicPr>
            <p:cNvPr id="24" name="Picture 14" descr="Kitchen Milk icon"/>
            <p:cNvPicPr>
              <a:picLocks noChangeAspect="1" noChangeArrowheads="1"/>
            </p:cNvPicPr>
            <p:nvPr/>
          </p:nvPicPr>
          <p:blipFill>
            <a:blip r:embed="rId4" cstate="print">
              <a:grayscl/>
            </a:blip>
            <a:srcRect/>
            <a:stretch>
              <a:fillRect/>
            </a:stretch>
          </p:blipFill>
          <p:spPr bwMode="auto">
            <a:xfrm>
              <a:off x="51052" y="305272"/>
              <a:ext cx="900029" cy="777525"/>
            </a:xfrm>
            <a:prstGeom prst="rect">
              <a:avLst/>
            </a:prstGeom>
            <a:noFill/>
          </p:spPr>
        </p:pic>
        <p:pic>
          <p:nvPicPr>
            <p:cNvPr id="25" name="Picture 8" descr="Shopping Price tag pound icon"/>
            <p:cNvPicPr>
              <a:picLocks noChangeAspect="1" noChangeArrowheads="1"/>
            </p:cNvPicPr>
            <p:nvPr/>
          </p:nvPicPr>
          <p:blipFill>
            <a:blip r:embed="rId5" cstate="print">
              <a:grayscl/>
            </a:blip>
            <a:srcRect/>
            <a:stretch>
              <a:fillRect/>
            </a:stretch>
          </p:blipFill>
          <p:spPr bwMode="auto">
            <a:xfrm rot="14085806">
              <a:off x="663712" y="135479"/>
              <a:ext cx="555554" cy="643085"/>
            </a:xfrm>
            <a:prstGeom prst="rect">
              <a:avLst/>
            </a:prstGeom>
            <a:noFill/>
          </p:spPr>
        </p:pic>
        <p:pic>
          <p:nvPicPr>
            <p:cNvPr id="26" name="Picture 5" descr="Ok icon"/>
            <p:cNvPicPr>
              <a:picLocks noChangeAspect="1" noChangeArrowheads="1"/>
            </p:cNvPicPr>
            <p:nvPr/>
          </p:nvPicPr>
          <p:blipFill>
            <a:blip r:embed="rId6" cstate="print"/>
            <a:srcRect/>
            <a:stretch>
              <a:fillRect/>
            </a:stretch>
          </p:blipFill>
          <p:spPr bwMode="auto">
            <a:xfrm>
              <a:off x="467544" y="1052736"/>
              <a:ext cx="360040" cy="360040"/>
            </a:xfrm>
            <a:prstGeom prst="rect">
              <a:avLst/>
            </a:prstGeom>
            <a:noFill/>
          </p:spPr>
        </p:pic>
      </p:grpSp>
      <p:graphicFrame>
        <p:nvGraphicFramePr>
          <p:cNvPr id="3" name="Table 2"/>
          <p:cNvGraphicFramePr>
            <a:graphicFrameLocks noGrp="1"/>
          </p:cNvGraphicFramePr>
          <p:nvPr>
            <p:extLst>
              <p:ext uri="{D42A27DB-BD31-4B8C-83A1-F6EECF244321}">
                <p14:modId xmlns:p14="http://schemas.microsoft.com/office/powerpoint/2010/main" val="3235983545"/>
              </p:ext>
            </p:extLst>
          </p:nvPr>
        </p:nvGraphicFramePr>
        <p:xfrm>
          <a:off x="6864424" y="1987679"/>
          <a:ext cx="1031776" cy="3407952"/>
        </p:xfrm>
        <a:graphic>
          <a:graphicData uri="http://schemas.openxmlformats.org/drawingml/2006/table">
            <a:tbl>
              <a:tblPr firstRow="1" bandRow="1">
                <a:tableStyleId>{5C22544A-7EE6-4342-B048-85BDC9FD1C3A}</a:tableStyleId>
              </a:tblPr>
              <a:tblGrid>
                <a:gridCol w="1031776"/>
              </a:tblGrid>
              <a:tr h="851988">
                <a:tc>
                  <a:txBody>
                    <a:bodyPr/>
                    <a:lstStyle/>
                    <a:p>
                      <a:pPr algn="ctr"/>
                      <a:r>
                        <a:rPr lang="en-GB" dirty="0" smtClean="0">
                          <a:solidFill>
                            <a:schemeClr val="tx1"/>
                          </a:solidFill>
                        </a:rPr>
                        <a:t>2014 Net</a:t>
                      </a:r>
                      <a:endParaRPr lang="en-GB" dirty="0">
                        <a:solidFill>
                          <a:schemeClr val="tx1"/>
                        </a:solidFill>
                      </a:endParaRPr>
                    </a:p>
                  </a:txBody>
                  <a:tcPr>
                    <a:noFill/>
                  </a:tcPr>
                </a:tc>
              </a:tr>
              <a:tr h="851988">
                <a:tc>
                  <a:txBody>
                    <a:bodyPr/>
                    <a:lstStyle/>
                    <a:p>
                      <a:pPr algn="ctr"/>
                      <a:r>
                        <a:rPr lang="en-GB" dirty="0" smtClean="0">
                          <a:solidFill>
                            <a:schemeClr val="tx1"/>
                          </a:solidFill>
                        </a:rPr>
                        <a:t>58%</a:t>
                      </a:r>
                      <a:endParaRPr lang="en-GB" dirty="0">
                        <a:solidFill>
                          <a:schemeClr val="tx1"/>
                        </a:solidFill>
                      </a:endParaRPr>
                    </a:p>
                  </a:txBody>
                  <a:tcPr anchor="ctr">
                    <a:noFill/>
                  </a:tcPr>
                </a:tc>
              </a:tr>
              <a:tr h="851988">
                <a:tc>
                  <a:txBody>
                    <a:bodyPr/>
                    <a:lstStyle/>
                    <a:p>
                      <a:pPr algn="ctr"/>
                      <a:endParaRPr lang="en-GB" dirty="0">
                        <a:solidFill>
                          <a:schemeClr val="tx1"/>
                        </a:solidFill>
                      </a:endParaRPr>
                    </a:p>
                  </a:txBody>
                  <a:tcPr anchor="ctr">
                    <a:noFill/>
                  </a:tcPr>
                </a:tc>
              </a:tr>
              <a:tr h="851988">
                <a:tc>
                  <a:txBody>
                    <a:bodyPr/>
                    <a:lstStyle/>
                    <a:p>
                      <a:pPr algn="ctr"/>
                      <a:r>
                        <a:rPr lang="en-GB" dirty="0" smtClean="0">
                          <a:solidFill>
                            <a:schemeClr val="tx1"/>
                          </a:solidFill>
                        </a:rPr>
                        <a:t>14%</a:t>
                      </a:r>
                      <a:endParaRPr lang="en-GB" dirty="0">
                        <a:solidFill>
                          <a:schemeClr val="tx1"/>
                        </a:solidFill>
                      </a:endParaRPr>
                    </a:p>
                  </a:txBody>
                  <a:tcPr anchor="ctr">
                    <a:noFill/>
                  </a:tcPr>
                </a:tc>
              </a:tr>
            </a:tbl>
          </a:graphicData>
        </a:graphic>
      </p:graphicFrame>
    </p:spTree>
    <p:extLst>
      <p:ext uri="{BB962C8B-B14F-4D97-AF65-F5344CB8AC3E}">
        <p14:creationId xmlns:p14="http://schemas.microsoft.com/office/powerpoint/2010/main" val="3761143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bwMode="auto">
          <a:xfrm>
            <a:off x="251520" y="2420888"/>
            <a:ext cx="8784976" cy="3456384"/>
          </a:xfrm>
          <a:prstGeom prst="roundRect">
            <a:avLst/>
          </a:prstGeom>
          <a:solidFill>
            <a:schemeClr val="bg2">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9" name="Rechteck 776"/>
          <p:cNvSpPr/>
          <p:nvPr/>
        </p:nvSpPr>
        <p:spPr bwMode="gray">
          <a:xfrm>
            <a:off x="8100392" y="5013176"/>
            <a:ext cx="864096" cy="28803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18" name="Rechteck 776"/>
          <p:cNvSpPr/>
          <p:nvPr/>
        </p:nvSpPr>
        <p:spPr bwMode="gray">
          <a:xfrm>
            <a:off x="8028384" y="3429000"/>
            <a:ext cx="864096" cy="432048"/>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1993330932"/>
              </p:ext>
            </p:extLst>
          </p:nvPr>
        </p:nvGraphicFramePr>
        <p:xfrm>
          <a:off x="395536" y="2708920"/>
          <a:ext cx="5328592" cy="2952328"/>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cxnSp>
        <p:nvCxnSpPr>
          <p:cNvPr id="10" name="Straight Connector 9"/>
          <p:cNvCxnSpPr/>
          <p:nvPr/>
        </p:nvCxnSpPr>
        <p:spPr bwMode="auto">
          <a:xfrm>
            <a:off x="539552" y="3861048"/>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1" name="Straight Connector 10"/>
          <p:cNvCxnSpPr/>
          <p:nvPr/>
        </p:nvCxnSpPr>
        <p:spPr bwMode="auto">
          <a:xfrm>
            <a:off x="539552" y="4437112"/>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2" name="TextBox 15"/>
          <p:cNvSpPr txBox="1"/>
          <p:nvPr/>
        </p:nvSpPr>
        <p:spPr>
          <a:xfrm>
            <a:off x="4644008" y="3049796"/>
            <a:ext cx="2376264"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chemeClr val="accent1"/>
                </a:solidFill>
              </a:rPr>
              <a:t>60% ‘agree’</a:t>
            </a:r>
            <a:endParaRPr lang="en-GB" sz="2800" b="1" dirty="0">
              <a:solidFill>
                <a:schemeClr val="accent1"/>
              </a:solidFill>
            </a:endParaRPr>
          </a:p>
        </p:txBody>
      </p:sp>
      <p:sp>
        <p:nvSpPr>
          <p:cNvPr id="15" name="TextBox 15"/>
          <p:cNvSpPr txBox="1"/>
          <p:nvPr/>
        </p:nvSpPr>
        <p:spPr>
          <a:xfrm>
            <a:off x="4572000" y="4777988"/>
            <a:ext cx="2808312"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rgbClr val="FF0000"/>
                </a:solidFill>
              </a:rPr>
              <a:t>15% ‘disagree’</a:t>
            </a:r>
            <a:endParaRPr lang="en-GB" sz="2800" b="1" dirty="0">
              <a:solidFill>
                <a:srgbClr val="FF0000"/>
              </a:solidFill>
            </a:endParaRPr>
          </a:p>
        </p:txBody>
      </p:sp>
      <p:sp>
        <p:nvSpPr>
          <p:cNvPr id="16" name="Freeform 5"/>
          <p:cNvSpPr>
            <a:spLocks noEditPoints="1"/>
          </p:cNvSpPr>
          <p:nvPr/>
        </p:nvSpPr>
        <p:spPr bwMode="gray">
          <a:xfrm rot="10800000">
            <a:off x="8028384" y="4293096"/>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7" name="Freeform 5"/>
          <p:cNvSpPr>
            <a:spLocks noEditPoints="1"/>
          </p:cNvSpPr>
          <p:nvPr/>
        </p:nvSpPr>
        <p:spPr bwMode="gray">
          <a:xfrm>
            <a:off x="7964760" y="2789312"/>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23" name="Title 4"/>
          <p:cNvSpPr>
            <a:spLocks noGrp="1"/>
          </p:cNvSpPr>
          <p:nvPr>
            <p:ph type="title"/>
          </p:nvPr>
        </p:nvSpPr>
        <p:spPr>
          <a:xfrm>
            <a:off x="0" y="1304806"/>
            <a:ext cx="9144000" cy="648072"/>
          </a:xfrm>
        </p:spPr>
        <p:txBody>
          <a:bodyPr/>
          <a:lstStyle/>
          <a:p>
            <a:pPr algn="ctr"/>
            <a:r>
              <a:rPr lang="en-GB" sz="1600" i="1" u="sng" dirty="0">
                <a:solidFill>
                  <a:schemeClr val="tx1"/>
                </a:solidFill>
              </a:rPr>
              <a:t>I worry about what this is doing to British farmers</a:t>
            </a:r>
          </a:p>
        </p:txBody>
      </p:sp>
      <p:sp>
        <p:nvSpPr>
          <p:cNvPr id="21" name="TextBox 20"/>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I worry about what this is doing to British farmers</a:t>
            </a:r>
          </a:p>
          <a:p>
            <a:pPr algn="r"/>
            <a:r>
              <a:rPr lang="en-US" sz="1000" i="1" dirty="0">
                <a:solidFill>
                  <a:srgbClr val="424F5A"/>
                </a:solidFill>
                <a:latin typeface="Calibri"/>
              </a:rPr>
              <a:t>Base: All respondents 2014: 2,049; All respondents 2015: 1,005</a:t>
            </a:r>
          </a:p>
        </p:txBody>
      </p:sp>
      <p:sp>
        <p:nvSpPr>
          <p:cNvPr id="20" name="Rectangle 8"/>
          <p:cNvSpPr>
            <a:spLocks noChangeArrowheads="1"/>
          </p:cNvSpPr>
          <p:nvPr/>
        </p:nvSpPr>
        <p:spPr bwMode="auto">
          <a:xfrm>
            <a:off x="0" y="-27385"/>
            <a:ext cx="9144000" cy="875863"/>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Concern for British farmers is now the top issue </a:t>
            </a:r>
          </a:p>
          <a:p>
            <a:pPr marL="85725" lvl="2" algn="ctr" fontAlgn="base">
              <a:spcBef>
                <a:spcPct val="0"/>
              </a:spcBef>
              <a:spcAft>
                <a:spcPct val="0"/>
              </a:spcAft>
            </a:pPr>
            <a:r>
              <a:rPr lang="en-GB" sz="2000" b="1" dirty="0" smtClean="0">
                <a:solidFill>
                  <a:srgbClr val="FFFFFF"/>
                </a:solidFill>
              </a:rPr>
              <a:t>Brits have with recent milk price cuts, this has seen</a:t>
            </a:r>
          </a:p>
          <a:p>
            <a:pPr marL="85725" lvl="2" algn="ctr" fontAlgn="base">
              <a:spcBef>
                <a:spcPct val="0"/>
              </a:spcBef>
              <a:spcAft>
                <a:spcPct val="0"/>
              </a:spcAft>
            </a:pPr>
            <a:r>
              <a:rPr lang="en-GB" sz="2000" b="1" dirty="0">
                <a:solidFill>
                  <a:srgbClr val="FFFFFF"/>
                </a:solidFill>
              </a:rPr>
              <a:t>a</a:t>
            </a:r>
            <a:r>
              <a:rPr lang="en-GB" sz="2000" b="1" dirty="0" smtClean="0">
                <a:solidFill>
                  <a:srgbClr val="FFFFFF"/>
                </a:solidFill>
              </a:rPr>
              <a:t> significant increase from March 2014</a:t>
            </a:r>
            <a:endParaRPr lang="en-GB" sz="2000" b="1" dirty="0">
              <a:solidFill>
                <a:srgbClr val="FFFF00"/>
              </a:solidFill>
            </a:endParaRPr>
          </a:p>
        </p:txBody>
      </p:sp>
      <p:pic>
        <p:nvPicPr>
          <p:cNvPr id="25" name="Picture 2" descr="Farmer icon"/>
          <p:cNvPicPr>
            <a:picLocks noChangeAspect="1" noChangeArrowheads="1"/>
          </p:cNvPicPr>
          <p:nvPr/>
        </p:nvPicPr>
        <p:blipFill>
          <a:blip r:embed="rId3" cstate="print"/>
          <a:srcRect/>
          <a:stretch>
            <a:fillRect/>
          </a:stretch>
        </p:blipFill>
        <p:spPr bwMode="auto">
          <a:xfrm>
            <a:off x="35496" y="-27384"/>
            <a:ext cx="1728192" cy="1728192"/>
          </a:xfrm>
          <a:prstGeom prst="rect">
            <a:avLst/>
          </a:prstGeom>
          <a:noFill/>
        </p:spPr>
      </p:pic>
      <p:graphicFrame>
        <p:nvGraphicFramePr>
          <p:cNvPr id="26" name="Table 25"/>
          <p:cNvGraphicFramePr>
            <a:graphicFrameLocks noGrp="1"/>
          </p:cNvGraphicFramePr>
          <p:nvPr>
            <p:extLst>
              <p:ext uri="{D42A27DB-BD31-4B8C-83A1-F6EECF244321}">
                <p14:modId xmlns:p14="http://schemas.microsoft.com/office/powerpoint/2010/main" val="564685835"/>
              </p:ext>
            </p:extLst>
          </p:nvPr>
        </p:nvGraphicFramePr>
        <p:xfrm>
          <a:off x="7020272" y="1987679"/>
          <a:ext cx="875928" cy="3407952"/>
        </p:xfrm>
        <a:graphic>
          <a:graphicData uri="http://schemas.openxmlformats.org/drawingml/2006/table">
            <a:tbl>
              <a:tblPr firstRow="1" bandRow="1">
                <a:tableStyleId>{5C22544A-7EE6-4342-B048-85BDC9FD1C3A}</a:tableStyleId>
              </a:tblPr>
              <a:tblGrid>
                <a:gridCol w="875928"/>
              </a:tblGrid>
              <a:tr h="851988">
                <a:tc>
                  <a:txBody>
                    <a:bodyPr/>
                    <a:lstStyle/>
                    <a:p>
                      <a:pPr algn="ctr"/>
                      <a:r>
                        <a:rPr lang="en-GB" dirty="0" smtClean="0">
                          <a:solidFill>
                            <a:schemeClr val="tx1"/>
                          </a:solidFill>
                        </a:rPr>
                        <a:t>2014 Net</a:t>
                      </a:r>
                      <a:endParaRPr lang="en-GB" dirty="0">
                        <a:solidFill>
                          <a:schemeClr val="tx1"/>
                        </a:solidFill>
                      </a:endParaRPr>
                    </a:p>
                  </a:txBody>
                  <a:tcPr>
                    <a:noFill/>
                  </a:tcPr>
                </a:tc>
              </a:tr>
              <a:tr h="851988">
                <a:tc>
                  <a:txBody>
                    <a:bodyPr/>
                    <a:lstStyle/>
                    <a:p>
                      <a:pPr algn="ctr"/>
                      <a:r>
                        <a:rPr lang="en-GB" dirty="0" smtClean="0">
                          <a:solidFill>
                            <a:schemeClr val="tx1"/>
                          </a:solidFill>
                        </a:rPr>
                        <a:t>54%</a:t>
                      </a:r>
                      <a:endParaRPr lang="en-GB" dirty="0">
                        <a:solidFill>
                          <a:schemeClr val="tx1"/>
                        </a:solidFill>
                      </a:endParaRPr>
                    </a:p>
                  </a:txBody>
                  <a:tcPr anchor="ctr">
                    <a:noFill/>
                  </a:tcPr>
                </a:tc>
              </a:tr>
              <a:tr h="851988">
                <a:tc>
                  <a:txBody>
                    <a:bodyPr/>
                    <a:lstStyle/>
                    <a:p>
                      <a:pPr algn="ctr"/>
                      <a:endParaRPr lang="en-GB" dirty="0">
                        <a:solidFill>
                          <a:schemeClr val="tx1"/>
                        </a:solidFill>
                      </a:endParaRPr>
                    </a:p>
                  </a:txBody>
                  <a:tcPr anchor="ctr">
                    <a:noFill/>
                  </a:tcPr>
                </a:tc>
              </a:tr>
              <a:tr h="851988">
                <a:tc>
                  <a:txBody>
                    <a:bodyPr/>
                    <a:lstStyle/>
                    <a:p>
                      <a:pPr algn="ctr"/>
                      <a:r>
                        <a:rPr lang="en-GB" dirty="0" smtClean="0">
                          <a:solidFill>
                            <a:schemeClr val="tx1"/>
                          </a:solidFill>
                        </a:rPr>
                        <a:t>18%</a:t>
                      </a:r>
                      <a:endParaRPr lang="en-GB" dirty="0">
                        <a:solidFill>
                          <a:schemeClr val="tx1"/>
                        </a:solidFill>
                      </a:endParaRPr>
                    </a:p>
                  </a:txBody>
                  <a:tcPr anchor="ctr">
                    <a:noFill/>
                  </a:tcPr>
                </a:tc>
              </a:tr>
            </a:tbl>
          </a:graphicData>
        </a:graphic>
      </p:graphicFrame>
    </p:spTree>
    <p:extLst>
      <p:ext uri="{BB962C8B-B14F-4D97-AF65-F5344CB8AC3E}">
        <p14:creationId xmlns:p14="http://schemas.microsoft.com/office/powerpoint/2010/main" val="2669587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sp>
        <p:nvSpPr>
          <p:cNvPr id="8" name="TextBox 7"/>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I worry about what this is doing to British farmers</a:t>
            </a:r>
          </a:p>
          <a:p>
            <a:pPr algn="r"/>
            <a:r>
              <a:rPr lang="en-US" sz="1000" i="1" dirty="0">
                <a:solidFill>
                  <a:srgbClr val="424F5A"/>
                </a:solidFill>
                <a:latin typeface="Calibri"/>
              </a:rPr>
              <a:t>Base: All respondents: 1,005</a:t>
            </a:r>
          </a:p>
        </p:txBody>
      </p:sp>
      <p:sp>
        <p:nvSpPr>
          <p:cNvPr id="6" name="Rectangle 8"/>
          <p:cNvSpPr>
            <a:spLocks noChangeArrowheads="1"/>
          </p:cNvSpPr>
          <p:nvPr/>
        </p:nvSpPr>
        <p:spPr bwMode="auto">
          <a:xfrm>
            <a:off x="0" y="-27384"/>
            <a:ext cx="9144000" cy="72008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a:r>
              <a:rPr lang="en-GB" sz="2000" b="1" dirty="0">
                <a:solidFill>
                  <a:srgbClr val="FFFFFF"/>
                </a:solidFill>
              </a:rPr>
              <a:t>Key themes among consumers </a:t>
            </a:r>
            <a:endParaRPr lang="en-GB" sz="2000" b="1" dirty="0" smtClean="0">
              <a:solidFill>
                <a:srgbClr val="FFFFFF"/>
              </a:solidFill>
            </a:endParaRPr>
          </a:p>
          <a:p>
            <a:pPr marL="85725" lvl="2" algn="ctr"/>
            <a:r>
              <a:rPr lang="en-GB" sz="2000" b="1" dirty="0" smtClean="0">
                <a:solidFill>
                  <a:srgbClr val="FFFFFF"/>
                </a:solidFill>
              </a:rPr>
              <a:t>worried </a:t>
            </a:r>
            <a:r>
              <a:rPr lang="en-GB" sz="2000" b="1" dirty="0">
                <a:solidFill>
                  <a:srgbClr val="FFFFFF"/>
                </a:solidFill>
              </a:rPr>
              <a:t>about farmers’ welfare</a:t>
            </a:r>
            <a:endParaRPr lang="en-GB" sz="2000" b="1" dirty="0">
              <a:solidFill>
                <a:srgbClr val="FFFF00"/>
              </a:solidFill>
            </a:endParaRPr>
          </a:p>
        </p:txBody>
      </p:sp>
      <p:pic>
        <p:nvPicPr>
          <p:cNvPr id="7" name="Picture 2" descr="Farmer icon"/>
          <p:cNvPicPr>
            <a:picLocks noChangeAspect="1" noChangeArrowheads="1"/>
          </p:cNvPicPr>
          <p:nvPr/>
        </p:nvPicPr>
        <p:blipFill>
          <a:blip r:embed="rId2" cstate="print"/>
          <a:srcRect/>
          <a:stretch>
            <a:fillRect/>
          </a:stretch>
        </p:blipFill>
        <p:spPr bwMode="auto">
          <a:xfrm>
            <a:off x="35496" y="-27384"/>
            <a:ext cx="1728192" cy="1728192"/>
          </a:xfrm>
          <a:prstGeom prst="rect">
            <a:avLst/>
          </a:prstGeom>
          <a:noFill/>
        </p:spPr>
      </p:pic>
      <p:sp>
        <p:nvSpPr>
          <p:cNvPr id="11" name="Rounded Rectangular Callout 10"/>
          <p:cNvSpPr/>
          <p:nvPr/>
        </p:nvSpPr>
        <p:spPr bwMode="auto">
          <a:xfrm>
            <a:off x="6228184" y="1546294"/>
            <a:ext cx="2808312" cy="1949930"/>
          </a:xfrm>
          <a:prstGeom prst="wedgeRoundRectCallout">
            <a:avLst>
              <a:gd name="adj1" fmla="val -68317"/>
              <a:gd name="adj2" fmla="val -22495"/>
              <a:gd name="adj3" fmla="val 16667"/>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“If </a:t>
            </a:r>
            <a:r>
              <a:rPr lang="en-GB" sz="1600" i="1" dirty="0"/>
              <a:t>the supermarkets are taking the hit on the low cost of milk that's fine but it should not impact on  the farmers who should receive a fair price for the milk they </a:t>
            </a:r>
            <a:r>
              <a:rPr lang="en-GB" sz="1600" i="1" dirty="0" smtClean="0"/>
              <a:t>produce”</a:t>
            </a:r>
            <a:endParaRPr kumimoji="0" lang="en-GB" sz="1600" b="0" i="1" u="none" strike="noStrike" cap="none" normalizeH="0" baseline="0" dirty="0">
              <a:ln>
                <a:noFill/>
              </a:ln>
              <a:solidFill>
                <a:schemeClr val="tx1"/>
              </a:solidFill>
              <a:effectLst/>
            </a:endParaRPr>
          </a:p>
        </p:txBody>
      </p:sp>
      <p:sp>
        <p:nvSpPr>
          <p:cNvPr id="12" name="Rounded Rectangular Callout 11"/>
          <p:cNvSpPr/>
          <p:nvPr/>
        </p:nvSpPr>
        <p:spPr bwMode="auto">
          <a:xfrm>
            <a:off x="170511" y="1808821"/>
            <a:ext cx="2304256" cy="2520280"/>
          </a:xfrm>
          <a:prstGeom prst="wedgeRoundRectCallout">
            <a:avLst/>
          </a:prstGeom>
          <a:solidFill>
            <a:schemeClr val="accent3">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 </a:t>
            </a:r>
            <a:r>
              <a:rPr lang="en-GB" sz="1600" i="1" dirty="0"/>
              <a:t>think that farmers' profits will suffer, which is not good. It is not just about the consumer being able to afford milk at a decent price. The farmers need to earn a living, too</a:t>
            </a:r>
            <a:r>
              <a:rPr lang="en-GB" sz="1600" i="1" dirty="0" smtClean="0"/>
              <a:t>.”</a:t>
            </a:r>
            <a:endParaRPr kumimoji="0" lang="en-GB" sz="1600" b="0" i="1" u="none" strike="noStrike" cap="none" normalizeH="0" baseline="0" dirty="0">
              <a:ln>
                <a:noFill/>
              </a:ln>
              <a:solidFill>
                <a:schemeClr val="tx1"/>
              </a:solidFill>
              <a:effectLst/>
            </a:endParaRPr>
          </a:p>
        </p:txBody>
      </p:sp>
      <p:sp>
        <p:nvSpPr>
          <p:cNvPr id="13" name="Rounded Rectangular Callout 12"/>
          <p:cNvSpPr/>
          <p:nvPr/>
        </p:nvSpPr>
        <p:spPr bwMode="auto">
          <a:xfrm>
            <a:off x="3824917" y="3496224"/>
            <a:ext cx="2304256" cy="936104"/>
          </a:xfrm>
          <a:prstGeom prst="wedgeRoundRectCallout">
            <a:avLst>
              <a:gd name="adj1" fmla="val 30424"/>
              <a:gd name="adj2" fmla="val -79952"/>
              <a:gd name="adj3" fmla="val 16667"/>
            </a:avLst>
          </a:prstGeom>
          <a:solidFill>
            <a:schemeClr val="accent4">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“It </a:t>
            </a:r>
            <a:r>
              <a:rPr lang="en-GB" sz="1600" i="1" dirty="0"/>
              <a:t>will have disastrous consequences on our farming </a:t>
            </a:r>
            <a:r>
              <a:rPr lang="en-GB" sz="1600" i="1" dirty="0" smtClean="0"/>
              <a:t>community”</a:t>
            </a:r>
            <a:endParaRPr kumimoji="0" lang="en-GB" sz="1600" b="0" i="1" u="none" strike="noStrike" cap="none" normalizeH="0" baseline="0" dirty="0">
              <a:ln>
                <a:noFill/>
              </a:ln>
              <a:solidFill>
                <a:schemeClr val="tx1"/>
              </a:solidFill>
              <a:effectLst/>
            </a:endParaRPr>
          </a:p>
        </p:txBody>
      </p:sp>
      <p:sp>
        <p:nvSpPr>
          <p:cNvPr id="14" name="Rounded Rectangular Callout 13"/>
          <p:cNvSpPr/>
          <p:nvPr/>
        </p:nvSpPr>
        <p:spPr bwMode="auto">
          <a:xfrm>
            <a:off x="2609782" y="1628799"/>
            <a:ext cx="2772308" cy="1800200"/>
          </a:xfrm>
          <a:prstGeom prst="wedgeRoundRectCallout">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“Whilst </a:t>
            </a:r>
            <a:r>
              <a:rPr lang="en-GB" sz="1600" i="1" dirty="0"/>
              <a:t>I welcome a cut on my own spending, I do worry about if the farmers are getting paid enough and how it effects the cows</a:t>
            </a:r>
            <a:r>
              <a:rPr lang="en-GB" sz="1600" i="1" dirty="0" smtClean="0"/>
              <a:t>.”</a:t>
            </a:r>
            <a:endParaRPr kumimoji="0" lang="en-GB" sz="1600" b="0" i="1" u="none" strike="noStrike" cap="none" normalizeH="0" baseline="0" dirty="0">
              <a:ln>
                <a:noFill/>
              </a:ln>
              <a:solidFill>
                <a:schemeClr val="tx1"/>
              </a:solidFill>
              <a:effectLst/>
            </a:endParaRPr>
          </a:p>
        </p:txBody>
      </p:sp>
      <p:sp>
        <p:nvSpPr>
          <p:cNvPr id="15" name="Rounded Rectangular Callout 14"/>
          <p:cNvSpPr/>
          <p:nvPr/>
        </p:nvSpPr>
        <p:spPr bwMode="auto">
          <a:xfrm>
            <a:off x="1806799" y="947638"/>
            <a:ext cx="5832648" cy="498227"/>
          </a:xfrm>
          <a:prstGeom prst="wedgeRoundRectCallou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“My </a:t>
            </a:r>
            <a:r>
              <a:rPr lang="en-GB" sz="1600" i="1" dirty="0"/>
              <a:t>biggest concern is putting </a:t>
            </a:r>
            <a:r>
              <a:rPr lang="en-GB" sz="1600" i="1" dirty="0" smtClean="0"/>
              <a:t>British </a:t>
            </a:r>
            <a:r>
              <a:rPr lang="en-GB" sz="1600" i="1" dirty="0"/>
              <a:t>farmers out of </a:t>
            </a:r>
            <a:r>
              <a:rPr lang="en-GB" sz="1600" i="1" dirty="0" smtClean="0"/>
              <a:t>business”</a:t>
            </a:r>
            <a:endParaRPr kumimoji="0" lang="en-GB" sz="1600" b="0" i="1" u="none" strike="noStrike" cap="none" normalizeH="0" baseline="0" dirty="0">
              <a:ln>
                <a:noFill/>
              </a:ln>
              <a:solidFill>
                <a:schemeClr val="tx1"/>
              </a:solidFill>
              <a:effectLst/>
            </a:endParaRPr>
          </a:p>
        </p:txBody>
      </p:sp>
      <p:sp>
        <p:nvSpPr>
          <p:cNvPr id="16" name="Rounded Rectangular Callout 15"/>
          <p:cNvSpPr/>
          <p:nvPr/>
        </p:nvSpPr>
        <p:spPr bwMode="auto">
          <a:xfrm>
            <a:off x="1187624" y="4488124"/>
            <a:ext cx="3528392" cy="1800200"/>
          </a:xfrm>
          <a:prstGeom prst="wedgeRoundRectCallout">
            <a:avLst/>
          </a:prstGeom>
          <a:solidFill>
            <a:srgbClr val="92D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“Price </a:t>
            </a:r>
            <a:r>
              <a:rPr lang="en-GB" sz="1600" i="1" dirty="0"/>
              <a:t>cuts shouldn't be made at the expense of animal welfare or where it cuts into farmers already small profit margins. A fair distribution of wealth/profit/wages should be the key goal </a:t>
            </a:r>
            <a:r>
              <a:rPr lang="en-GB" sz="1600" i="1" dirty="0" smtClean="0"/>
              <a:t>instead”</a:t>
            </a:r>
            <a:endParaRPr kumimoji="0" lang="en-GB" sz="1600" b="0" i="1" u="none" strike="noStrike" cap="none" normalizeH="0" baseline="0" dirty="0">
              <a:ln>
                <a:noFill/>
              </a:ln>
              <a:solidFill>
                <a:schemeClr val="tx1"/>
              </a:solidFill>
              <a:effectLst/>
            </a:endParaRPr>
          </a:p>
        </p:txBody>
      </p:sp>
      <p:sp>
        <p:nvSpPr>
          <p:cNvPr id="17" name="Rounded Rectangular Callout 16"/>
          <p:cNvSpPr/>
          <p:nvPr/>
        </p:nvSpPr>
        <p:spPr bwMode="auto">
          <a:xfrm>
            <a:off x="6228184" y="3714164"/>
            <a:ext cx="2808312" cy="1947083"/>
          </a:xfrm>
          <a:prstGeom prst="wedgeRoundRectCallout">
            <a:avLst/>
          </a:prstGeom>
          <a:solidFill>
            <a:srgbClr val="33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“this </a:t>
            </a:r>
            <a:r>
              <a:rPr lang="en-GB" sz="1600" i="1" dirty="0"/>
              <a:t>is hurting dairy farmers and driving them out of business. this will in the long term mean more reliance on imported milk of lower quality and lower welfare standards</a:t>
            </a:r>
            <a:r>
              <a:rPr lang="en-GB" sz="1600" i="1" dirty="0" smtClean="0"/>
              <a:t>.”</a:t>
            </a:r>
            <a:endParaRPr kumimoji="0" lang="en-GB" sz="1600" b="0" i="1"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932235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bwMode="auto">
          <a:xfrm>
            <a:off x="107504" y="2420888"/>
            <a:ext cx="8928992" cy="3456384"/>
          </a:xfrm>
          <a:prstGeom prst="roundRect">
            <a:avLst/>
          </a:prstGeom>
          <a:solidFill>
            <a:schemeClr val="bg2">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9" name="Rechteck 776"/>
          <p:cNvSpPr/>
          <p:nvPr/>
        </p:nvSpPr>
        <p:spPr bwMode="gray">
          <a:xfrm>
            <a:off x="8028384" y="5085184"/>
            <a:ext cx="864096" cy="21602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18" name="Rechteck 776"/>
          <p:cNvSpPr/>
          <p:nvPr/>
        </p:nvSpPr>
        <p:spPr bwMode="gray">
          <a:xfrm>
            <a:off x="7956376" y="3429000"/>
            <a:ext cx="864096" cy="432048"/>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2818723740"/>
              </p:ext>
            </p:extLst>
          </p:nvPr>
        </p:nvGraphicFramePr>
        <p:xfrm>
          <a:off x="179512" y="2708920"/>
          <a:ext cx="5328592" cy="2952328"/>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cxnSp>
        <p:nvCxnSpPr>
          <p:cNvPr id="10" name="Straight Connector 9"/>
          <p:cNvCxnSpPr/>
          <p:nvPr/>
        </p:nvCxnSpPr>
        <p:spPr bwMode="auto">
          <a:xfrm>
            <a:off x="251520" y="3861048"/>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1" name="Straight Connector 10"/>
          <p:cNvCxnSpPr/>
          <p:nvPr/>
        </p:nvCxnSpPr>
        <p:spPr bwMode="auto">
          <a:xfrm>
            <a:off x="251520" y="4437112"/>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2" name="TextBox 15"/>
          <p:cNvSpPr txBox="1"/>
          <p:nvPr/>
        </p:nvSpPr>
        <p:spPr>
          <a:xfrm>
            <a:off x="4355976" y="3049796"/>
            <a:ext cx="2376264"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chemeClr val="accent1"/>
                </a:solidFill>
              </a:rPr>
              <a:t>60% ‘agree’</a:t>
            </a:r>
            <a:endParaRPr lang="en-GB" sz="2800" b="1" dirty="0">
              <a:solidFill>
                <a:schemeClr val="accent1"/>
              </a:solidFill>
            </a:endParaRPr>
          </a:p>
        </p:txBody>
      </p:sp>
      <p:sp>
        <p:nvSpPr>
          <p:cNvPr id="15" name="TextBox 15"/>
          <p:cNvSpPr txBox="1"/>
          <p:nvPr/>
        </p:nvSpPr>
        <p:spPr>
          <a:xfrm>
            <a:off x="4283968" y="4777988"/>
            <a:ext cx="2808312"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a:solidFill>
                  <a:srgbClr val="FF0000"/>
                </a:solidFill>
              </a:rPr>
              <a:t>7</a:t>
            </a:r>
            <a:r>
              <a:rPr lang="en-GB" sz="2800" b="1" dirty="0" smtClean="0">
                <a:solidFill>
                  <a:srgbClr val="FF0000"/>
                </a:solidFill>
              </a:rPr>
              <a:t>% ‘disagree’</a:t>
            </a:r>
            <a:endParaRPr lang="en-GB" sz="2800" b="1" dirty="0">
              <a:solidFill>
                <a:srgbClr val="FF0000"/>
              </a:solidFill>
            </a:endParaRPr>
          </a:p>
        </p:txBody>
      </p:sp>
      <p:sp>
        <p:nvSpPr>
          <p:cNvPr id="16" name="Freeform 5"/>
          <p:cNvSpPr>
            <a:spLocks noEditPoints="1"/>
          </p:cNvSpPr>
          <p:nvPr/>
        </p:nvSpPr>
        <p:spPr bwMode="gray">
          <a:xfrm rot="10800000">
            <a:off x="7956376" y="4293096"/>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7" name="Freeform 5"/>
          <p:cNvSpPr>
            <a:spLocks noEditPoints="1"/>
          </p:cNvSpPr>
          <p:nvPr/>
        </p:nvSpPr>
        <p:spPr bwMode="gray">
          <a:xfrm>
            <a:off x="7892752" y="2789312"/>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23" name="Title 4"/>
          <p:cNvSpPr>
            <a:spLocks noGrp="1"/>
          </p:cNvSpPr>
          <p:nvPr>
            <p:ph type="title"/>
          </p:nvPr>
        </p:nvSpPr>
        <p:spPr>
          <a:xfrm>
            <a:off x="0" y="1700808"/>
            <a:ext cx="9144000" cy="648072"/>
          </a:xfrm>
        </p:spPr>
        <p:txBody>
          <a:bodyPr/>
          <a:lstStyle/>
          <a:p>
            <a:pPr algn="ctr"/>
            <a:r>
              <a:rPr lang="en-GB" sz="1600" i="1" u="sng" dirty="0">
                <a:solidFill>
                  <a:schemeClr val="tx1"/>
                </a:solidFill>
              </a:rPr>
              <a:t>Supermarkets should focus on lowering prices on other products ahead of milk</a:t>
            </a:r>
          </a:p>
        </p:txBody>
      </p:sp>
      <p:sp>
        <p:nvSpPr>
          <p:cNvPr id="20" name="TextBox 19"/>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Supermarkets should focus on lowering prices on other products ahead of milk</a:t>
            </a:r>
          </a:p>
          <a:p>
            <a:pPr algn="r"/>
            <a:r>
              <a:rPr lang="en-US" sz="1000" i="1" dirty="0">
                <a:solidFill>
                  <a:srgbClr val="424F5A"/>
                </a:solidFill>
                <a:latin typeface="Calibri"/>
              </a:rPr>
              <a:t>Base: All respondents 2014: 2,049; All respondents 2015: 1,005</a:t>
            </a:r>
          </a:p>
        </p:txBody>
      </p:sp>
      <p:sp>
        <p:nvSpPr>
          <p:cNvPr id="21" name="Rectangle 8"/>
          <p:cNvSpPr>
            <a:spLocks noChangeArrowheads="1"/>
          </p:cNvSpPr>
          <p:nvPr/>
        </p:nvSpPr>
        <p:spPr bwMode="auto">
          <a:xfrm>
            <a:off x="0" y="-27385"/>
            <a:ext cx="9144000" cy="1008113"/>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a:r>
              <a:rPr lang="en-GB" sz="2000" b="1" dirty="0" smtClean="0">
                <a:solidFill>
                  <a:srgbClr val="FFFFFF"/>
                </a:solidFill>
              </a:rPr>
              <a:t>Sharing the No1. position, 60% also believe </a:t>
            </a:r>
            <a:r>
              <a:rPr lang="en-GB" sz="2000" b="1" dirty="0">
                <a:solidFill>
                  <a:srgbClr val="FFFFFF"/>
                </a:solidFill>
              </a:rPr>
              <a:t>that supermarkets should focus on lowering prices of other products ahead of </a:t>
            </a:r>
            <a:r>
              <a:rPr lang="en-GB" sz="2000" b="1" dirty="0" smtClean="0">
                <a:solidFill>
                  <a:srgbClr val="FFFFFF"/>
                </a:solidFill>
              </a:rPr>
              <a:t>milk</a:t>
            </a:r>
          </a:p>
          <a:p>
            <a:pPr marL="85725" lvl="2" algn="ctr"/>
            <a:r>
              <a:rPr lang="en-GB" sz="2000" b="1" dirty="0" smtClean="0">
                <a:solidFill>
                  <a:srgbClr val="FFFFFF"/>
                </a:solidFill>
              </a:rPr>
              <a:t>This has also seen a significant increase compared to 2014</a:t>
            </a:r>
            <a:endParaRPr lang="en-GB" sz="2000" b="1" dirty="0">
              <a:solidFill>
                <a:srgbClr val="FFFFFF"/>
              </a:solidFill>
            </a:endParaRPr>
          </a:p>
        </p:txBody>
      </p:sp>
      <p:pic>
        <p:nvPicPr>
          <p:cNvPr id="24" name="Picture 1" descr="C:\Users\mhusain\AppData\Local\Temp\arrow_graph_decline_400_clr_12272.png"/>
          <p:cNvPicPr>
            <a:picLocks noChangeAspect="1" noChangeArrowheads="1"/>
          </p:cNvPicPr>
          <p:nvPr/>
        </p:nvPicPr>
        <p:blipFill>
          <a:blip r:embed="rId3" cstate="print"/>
          <a:srcRect/>
          <a:stretch>
            <a:fillRect/>
          </a:stretch>
        </p:blipFill>
        <p:spPr bwMode="auto">
          <a:xfrm>
            <a:off x="0" y="-27384"/>
            <a:ext cx="2139666" cy="1872208"/>
          </a:xfrm>
          <a:prstGeom prst="rect">
            <a:avLst/>
          </a:prstGeom>
          <a:noFill/>
        </p:spPr>
      </p:pic>
      <p:graphicFrame>
        <p:nvGraphicFramePr>
          <p:cNvPr id="26" name="Table 25"/>
          <p:cNvGraphicFramePr>
            <a:graphicFrameLocks noGrp="1"/>
          </p:cNvGraphicFramePr>
          <p:nvPr>
            <p:extLst>
              <p:ext uri="{D42A27DB-BD31-4B8C-83A1-F6EECF244321}">
                <p14:modId xmlns:p14="http://schemas.microsoft.com/office/powerpoint/2010/main" val="73912406"/>
              </p:ext>
            </p:extLst>
          </p:nvPr>
        </p:nvGraphicFramePr>
        <p:xfrm>
          <a:off x="7020272" y="1987679"/>
          <a:ext cx="875928" cy="3407952"/>
        </p:xfrm>
        <a:graphic>
          <a:graphicData uri="http://schemas.openxmlformats.org/drawingml/2006/table">
            <a:tbl>
              <a:tblPr firstRow="1" bandRow="1">
                <a:tableStyleId>{5C22544A-7EE6-4342-B048-85BDC9FD1C3A}</a:tableStyleId>
              </a:tblPr>
              <a:tblGrid>
                <a:gridCol w="875928"/>
              </a:tblGrid>
              <a:tr h="851988">
                <a:tc>
                  <a:txBody>
                    <a:bodyPr/>
                    <a:lstStyle/>
                    <a:p>
                      <a:pPr algn="ctr"/>
                      <a:r>
                        <a:rPr lang="en-GB" dirty="0" smtClean="0">
                          <a:solidFill>
                            <a:schemeClr val="tx1"/>
                          </a:solidFill>
                        </a:rPr>
                        <a:t>2014 Net</a:t>
                      </a:r>
                      <a:endParaRPr lang="en-GB" dirty="0">
                        <a:solidFill>
                          <a:schemeClr val="tx1"/>
                        </a:solidFill>
                      </a:endParaRPr>
                    </a:p>
                  </a:txBody>
                  <a:tcPr>
                    <a:noFill/>
                  </a:tcPr>
                </a:tc>
              </a:tr>
              <a:tr h="851988">
                <a:tc>
                  <a:txBody>
                    <a:bodyPr/>
                    <a:lstStyle/>
                    <a:p>
                      <a:pPr algn="ctr"/>
                      <a:r>
                        <a:rPr lang="en-GB" dirty="0" smtClean="0">
                          <a:solidFill>
                            <a:schemeClr val="tx1"/>
                          </a:solidFill>
                        </a:rPr>
                        <a:t>54%</a:t>
                      </a:r>
                      <a:endParaRPr lang="en-GB" dirty="0">
                        <a:solidFill>
                          <a:schemeClr val="tx1"/>
                        </a:solidFill>
                      </a:endParaRPr>
                    </a:p>
                  </a:txBody>
                  <a:tcPr anchor="ctr">
                    <a:noFill/>
                  </a:tcPr>
                </a:tc>
              </a:tr>
              <a:tr h="851988">
                <a:tc>
                  <a:txBody>
                    <a:bodyPr/>
                    <a:lstStyle/>
                    <a:p>
                      <a:pPr algn="ctr"/>
                      <a:endParaRPr lang="en-GB" dirty="0">
                        <a:solidFill>
                          <a:schemeClr val="tx1"/>
                        </a:solidFill>
                      </a:endParaRPr>
                    </a:p>
                  </a:txBody>
                  <a:tcPr anchor="ctr">
                    <a:noFill/>
                  </a:tcPr>
                </a:tc>
              </a:tr>
              <a:tr h="851988">
                <a:tc>
                  <a:txBody>
                    <a:bodyPr/>
                    <a:lstStyle/>
                    <a:p>
                      <a:pPr algn="ctr"/>
                      <a:r>
                        <a:rPr lang="en-GB" dirty="0" smtClean="0">
                          <a:solidFill>
                            <a:schemeClr val="tx1"/>
                          </a:solidFill>
                        </a:rPr>
                        <a:t>11%</a:t>
                      </a:r>
                      <a:endParaRPr lang="en-GB" dirty="0">
                        <a:solidFill>
                          <a:schemeClr val="tx1"/>
                        </a:solidFill>
                      </a:endParaRPr>
                    </a:p>
                  </a:txBody>
                  <a:tcPr anchor="ctr">
                    <a:noFill/>
                  </a:tcPr>
                </a:tc>
              </a:tr>
            </a:tbl>
          </a:graphicData>
        </a:graphic>
      </p:graphicFrame>
    </p:spTree>
    <p:extLst>
      <p:ext uri="{BB962C8B-B14F-4D97-AF65-F5344CB8AC3E}">
        <p14:creationId xmlns:p14="http://schemas.microsoft.com/office/powerpoint/2010/main" val="1270430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sp>
        <p:nvSpPr>
          <p:cNvPr id="8" name="TextBox 7"/>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.Supermarkets should focus on lowering prices on other products ahead of milk</a:t>
            </a:r>
          </a:p>
          <a:p>
            <a:pPr algn="r"/>
            <a:r>
              <a:rPr lang="en-US" sz="1000" i="1" dirty="0">
                <a:solidFill>
                  <a:srgbClr val="424F5A"/>
                </a:solidFill>
                <a:latin typeface="Calibri"/>
              </a:rPr>
              <a:t>Base: All respondents: 1,005</a:t>
            </a:r>
          </a:p>
        </p:txBody>
      </p:sp>
      <p:sp>
        <p:nvSpPr>
          <p:cNvPr id="6" name="Rectangle 8"/>
          <p:cNvSpPr>
            <a:spLocks noChangeArrowheads="1"/>
          </p:cNvSpPr>
          <p:nvPr/>
        </p:nvSpPr>
        <p:spPr bwMode="auto">
          <a:xfrm>
            <a:off x="0" y="-27384"/>
            <a:ext cx="9144000" cy="792088"/>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a:r>
              <a:rPr lang="en-GB" sz="2000" b="1" dirty="0">
                <a:solidFill>
                  <a:srgbClr val="FFFFFF"/>
                </a:solidFill>
              </a:rPr>
              <a:t>Key themes among those who wish to see </a:t>
            </a:r>
            <a:r>
              <a:rPr lang="en-GB" sz="2000" b="1" dirty="0" smtClean="0">
                <a:solidFill>
                  <a:srgbClr val="FFFFFF"/>
                </a:solidFill>
              </a:rPr>
              <a:t>the price </a:t>
            </a:r>
            <a:r>
              <a:rPr lang="en-GB" sz="2000" b="1" dirty="0">
                <a:solidFill>
                  <a:srgbClr val="FFFFFF"/>
                </a:solidFill>
              </a:rPr>
              <a:t>of other products reduced</a:t>
            </a:r>
            <a:endParaRPr lang="en-GB" sz="2000" b="1" dirty="0">
              <a:solidFill>
                <a:srgbClr val="FFFF00"/>
              </a:solidFill>
            </a:endParaRPr>
          </a:p>
        </p:txBody>
      </p:sp>
      <p:pic>
        <p:nvPicPr>
          <p:cNvPr id="6145" name="Picture 1" descr="C:\Users\mhusain\AppData\Local\Temp\arrow_graph_decline_400_clr_12272.png"/>
          <p:cNvPicPr>
            <a:picLocks noChangeAspect="1" noChangeArrowheads="1"/>
          </p:cNvPicPr>
          <p:nvPr/>
        </p:nvPicPr>
        <p:blipFill>
          <a:blip r:embed="rId2" cstate="print"/>
          <a:srcRect/>
          <a:stretch>
            <a:fillRect/>
          </a:stretch>
        </p:blipFill>
        <p:spPr bwMode="auto">
          <a:xfrm>
            <a:off x="0" y="44624"/>
            <a:ext cx="2139666" cy="1872208"/>
          </a:xfrm>
          <a:prstGeom prst="rect">
            <a:avLst/>
          </a:prstGeom>
          <a:noFill/>
        </p:spPr>
      </p:pic>
      <p:sp>
        <p:nvSpPr>
          <p:cNvPr id="2" name="Rounded Rectangular Callout 1"/>
          <p:cNvSpPr/>
          <p:nvPr/>
        </p:nvSpPr>
        <p:spPr bwMode="auto">
          <a:xfrm>
            <a:off x="6732240" y="1124744"/>
            <a:ext cx="2160240" cy="2520280"/>
          </a:xfrm>
          <a:prstGeom prst="wedgeRoundRectCallou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“Considering </a:t>
            </a:r>
            <a:r>
              <a:rPr lang="en-GB" sz="1600" i="1" dirty="0"/>
              <a:t>what is being spent on 'non essentials' such as alcohol and tobacco, surely the cost of milk is being 'an essential' could be much higher</a:t>
            </a:r>
            <a:r>
              <a:rPr lang="en-GB" sz="1600" i="1" dirty="0" smtClean="0"/>
              <a:t>.” </a:t>
            </a:r>
            <a:endParaRPr kumimoji="0" lang="en-GB" sz="1600" b="0" i="1" u="none" strike="noStrike" cap="none" normalizeH="0" baseline="0" dirty="0">
              <a:ln>
                <a:noFill/>
              </a:ln>
              <a:solidFill>
                <a:schemeClr val="tx1"/>
              </a:solidFill>
              <a:effectLst/>
            </a:endParaRPr>
          </a:p>
        </p:txBody>
      </p:sp>
      <p:sp>
        <p:nvSpPr>
          <p:cNvPr id="11" name="Rounded Rectangular Callout 10"/>
          <p:cNvSpPr/>
          <p:nvPr/>
        </p:nvSpPr>
        <p:spPr bwMode="auto">
          <a:xfrm>
            <a:off x="2422977" y="4236094"/>
            <a:ext cx="2304256" cy="1551167"/>
          </a:xfrm>
          <a:prstGeom prst="wedgeRoundRectCallout">
            <a:avLst/>
          </a:prstGeom>
          <a:solidFill>
            <a:schemeClr val="accent4">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“its </a:t>
            </a:r>
            <a:r>
              <a:rPr lang="en-GB" sz="1600" i="1" dirty="0"/>
              <a:t>great to save money on your shopping for once, if only they could lower everything </a:t>
            </a:r>
            <a:r>
              <a:rPr lang="en-GB" sz="1600" i="1" dirty="0" smtClean="0"/>
              <a:t>else”</a:t>
            </a:r>
            <a:endParaRPr kumimoji="0" lang="en-GB" sz="1600" b="0" i="1" u="none" strike="noStrike" cap="none" normalizeH="0" baseline="0" dirty="0">
              <a:ln>
                <a:noFill/>
              </a:ln>
              <a:solidFill>
                <a:schemeClr val="tx1"/>
              </a:solidFill>
              <a:effectLst/>
            </a:endParaRPr>
          </a:p>
        </p:txBody>
      </p:sp>
      <p:sp>
        <p:nvSpPr>
          <p:cNvPr id="12" name="Rounded Rectangular Callout 11"/>
          <p:cNvSpPr/>
          <p:nvPr/>
        </p:nvSpPr>
        <p:spPr bwMode="auto">
          <a:xfrm>
            <a:off x="130546" y="3625524"/>
            <a:ext cx="2160240" cy="1221141"/>
          </a:xfrm>
          <a:prstGeom prst="wedgeRoundRectCallout">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 </a:t>
            </a:r>
            <a:r>
              <a:rPr lang="en-GB" sz="1600" i="1" dirty="0"/>
              <a:t>hope in time they will lower the price of other products apart from </a:t>
            </a:r>
            <a:r>
              <a:rPr lang="en-GB" sz="1600" i="1" dirty="0" smtClean="0"/>
              <a:t>milk” </a:t>
            </a:r>
            <a:endParaRPr lang="en-GB" sz="1600" i="1" dirty="0"/>
          </a:p>
        </p:txBody>
      </p:sp>
      <p:sp>
        <p:nvSpPr>
          <p:cNvPr id="13" name="Rounded Rectangular Callout 12"/>
          <p:cNvSpPr/>
          <p:nvPr/>
        </p:nvSpPr>
        <p:spPr bwMode="auto">
          <a:xfrm>
            <a:off x="4896036" y="4159510"/>
            <a:ext cx="3672408" cy="1482154"/>
          </a:xfrm>
          <a:prstGeom prst="wedgeRoundRectCallout">
            <a:avLst/>
          </a:prstGeom>
          <a:solidFill>
            <a:srgbClr val="92D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“Supermarkets </a:t>
            </a:r>
            <a:r>
              <a:rPr lang="en-GB" sz="1600" i="1" dirty="0"/>
              <a:t>can make milk a lost leader if they chose to but they shouldn't jeopardise our farming industry by their actions &amp; probably the same applies to other produce</a:t>
            </a:r>
            <a:r>
              <a:rPr lang="en-GB" sz="1600" i="1" dirty="0" smtClean="0"/>
              <a:t>.”</a:t>
            </a:r>
            <a:endParaRPr kumimoji="0" lang="en-GB" sz="1600" b="0" i="1" u="none" strike="noStrike" cap="none" normalizeH="0" baseline="0" dirty="0">
              <a:ln>
                <a:noFill/>
              </a:ln>
              <a:solidFill>
                <a:schemeClr val="tx1"/>
              </a:solidFill>
              <a:effectLst/>
            </a:endParaRPr>
          </a:p>
        </p:txBody>
      </p:sp>
      <p:sp>
        <p:nvSpPr>
          <p:cNvPr id="14" name="Rounded Rectangular Callout 13"/>
          <p:cNvSpPr/>
          <p:nvPr/>
        </p:nvSpPr>
        <p:spPr bwMode="auto">
          <a:xfrm>
            <a:off x="1478839" y="2175093"/>
            <a:ext cx="1623893" cy="1221141"/>
          </a:xfrm>
          <a:prstGeom prst="wedgeRoundRectCallou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“They </a:t>
            </a:r>
            <a:r>
              <a:rPr lang="en-GB" sz="1600" i="1" dirty="0"/>
              <a:t>need to cut prices elsewhere </a:t>
            </a:r>
            <a:r>
              <a:rPr lang="en-GB" sz="1600" i="1" dirty="0" smtClean="0"/>
              <a:t>instead”</a:t>
            </a:r>
            <a:endParaRPr lang="en-GB" sz="1600" i="1" dirty="0"/>
          </a:p>
        </p:txBody>
      </p:sp>
      <p:sp>
        <p:nvSpPr>
          <p:cNvPr id="15" name="Rounded Rectangular Callout 14"/>
          <p:cNvSpPr/>
          <p:nvPr/>
        </p:nvSpPr>
        <p:spPr bwMode="auto">
          <a:xfrm>
            <a:off x="3419872" y="1845903"/>
            <a:ext cx="2952328" cy="1730872"/>
          </a:xfrm>
          <a:prstGeom prst="wedgeRoundRectCallout">
            <a:avLst/>
          </a:prstGeom>
          <a:solidFill>
            <a:srgbClr val="33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“If </a:t>
            </a:r>
            <a:r>
              <a:rPr lang="en-GB" sz="1600" i="1" dirty="0"/>
              <a:t>they can do it on milk they should be able to do it on more products. Supermarkets make huge profits whilst the consumers are </a:t>
            </a:r>
            <a:r>
              <a:rPr lang="en-GB" sz="1600" i="1" dirty="0" smtClean="0"/>
              <a:t>struggling”</a:t>
            </a:r>
            <a:endParaRPr lang="en-GB" sz="1600" i="1" dirty="0"/>
          </a:p>
        </p:txBody>
      </p:sp>
    </p:spTree>
    <p:extLst>
      <p:ext uri="{BB962C8B-B14F-4D97-AF65-F5344CB8AC3E}">
        <p14:creationId xmlns:p14="http://schemas.microsoft.com/office/powerpoint/2010/main" val="4114736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bwMode="auto">
          <a:xfrm>
            <a:off x="179512" y="2420888"/>
            <a:ext cx="8856984" cy="3456384"/>
          </a:xfrm>
          <a:prstGeom prst="roundRect">
            <a:avLst/>
          </a:prstGeom>
          <a:solidFill>
            <a:schemeClr val="bg2">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9" name="Rechteck 776"/>
          <p:cNvSpPr/>
          <p:nvPr/>
        </p:nvSpPr>
        <p:spPr bwMode="gray">
          <a:xfrm>
            <a:off x="8100392" y="4869160"/>
            <a:ext cx="864096" cy="432048"/>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18" name="Rechteck 776"/>
          <p:cNvSpPr/>
          <p:nvPr/>
        </p:nvSpPr>
        <p:spPr bwMode="gray">
          <a:xfrm>
            <a:off x="8028384" y="3501008"/>
            <a:ext cx="864096" cy="360040"/>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2868519464"/>
              </p:ext>
            </p:extLst>
          </p:nvPr>
        </p:nvGraphicFramePr>
        <p:xfrm>
          <a:off x="323528" y="2708920"/>
          <a:ext cx="5328592" cy="2952328"/>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cxnSp>
        <p:nvCxnSpPr>
          <p:cNvPr id="10" name="Straight Connector 9"/>
          <p:cNvCxnSpPr/>
          <p:nvPr/>
        </p:nvCxnSpPr>
        <p:spPr bwMode="auto">
          <a:xfrm>
            <a:off x="323528" y="3861048"/>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1" name="Straight Connector 10"/>
          <p:cNvCxnSpPr/>
          <p:nvPr/>
        </p:nvCxnSpPr>
        <p:spPr bwMode="auto">
          <a:xfrm>
            <a:off x="323528" y="4437112"/>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2" name="TextBox 15"/>
          <p:cNvSpPr txBox="1"/>
          <p:nvPr/>
        </p:nvSpPr>
        <p:spPr>
          <a:xfrm>
            <a:off x="4716016" y="3068960"/>
            <a:ext cx="2376264"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chemeClr val="accent1"/>
                </a:solidFill>
              </a:rPr>
              <a:t>46% ‘agree’</a:t>
            </a:r>
            <a:endParaRPr lang="en-GB" sz="2800" b="1" dirty="0">
              <a:solidFill>
                <a:schemeClr val="accent1"/>
              </a:solidFill>
            </a:endParaRPr>
          </a:p>
        </p:txBody>
      </p:sp>
      <p:sp>
        <p:nvSpPr>
          <p:cNvPr id="15" name="TextBox 15"/>
          <p:cNvSpPr txBox="1"/>
          <p:nvPr/>
        </p:nvSpPr>
        <p:spPr>
          <a:xfrm>
            <a:off x="4644008" y="4725144"/>
            <a:ext cx="2808312"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rgbClr val="FF0000"/>
                </a:solidFill>
              </a:rPr>
              <a:t>22% ‘disagree’</a:t>
            </a:r>
            <a:endParaRPr lang="en-GB" sz="2800" b="1" dirty="0">
              <a:solidFill>
                <a:srgbClr val="FF0000"/>
              </a:solidFill>
            </a:endParaRPr>
          </a:p>
        </p:txBody>
      </p:sp>
      <p:sp>
        <p:nvSpPr>
          <p:cNvPr id="16" name="Freeform 5"/>
          <p:cNvSpPr>
            <a:spLocks noEditPoints="1"/>
          </p:cNvSpPr>
          <p:nvPr/>
        </p:nvSpPr>
        <p:spPr bwMode="gray">
          <a:xfrm rot="10800000">
            <a:off x="8028384" y="4293096"/>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7" name="Freeform 5"/>
          <p:cNvSpPr>
            <a:spLocks noEditPoints="1"/>
          </p:cNvSpPr>
          <p:nvPr/>
        </p:nvSpPr>
        <p:spPr bwMode="gray">
          <a:xfrm>
            <a:off x="7964760" y="2789312"/>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23" name="Title 4"/>
          <p:cNvSpPr>
            <a:spLocks noGrp="1"/>
          </p:cNvSpPr>
          <p:nvPr>
            <p:ph type="title"/>
          </p:nvPr>
        </p:nvSpPr>
        <p:spPr>
          <a:xfrm>
            <a:off x="0" y="1412776"/>
            <a:ext cx="9144000" cy="648072"/>
          </a:xfrm>
        </p:spPr>
        <p:txBody>
          <a:bodyPr/>
          <a:lstStyle/>
          <a:p>
            <a:pPr algn="ctr"/>
            <a:r>
              <a:rPr lang="en-GB" sz="1600" i="1" u="sng" dirty="0">
                <a:solidFill>
                  <a:srgbClr val="424F5A"/>
                </a:solidFill>
              </a:rPr>
              <a:t>This makes me worry about the dairy cows’ standard of welfare</a:t>
            </a:r>
            <a:endParaRPr lang="en-GB" sz="1600" i="1" u="sng" dirty="0"/>
          </a:p>
        </p:txBody>
      </p:sp>
      <p:sp>
        <p:nvSpPr>
          <p:cNvPr id="20" name="TextBox 19"/>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This makes me worry about the dairy cows’ standard of welfare</a:t>
            </a:r>
          </a:p>
          <a:p>
            <a:pPr algn="r"/>
            <a:r>
              <a:rPr lang="en-US" sz="1000" i="1" dirty="0">
                <a:solidFill>
                  <a:srgbClr val="424F5A"/>
                </a:solidFill>
                <a:latin typeface="Calibri"/>
              </a:rPr>
              <a:t>Base: All respondents 2014: 2,049; All </a:t>
            </a:r>
            <a:r>
              <a:rPr lang="en-US" sz="1000" i="1" dirty="0" smtClean="0">
                <a:solidFill>
                  <a:srgbClr val="424F5A"/>
                </a:solidFill>
                <a:latin typeface="Calibri"/>
              </a:rPr>
              <a:t>respondents: </a:t>
            </a:r>
            <a:r>
              <a:rPr lang="en-US" sz="1000" i="1" dirty="0">
                <a:solidFill>
                  <a:srgbClr val="424F5A"/>
                </a:solidFill>
                <a:latin typeface="Calibri"/>
              </a:rPr>
              <a:t>1,005</a:t>
            </a:r>
          </a:p>
        </p:txBody>
      </p:sp>
      <p:sp>
        <p:nvSpPr>
          <p:cNvPr id="21" name="Rectangle 8"/>
          <p:cNvSpPr>
            <a:spLocks noChangeArrowheads="1"/>
          </p:cNvSpPr>
          <p:nvPr/>
        </p:nvSpPr>
        <p:spPr bwMode="auto">
          <a:xfrm>
            <a:off x="0" y="-27384"/>
            <a:ext cx="9144000" cy="72008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Concern over the welfare of dairy cows also sees </a:t>
            </a:r>
          </a:p>
          <a:p>
            <a:pPr marL="85725" lvl="2" algn="ctr" fontAlgn="base">
              <a:spcBef>
                <a:spcPct val="0"/>
              </a:spcBef>
              <a:spcAft>
                <a:spcPct val="0"/>
              </a:spcAft>
            </a:pPr>
            <a:r>
              <a:rPr lang="en-GB" sz="2000" b="1" dirty="0" smtClean="0">
                <a:solidFill>
                  <a:srgbClr val="FFFFFF"/>
                </a:solidFill>
              </a:rPr>
              <a:t>a significant increase versus 2014</a:t>
            </a:r>
            <a:endParaRPr lang="en-GB" sz="2000" b="1" dirty="0">
              <a:solidFill>
                <a:srgbClr val="FFFF00"/>
              </a:solidFill>
            </a:endParaRPr>
          </a:p>
        </p:txBody>
      </p:sp>
      <p:pic>
        <p:nvPicPr>
          <p:cNvPr id="5122" name="Picture 2" descr="cow icon">
            <a:hlinkClick r:id="rId3"/>
          </p:cNvPr>
          <p:cNvPicPr>
            <a:picLocks noChangeAspect="1" noChangeArrowheads="1"/>
          </p:cNvPicPr>
          <p:nvPr/>
        </p:nvPicPr>
        <p:blipFill>
          <a:blip r:embed="rId4" cstate="print"/>
          <a:srcRect/>
          <a:stretch>
            <a:fillRect/>
          </a:stretch>
        </p:blipFill>
        <p:spPr bwMode="auto">
          <a:xfrm>
            <a:off x="62881" y="72008"/>
            <a:ext cx="1556791" cy="1556792"/>
          </a:xfrm>
          <a:prstGeom prst="rect">
            <a:avLst/>
          </a:prstGeom>
          <a:noFill/>
        </p:spPr>
      </p:pic>
      <p:graphicFrame>
        <p:nvGraphicFramePr>
          <p:cNvPr id="25" name="Table 24"/>
          <p:cNvGraphicFramePr>
            <a:graphicFrameLocks noGrp="1"/>
          </p:cNvGraphicFramePr>
          <p:nvPr>
            <p:extLst>
              <p:ext uri="{D42A27DB-BD31-4B8C-83A1-F6EECF244321}">
                <p14:modId xmlns:p14="http://schemas.microsoft.com/office/powerpoint/2010/main" val="2816882521"/>
              </p:ext>
            </p:extLst>
          </p:nvPr>
        </p:nvGraphicFramePr>
        <p:xfrm>
          <a:off x="7020272" y="1987679"/>
          <a:ext cx="875928" cy="3407952"/>
        </p:xfrm>
        <a:graphic>
          <a:graphicData uri="http://schemas.openxmlformats.org/drawingml/2006/table">
            <a:tbl>
              <a:tblPr firstRow="1" bandRow="1">
                <a:tableStyleId>{5C22544A-7EE6-4342-B048-85BDC9FD1C3A}</a:tableStyleId>
              </a:tblPr>
              <a:tblGrid>
                <a:gridCol w="875928"/>
              </a:tblGrid>
              <a:tr h="851988">
                <a:tc>
                  <a:txBody>
                    <a:bodyPr/>
                    <a:lstStyle/>
                    <a:p>
                      <a:pPr algn="ctr"/>
                      <a:r>
                        <a:rPr lang="en-GB" dirty="0" smtClean="0">
                          <a:solidFill>
                            <a:schemeClr val="tx1"/>
                          </a:solidFill>
                        </a:rPr>
                        <a:t>2014 Net</a:t>
                      </a:r>
                      <a:endParaRPr lang="en-GB" dirty="0">
                        <a:solidFill>
                          <a:schemeClr val="tx1"/>
                        </a:solidFill>
                      </a:endParaRPr>
                    </a:p>
                  </a:txBody>
                  <a:tcPr>
                    <a:noFill/>
                  </a:tcPr>
                </a:tc>
              </a:tr>
              <a:tr h="851988">
                <a:tc>
                  <a:txBody>
                    <a:bodyPr/>
                    <a:lstStyle/>
                    <a:p>
                      <a:pPr algn="ctr"/>
                      <a:r>
                        <a:rPr lang="en-GB" dirty="0" smtClean="0">
                          <a:solidFill>
                            <a:schemeClr val="tx1"/>
                          </a:solidFill>
                        </a:rPr>
                        <a:t>41%</a:t>
                      </a:r>
                      <a:endParaRPr lang="en-GB" dirty="0">
                        <a:solidFill>
                          <a:schemeClr val="tx1"/>
                        </a:solidFill>
                      </a:endParaRPr>
                    </a:p>
                  </a:txBody>
                  <a:tcPr anchor="ctr">
                    <a:noFill/>
                  </a:tcPr>
                </a:tc>
              </a:tr>
              <a:tr h="851988">
                <a:tc>
                  <a:txBody>
                    <a:bodyPr/>
                    <a:lstStyle/>
                    <a:p>
                      <a:pPr algn="ctr"/>
                      <a:endParaRPr lang="en-GB" dirty="0">
                        <a:solidFill>
                          <a:schemeClr val="tx1"/>
                        </a:solidFill>
                      </a:endParaRPr>
                    </a:p>
                  </a:txBody>
                  <a:tcPr anchor="ctr">
                    <a:noFill/>
                  </a:tcPr>
                </a:tc>
              </a:tr>
              <a:tr h="851988">
                <a:tc>
                  <a:txBody>
                    <a:bodyPr/>
                    <a:lstStyle/>
                    <a:p>
                      <a:pPr algn="ctr"/>
                      <a:r>
                        <a:rPr lang="en-GB" dirty="0" smtClean="0">
                          <a:solidFill>
                            <a:schemeClr val="tx1"/>
                          </a:solidFill>
                        </a:rPr>
                        <a:t>27%</a:t>
                      </a:r>
                      <a:endParaRPr lang="en-GB" dirty="0">
                        <a:solidFill>
                          <a:schemeClr val="tx1"/>
                        </a:solidFill>
                      </a:endParaRPr>
                    </a:p>
                  </a:txBody>
                  <a:tcPr anchor="ctr">
                    <a:noFill/>
                  </a:tcPr>
                </a:tc>
              </a:tr>
            </a:tbl>
          </a:graphicData>
        </a:graphic>
      </p:graphicFrame>
    </p:spTree>
    <p:extLst>
      <p:ext uri="{BB962C8B-B14F-4D97-AF65-F5344CB8AC3E}">
        <p14:creationId xmlns:p14="http://schemas.microsoft.com/office/powerpoint/2010/main" val="3854294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sp>
        <p:nvSpPr>
          <p:cNvPr id="20" name="TextBox 19"/>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This makes me worry about the dairy cows’ standard of welfare</a:t>
            </a:r>
          </a:p>
          <a:p>
            <a:pPr algn="r"/>
            <a:r>
              <a:rPr lang="en-US" sz="1000" i="1" dirty="0">
                <a:solidFill>
                  <a:srgbClr val="424F5A"/>
                </a:solidFill>
                <a:latin typeface="Calibri"/>
              </a:rPr>
              <a:t>Base: </a:t>
            </a:r>
            <a:r>
              <a:rPr lang="en-US" sz="1000" i="1" dirty="0" smtClean="0">
                <a:solidFill>
                  <a:srgbClr val="424F5A"/>
                </a:solidFill>
                <a:latin typeface="Calibri"/>
              </a:rPr>
              <a:t>All respondents: </a:t>
            </a:r>
            <a:r>
              <a:rPr lang="en-US" sz="1000" i="1" dirty="0">
                <a:solidFill>
                  <a:srgbClr val="424F5A"/>
                </a:solidFill>
                <a:latin typeface="Calibri"/>
              </a:rPr>
              <a:t>1,005</a:t>
            </a:r>
          </a:p>
        </p:txBody>
      </p:sp>
      <p:sp>
        <p:nvSpPr>
          <p:cNvPr id="21" name="Rectangle 8"/>
          <p:cNvSpPr>
            <a:spLocks noChangeArrowheads="1"/>
          </p:cNvSpPr>
          <p:nvPr/>
        </p:nvSpPr>
        <p:spPr bwMode="auto">
          <a:xfrm>
            <a:off x="0" y="-27384"/>
            <a:ext cx="9144000" cy="72008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a:r>
              <a:rPr lang="en-GB" sz="2000" b="1" dirty="0">
                <a:solidFill>
                  <a:srgbClr val="FFFFFF"/>
                </a:solidFill>
              </a:rPr>
              <a:t>Key themes among those </a:t>
            </a:r>
            <a:r>
              <a:rPr lang="en-GB" sz="2000" b="1" dirty="0" smtClean="0">
                <a:solidFill>
                  <a:srgbClr val="FFFFFF"/>
                </a:solidFill>
              </a:rPr>
              <a:t>concerned</a:t>
            </a:r>
          </a:p>
          <a:p>
            <a:pPr marL="85725" lvl="2" algn="ctr"/>
            <a:r>
              <a:rPr lang="en-GB" sz="2000" b="1" dirty="0" smtClean="0">
                <a:solidFill>
                  <a:srgbClr val="FFFFFF"/>
                </a:solidFill>
              </a:rPr>
              <a:t>over the welfare of dairy cows</a:t>
            </a:r>
            <a:endParaRPr lang="en-GB" sz="2000" b="1" dirty="0">
              <a:solidFill>
                <a:srgbClr val="FFFF00"/>
              </a:solidFill>
            </a:endParaRPr>
          </a:p>
        </p:txBody>
      </p:sp>
      <p:pic>
        <p:nvPicPr>
          <p:cNvPr id="5122" name="Picture 2" descr="cow icon">
            <a:hlinkClick r:id="rId2"/>
          </p:cNvPr>
          <p:cNvPicPr>
            <a:picLocks noChangeAspect="1" noChangeArrowheads="1"/>
          </p:cNvPicPr>
          <p:nvPr/>
        </p:nvPicPr>
        <p:blipFill>
          <a:blip r:embed="rId3" cstate="print"/>
          <a:srcRect/>
          <a:stretch>
            <a:fillRect/>
          </a:stretch>
        </p:blipFill>
        <p:spPr bwMode="auto">
          <a:xfrm>
            <a:off x="62881" y="72008"/>
            <a:ext cx="1556791" cy="1556792"/>
          </a:xfrm>
          <a:prstGeom prst="rect">
            <a:avLst/>
          </a:prstGeom>
          <a:noFill/>
        </p:spPr>
      </p:pic>
      <p:sp>
        <p:nvSpPr>
          <p:cNvPr id="24" name="Rounded Rectangular Callout 23"/>
          <p:cNvSpPr/>
          <p:nvPr/>
        </p:nvSpPr>
        <p:spPr bwMode="auto">
          <a:xfrm>
            <a:off x="6732240" y="1124744"/>
            <a:ext cx="2160240" cy="504056"/>
          </a:xfrm>
          <a:prstGeom prst="wedgeRoundRectCallou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“The </a:t>
            </a:r>
            <a:r>
              <a:rPr lang="en-GB" sz="1600" i="1" dirty="0"/>
              <a:t>poor </a:t>
            </a:r>
            <a:r>
              <a:rPr lang="en-GB" sz="1600" i="1" dirty="0" smtClean="0"/>
              <a:t>cows”</a:t>
            </a:r>
            <a:endParaRPr kumimoji="0" lang="en-GB" sz="1600" b="0" i="1" u="none" strike="noStrike" cap="none" normalizeH="0" baseline="0" dirty="0">
              <a:ln>
                <a:noFill/>
              </a:ln>
              <a:solidFill>
                <a:schemeClr val="tx1"/>
              </a:solidFill>
              <a:effectLst/>
            </a:endParaRPr>
          </a:p>
        </p:txBody>
      </p:sp>
      <p:sp>
        <p:nvSpPr>
          <p:cNvPr id="26" name="Rounded Rectangular Callout 25"/>
          <p:cNvSpPr/>
          <p:nvPr/>
        </p:nvSpPr>
        <p:spPr bwMode="auto">
          <a:xfrm>
            <a:off x="323528" y="1844824"/>
            <a:ext cx="2520280" cy="1152128"/>
          </a:xfrm>
          <a:prstGeom prst="wedgeRoundRectCallout">
            <a:avLst/>
          </a:prstGeom>
          <a:solidFill>
            <a:schemeClr val="accent3">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 </a:t>
            </a:r>
            <a:r>
              <a:rPr lang="en-GB" sz="1600" i="1" dirty="0"/>
              <a:t>definitely am dubious about the quality of care these animals are receiving</a:t>
            </a:r>
            <a:r>
              <a:rPr lang="en-GB" sz="1600" i="1" dirty="0" smtClean="0"/>
              <a:t>.”</a:t>
            </a:r>
            <a:endParaRPr kumimoji="0" lang="en-GB" sz="1600" b="0" i="1" u="none" strike="noStrike" cap="none" normalizeH="0" baseline="0" dirty="0">
              <a:ln>
                <a:noFill/>
              </a:ln>
              <a:solidFill>
                <a:schemeClr val="tx1"/>
              </a:solidFill>
              <a:effectLst/>
            </a:endParaRPr>
          </a:p>
        </p:txBody>
      </p:sp>
      <p:sp>
        <p:nvSpPr>
          <p:cNvPr id="27" name="Rounded Rectangular Callout 26"/>
          <p:cNvSpPr/>
          <p:nvPr/>
        </p:nvSpPr>
        <p:spPr bwMode="auto">
          <a:xfrm>
            <a:off x="5854580" y="1991559"/>
            <a:ext cx="3240360" cy="1717316"/>
          </a:xfrm>
          <a:prstGeom prst="wedgeRoundRectCallout">
            <a:avLst/>
          </a:prstGeom>
          <a:solidFill>
            <a:schemeClr val="accent4">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“yeah I </a:t>
            </a:r>
            <a:r>
              <a:rPr lang="en-GB" sz="1600" i="1" dirty="0"/>
              <a:t>agree its good for the customer but they should try and give the farmers as much as possible or the quality of milk will go down as the cows will start to </a:t>
            </a:r>
            <a:r>
              <a:rPr lang="en-GB" sz="1600" i="1" dirty="0" smtClean="0"/>
              <a:t>suffer” </a:t>
            </a:r>
            <a:endParaRPr kumimoji="0" lang="en-GB" sz="1600" b="0" i="1" u="none" strike="noStrike" cap="none" normalizeH="0" baseline="0" dirty="0">
              <a:ln>
                <a:noFill/>
              </a:ln>
              <a:solidFill>
                <a:schemeClr val="tx1"/>
              </a:solidFill>
              <a:effectLst/>
            </a:endParaRPr>
          </a:p>
        </p:txBody>
      </p:sp>
      <p:sp>
        <p:nvSpPr>
          <p:cNvPr id="28" name="Rounded Rectangular Callout 27"/>
          <p:cNvSpPr/>
          <p:nvPr/>
        </p:nvSpPr>
        <p:spPr bwMode="auto">
          <a:xfrm>
            <a:off x="1274862" y="5142880"/>
            <a:ext cx="3312368" cy="1008112"/>
          </a:xfrm>
          <a:prstGeom prst="wedgeRoundRectCallout">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 </a:t>
            </a:r>
            <a:r>
              <a:rPr lang="en-GB" sz="1600" i="1" dirty="0"/>
              <a:t>am glad to know the price is low, however I would not like this to affect the farmers or the </a:t>
            </a:r>
            <a:r>
              <a:rPr lang="en-GB" sz="1600" i="1" dirty="0" smtClean="0"/>
              <a:t>cows” </a:t>
            </a:r>
            <a:endParaRPr kumimoji="0" lang="en-GB" sz="1600" b="0" i="1" u="none" strike="noStrike" cap="none" normalizeH="0" baseline="0" dirty="0">
              <a:ln>
                <a:noFill/>
              </a:ln>
              <a:solidFill>
                <a:schemeClr val="tx1"/>
              </a:solidFill>
              <a:effectLst/>
            </a:endParaRPr>
          </a:p>
        </p:txBody>
      </p:sp>
      <p:sp>
        <p:nvSpPr>
          <p:cNvPr id="29" name="Rounded Rectangular Callout 28"/>
          <p:cNvSpPr/>
          <p:nvPr/>
        </p:nvSpPr>
        <p:spPr bwMode="auto">
          <a:xfrm>
            <a:off x="187660" y="3315171"/>
            <a:ext cx="2520280" cy="1481981"/>
          </a:xfrm>
          <a:prstGeom prst="wedgeRoundRectCallou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“It's </a:t>
            </a:r>
            <a:r>
              <a:rPr lang="en-GB" sz="1600" i="1" dirty="0"/>
              <a:t>ridiculous, farmers need to make a profit in order to run their farms efficiently and look after the animals' welfare</a:t>
            </a:r>
            <a:r>
              <a:rPr lang="en-GB" sz="1600" i="1" dirty="0" smtClean="0"/>
              <a:t>.”</a:t>
            </a:r>
            <a:endParaRPr kumimoji="0" lang="en-GB" sz="1600" b="0" i="1" u="none" strike="noStrike" cap="none" normalizeH="0" baseline="0" dirty="0">
              <a:ln>
                <a:noFill/>
              </a:ln>
              <a:solidFill>
                <a:schemeClr val="tx1"/>
              </a:solidFill>
              <a:effectLst/>
            </a:endParaRPr>
          </a:p>
        </p:txBody>
      </p:sp>
      <p:sp>
        <p:nvSpPr>
          <p:cNvPr id="30" name="Rounded Rectangular Callout 29"/>
          <p:cNvSpPr/>
          <p:nvPr/>
        </p:nvSpPr>
        <p:spPr bwMode="auto">
          <a:xfrm>
            <a:off x="3125058" y="1105347"/>
            <a:ext cx="2448272" cy="2298818"/>
          </a:xfrm>
          <a:prstGeom prst="wedgeRoundRectCallout">
            <a:avLst/>
          </a:prstGeom>
          <a:solidFill>
            <a:srgbClr val="92D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“I'm </a:t>
            </a:r>
            <a:r>
              <a:rPr lang="en-GB" sz="1600" i="1" dirty="0"/>
              <a:t>happy with things being as cheap as possible, but if this effects the wellbeing of cows in ANY WAY, I am strongly opposed to lower milk prices</a:t>
            </a:r>
            <a:r>
              <a:rPr lang="en-GB" sz="1600" i="1" dirty="0" smtClean="0"/>
              <a:t>.”</a:t>
            </a:r>
            <a:endParaRPr kumimoji="0" lang="en-GB" sz="1600" b="0" i="1" u="none" strike="noStrike" cap="none" normalizeH="0" baseline="0" dirty="0">
              <a:ln>
                <a:noFill/>
              </a:ln>
              <a:solidFill>
                <a:schemeClr val="tx1"/>
              </a:solidFill>
              <a:effectLst/>
            </a:endParaRPr>
          </a:p>
        </p:txBody>
      </p:sp>
      <p:sp>
        <p:nvSpPr>
          <p:cNvPr id="31" name="Rounded Rectangular Callout 30"/>
          <p:cNvSpPr/>
          <p:nvPr/>
        </p:nvSpPr>
        <p:spPr bwMode="auto">
          <a:xfrm>
            <a:off x="3707904" y="3967231"/>
            <a:ext cx="5184576" cy="1008112"/>
          </a:xfrm>
          <a:prstGeom prst="wedgeRoundRectCallout">
            <a:avLst/>
          </a:prstGeom>
          <a:solidFill>
            <a:srgbClr val="33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“It's </a:t>
            </a:r>
            <a:r>
              <a:rPr lang="en-GB" sz="1600" i="1" dirty="0"/>
              <a:t>a 'double-edged' sword; on the one hand I'm happy to pay less for milk, but I also wonder if the lower price impacts on framers and animal welfare</a:t>
            </a:r>
            <a:r>
              <a:rPr lang="en-GB" sz="1600" i="1" dirty="0" smtClean="0"/>
              <a:t>.” </a:t>
            </a:r>
            <a:endParaRPr kumimoji="0" lang="en-GB" sz="1600" b="0" i="1"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6992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bwMode="auto">
          <a:xfrm>
            <a:off x="179512" y="2420888"/>
            <a:ext cx="8856984" cy="3456384"/>
          </a:xfrm>
          <a:prstGeom prst="roundRect">
            <a:avLst/>
          </a:prstGeom>
          <a:solidFill>
            <a:schemeClr val="bg2">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9" name="Rechteck 776"/>
          <p:cNvSpPr/>
          <p:nvPr/>
        </p:nvSpPr>
        <p:spPr bwMode="gray">
          <a:xfrm>
            <a:off x="8100392" y="4725144"/>
            <a:ext cx="864096" cy="57606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18" name="Rechteck 776"/>
          <p:cNvSpPr/>
          <p:nvPr/>
        </p:nvSpPr>
        <p:spPr bwMode="gray">
          <a:xfrm>
            <a:off x="8028384" y="3573016"/>
            <a:ext cx="864096" cy="288032"/>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531669942"/>
              </p:ext>
            </p:extLst>
          </p:nvPr>
        </p:nvGraphicFramePr>
        <p:xfrm>
          <a:off x="251520" y="2708920"/>
          <a:ext cx="5328592" cy="2952328"/>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cxnSp>
        <p:nvCxnSpPr>
          <p:cNvPr id="10" name="Straight Connector 9"/>
          <p:cNvCxnSpPr/>
          <p:nvPr/>
        </p:nvCxnSpPr>
        <p:spPr bwMode="auto">
          <a:xfrm>
            <a:off x="323528" y="3861048"/>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1" name="Straight Connector 10"/>
          <p:cNvCxnSpPr/>
          <p:nvPr/>
        </p:nvCxnSpPr>
        <p:spPr bwMode="auto">
          <a:xfrm>
            <a:off x="323528" y="4437112"/>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2" name="TextBox 15"/>
          <p:cNvSpPr txBox="1"/>
          <p:nvPr/>
        </p:nvSpPr>
        <p:spPr>
          <a:xfrm>
            <a:off x="4427984" y="3049796"/>
            <a:ext cx="2376264"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chemeClr val="accent1"/>
                </a:solidFill>
              </a:rPr>
              <a:t>37% ‘agree’</a:t>
            </a:r>
            <a:endParaRPr lang="en-GB" sz="2800" b="1" dirty="0">
              <a:solidFill>
                <a:schemeClr val="accent1"/>
              </a:solidFill>
            </a:endParaRPr>
          </a:p>
        </p:txBody>
      </p:sp>
      <p:sp>
        <p:nvSpPr>
          <p:cNvPr id="15" name="TextBox 15"/>
          <p:cNvSpPr txBox="1"/>
          <p:nvPr/>
        </p:nvSpPr>
        <p:spPr>
          <a:xfrm>
            <a:off x="4355976" y="4777988"/>
            <a:ext cx="2808312"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rgbClr val="FF0000"/>
                </a:solidFill>
              </a:rPr>
              <a:t>35% ‘disagree’</a:t>
            </a:r>
            <a:endParaRPr lang="en-GB" sz="2800" b="1" dirty="0">
              <a:solidFill>
                <a:srgbClr val="FF0000"/>
              </a:solidFill>
            </a:endParaRPr>
          </a:p>
        </p:txBody>
      </p:sp>
      <p:sp>
        <p:nvSpPr>
          <p:cNvPr id="16" name="Freeform 5"/>
          <p:cNvSpPr>
            <a:spLocks noEditPoints="1"/>
          </p:cNvSpPr>
          <p:nvPr/>
        </p:nvSpPr>
        <p:spPr bwMode="gray">
          <a:xfrm rot="10800000">
            <a:off x="8028384" y="4293096"/>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7" name="Freeform 5"/>
          <p:cNvSpPr>
            <a:spLocks noEditPoints="1"/>
          </p:cNvSpPr>
          <p:nvPr/>
        </p:nvSpPr>
        <p:spPr bwMode="gray">
          <a:xfrm>
            <a:off x="7964760" y="2789312"/>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23" name="Title 4"/>
          <p:cNvSpPr>
            <a:spLocks noGrp="1"/>
          </p:cNvSpPr>
          <p:nvPr>
            <p:ph type="title"/>
          </p:nvPr>
        </p:nvSpPr>
        <p:spPr>
          <a:xfrm>
            <a:off x="0" y="1340768"/>
            <a:ext cx="9144000" cy="648072"/>
          </a:xfrm>
        </p:spPr>
        <p:txBody>
          <a:bodyPr/>
          <a:lstStyle/>
          <a:p>
            <a:pPr algn="ctr"/>
            <a:r>
              <a:rPr lang="en-GB" sz="1600" i="1" u="sng" dirty="0">
                <a:solidFill>
                  <a:schemeClr val="tx1"/>
                </a:solidFill>
              </a:rPr>
              <a:t>I think this is too low a price for 4 pints of milk</a:t>
            </a:r>
          </a:p>
        </p:txBody>
      </p:sp>
      <p:sp>
        <p:nvSpPr>
          <p:cNvPr id="21" name="TextBox 20"/>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I think this is too low a price for 4 pints of milk</a:t>
            </a:r>
          </a:p>
          <a:p>
            <a:pPr algn="r"/>
            <a:r>
              <a:rPr lang="en-US" sz="1000" i="1" dirty="0">
                <a:solidFill>
                  <a:srgbClr val="424F5A"/>
                </a:solidFill>
                <a:latin typeface="Calibri"/>
              </a:rPr>
              <a:t>Base: All respondents 2014: 2,049; All </a:t>
            </a:r>
            <a:r>
              <a:rPr lang="en-US" sz="1000" i="1" dirty="0" smtClean="0">
                <a:solidFill>
                  <a:srgbClr val="424F5A"/>
                </a:solidFill>
                <a:latin typeface="Calibri"/>
              </a:rPr>
              <a:t>respondents 2015: </a:t>
            </a:r>
            <a:r>
              <a:rPr lang="en-US" sz="1000" i="1" dirty="0">
                <a:solidFill>
                  <a:srgbClr val="424F5A"/>
                </a:solidFill>
                <a:latin typeface="Calibri"/>
              </a:rPr>
              <a:t>1,005</a:t>
            </a:r>
          </a:p>
        </p:txBody>
      </p:sp>
      <p:sp>
        <p:nvSpPr>
          <p:cNvPr id="24" name="Rectangle 8"/>
          <p:cNvSpPr>
            <a:spLocks noChangeArrowheads="1"/>
          </p:cNvSpPr>
          <p:nvPr/>
        </p:nvSpPr>
        <p:spPr bwMode="auto">
          <a:xfrm>
            <a:off x="0" y="-27384"/>
            <a:ext cx="9144000" cy="9444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The proportion of Brits who consider this price to be</a:t>
            </a:r>
          </a:p>
          <a:p>
            <a:pPr marL="85725" lvl="2" algn="ctr" fontAlgn="base">
              <a:spcBef>
                <a:spcPct val="0"/>
              </a:spcBef>
              <a:spcAft>
                <a:spcPct val="0"/>
              </a:spcAft>
            </a:pPr>
            <a:r>
              <a:rPr lang="en-GB" sz="2000" b="1" dirty="0" smtClean="0">
                <a:solidFill>
                  <a:srgbClr val="FFFFFF"/>
                </a:solidFill>
              </a:rPr>
              <a:t>too low sees the largest increase across all the</a:t>
            </a:r>
          </a:p>
          <a:p>
            <a:pPr marL="85725" lvl="2" algn="ctr" fontAlgn="base">
              <a:spcBef>
                <a:spcPct val="0"/>
              </a:spcBef>
              <a:spcAft>
                <a:spcPct val="0"/>
              </a:spcAft>
            </a:pPr>
            <a:r>
              <a:rPr lang="en-GB" sz="2000" b="1" dirty="0" smtClean="0">
                <a:solidFill>
                  <a:srgbClr val="FFFFFF"/>
                </a:solidFill>
              </a:rPr>
              <a:t>Statements – up 8 points from 2014</a:t>
            </a:r>
            <a:endParaRPr lang="en-GB" sz="2000" b="1" dirty="0">
              <a:solidFill>
                <a:srgbClr val="FFFFFF"/>
              </a:solidFill>
            </a:endParaRPr>
          </a:p>
        </p:txBody>
      </p:sp>
      <p:grpSp>
        <p:nvGrpSpPr>
          <p:cNvPr id="36" name="Group 35"/>
          <p:cNvGrpSpPr/>
          <p:nvPr/>
        </p:nvGrpSpPr>
        <p:grpSpPr>
          <a:xfrm>
            <a:off x="51052" y="44624"/>
            <a:ext cx="1403648" cy="1412776"/>
            <a:chOff x="51052" y="44624"/>
            <a:chExt cx="1403648" cy="1412776"/>
          </a:xfrm>
        </p:grpSpPr>
        <p:sp>
          <p:nvSpPr>
            <p:cNvPr id="31" name="Oval 30"/>
            <p:cNvSpPr/>
            <p:nvPr/>
          </p:nvSpPr>
          <p:spPr bwMode="auto">
            <a:xfrm>
              <a:off x="51052" y="44624"/>
              <a:ext cx="1403648" cy="1412776"/>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pic>
          <p:nvPicPr>
            <p:cNvPr id="32" name="Picture 31" descr="Rock Paper Scissors Scissors icon"/>
            <p:cNvPicPr>
              <a:picLocks noChangeAspect="1" noChangeArrowheads="1"/>
            </p:cNvPicPr>
            <p:nvPr/>
          </p:nvPicPr>
          <p:blipFill>
            <a:blip r:embed="rId3" cstate="print">
              <a:grayscl/>
            </a:blip>
            <a:srcRect/>
            <a:stretch>
              <a:fillRect/>
            </a:stretch>
          </p:blipFill>
          <p:spPr bwMode="auto">
            <a:xfrm rot="12436746">
              <a:off x="752707" y="635921"/>
              <a:ext cx="632853" cy="546715"/>
            </a:xfrm>
            <a:prstGeom prst="rect">
              <a:avLst/>
            </a:prstGeom>
            <a:noFill/>
          </p:spPr>
        </p:pic>
        <p:pic>
          <p:nvPicPr>
            <p:cNvPr id="33" name="Picture 14" descr="Kitchen Milk icon"/>
            <p:cNvPicPr>
              <a:picLocks noChangeAspect="1" noChangeArrowheads="1"/>
            </p:cNvPicPr>
            <p:nvPr/>
          </p:nvPicPr>
          <p:blipFill>
            <a:blip r:embed="rId4" cstate="print">
              <a:grayscl/>
            </a:blip>
            <a:srcRect/>
            <a:stretch>
              <a:fillRect/>
            </a:stretch>
          </p:blipFill>
          <p:spPr bwMode="auto">
            <a:xfrm>
              <a:off x="51052" y="305272"/>
              <a:ext cx="900029" cy="777525"/>
            </a:xfrm>
            <a:prstGeom prst="rect">
              <a:avLst/>
            </a:prstGeom>
            <a:noFill/>
          </p:spPr>
        </p:pic>
        <p:pic>
          <p:nvPicPr>
            <p:cNvPr id="34" name="Picture 8" descr="Shopping Price tag pound icon"/>
            <p:cNvPicPr>
              <a:picLocks noChangeAspect="1" noChangeArrowheads="1"/>
            </p:cNvPicPr>
            <p:nvPr/>
          </p:nvPicPr>
          <p:blipFill>
            <a:blip r:embed="rId5" cstate="print">
              <a:grayscl/>
            </a:blip>
            <a:srcRect/>
            <a:stretch>
              <a:fillRect/>
            </a:stretch>
          </p:blipFill>
          <p:spPr bwMode="auto">
            <a:xfrm rot="14085806">
              <a:off x="663712" y="135479"/>
              <a:ext cx="555554" cy="643085"/>
            </a:xfrm>
            <a:prstGeom prst="rect">
              <a:avLst/>
            </a:prstGeom>
            <a:noFill/>
          </p:spPr>
        </p:pic>
        <p:pic>
          <p:nvPicPr>
            <p:cNvPr id="8194" name="Picture 2" descr="Close 2 icon"/>
            <p:cNvPicPr>
              <a:picLocks noChangeAspect="1" noChangeArrowheads="1"/>
            </p:cNvPicPr>
            <p:nvPr/>
          </p:nvPicPr>
          <p:blipFill>
            <a:blip r:embed="rId6" cstate="print"/>
            <a:srcRect/>
            <a:stretch>
              <a:fillRect/>
            </a:stretch>
          </p:blipFill>
          <p:spPr bwMode="auto">
            <a:xfrm>
              <a:off x="539552" y="1052736"/>
              <a:ext cx="360040" cy="360040"/>
            </a:xfrm>
            <a:prstGeom prst="rect">
              <a:avLst/>
            </a:prstGeom>
            <a:noFill/>
          </p:spPr>
        </p:pic>
      </p:grpSp>
      <p:graphicFrame>
        <p:nvGraphicFramePr>
          <p:cNvPr id="26" name="Table 25"/>
          <p:cNvGraphicFramePr>
            <a:graphicFrameLocks noGrp="1"/>
          </p:cNvGraphicFramePr>
          <p:nvPr>
            <p:extLst>
              <p:ext uri="{D42A27DB-BD31-4B8C-83A1-F6EECF244321}">
                <p14:modId xmlns:p14="http://schemas.microsoft.com/office/powerpoint/2010/main" val="190838718"/>
              </p:ext>
            </p:extLst>
          </p:nvPr>
        </p:nvGraphicFramePr>
        <p:xfrm>
          <a:off x="7020272" y="1987679"/>
          <a:ext cx="875928" cy="3407952"/>
        </p:xfrm>
        <a:graphic>
          <a:graphicData uri="http://schemas.openxmlformats.org/drawingml/2006/table">
            <a:tbl>
              <a:tblPr firstRow="1" bandRow="1">
                <a:tableStyleId>{5C22544A-7EE6-4342-B048-85BDC9FD1C3A}</a:tableStyleId>
              </a:tblPr>
              <a:tblGrid>
                <a:gridCol w="875928"/>
              </a:tblGrid>
              <a:tr h="851988">
                <a:tc>
                  <a:txBody>
                    <a:bodyPr/>
                    <a:lstStyle/>
                    <a:p>
                      <a:pPr algn="ctr"/>
                      <a:r>
                        <a:rPr lang="en-GB" dirty="0" smtClean="0">
                          <a:solidFill>
                            <a:schemeClr val="tx1"/>
                          </a:solidFill>
                        </a:rPr>
                        <a:t>2014 Net</a:t>
                      </a:r>
                      <a:endParaRPr lang="en-GB" dirty="0">
                        <a:solidFill>
                          <a:schemeClr val="tx1"/>
                        </a:solidFill>
                      </a:endParaRPr>
                    </a:p>
                  </a:txBody>
                  <a:tcPr>
                    <a:noFill/>
                  </a:tcPr>
                </a:tc>
              </a:tr>
              <a:tr h="851988">
                <a:tc>
                  <a:txBody>
                    <a:bodyPr/>
                    <a:lstStyle/>
                    <a:p>
                      <a:pPr algn="ctr"/>
                      <a:r>
                        <a:rPr lang="en-GB" dirty="0" smtClean="0">
                          <a:solidFill>
                            <a:schemeClr val="tx1"/>
                          </a:solidFill>
                        </a:rPr>
                        <a:t>29%</a:t>
                      </a:r>
                      <a:endParaRPr lang="en-GB" dirty="0">
                        <a:solidFill>
                          <a:schemeClr val="tx1"/>
                        </a:solidFill>
                      </a:endParaRPr>
                    </a:p>
                  </a:txBody>
                  <a:tcPr anchor="ctr">
                    <a:noFill/>
                  </a:tcPr>
                </a:tc>
              </a:tr>
              <a:tr h="851988">
                <a:tc>
                  <a:txBody>
                    <a:bodyPr/>
                    <a:lstStyle/>
                    <a:p>
                      <a:pPr algn="ctr"/>
                      <a:endParaRPr lang="en-GB" dirty="0">
                        <a:solidFill>
                          <a:schemeClr val="tx1"/>
                        </a:solidFill>
                      </a:endParaRPr>
                    </a:p>
                  </a:txBody>
                  <a:tcPr anchor="ctr">
                    <a:noFill/>
                  </a:tcPr>
                </a:tc>
              </a:tr>
              <a:tr h="851988">
                <a:tc>
                  <a:txBody>
                    <a:bodyPr/>
                    <a:lstStyle/>
                    <a:p>
                      <a:pPr algn="ctr"/>
                      <a:r>
                        <a:rPr lang="en-GB" dirty="0" smtClean="0">
                          <a:solidFill>
                            <a:schemeClr val="tx1"/>
                          </a:solidFill>
                        </a:rPr>
                        <a:t>41%</a:t>
                      </a:r>
                      <a:endParaRPr lang="en-GB" dirty="0">
                        <a:solidFill>
                          <a:schemeClr val="tx1"/>
                        </a:solidFill>
                      </a:endParaRPr>
                    </a:p>
                  </a:txBody>
                  <a:tcPr anchor="ctr">
                    <a:noFill/>
                  </a:tcPr>
                </a:tc>
              </a:tr>
            </a:tbl>
          </a:graphicData>
        </a:graphic>
      </p:graphicFrame>
    </p:spTree>
    <p:extLst>
      <p:ext uri="{BB962C8B-B14F-4D97-AF65-F5344CB8AC3E}">
        <p14:creationId xmlns:p14="http://schemas.microsoft.com/office/powerpoint/2010/main" val="69467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bwMode="auto">
          <a:xfrm>
            <a:off x="179512" y="2420888"/>
            <a:ext cx="8856984" cy="3456384"/>
          </a:xfrm>
          <a:prstGeom prst="roundRect">
            <a:avLst/>
          </a:prstGeom>
          <a:solidFill>
            <a:schemeClr val="bg2">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9" name="Rechteck 776"/>
          <p:cNvSpPr/>
          <p:nvPr/>
        </p:nvSpPr>
        <p:spPr bwMode="gray">
          <a:xfrm>
            <a:off x="8092008" y="4725144"/>
            <a:ext cx="864096" cy="57606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18" name="Rechteck 776"/>
          <p:cNvSpPr/>
          <p:nvPr/>
        </p:nvSpPr>
        <p:spPr bwMode="gray">
          <a:xfrm>
            <a:off x="8020000" y="3573016"/>
            <a:ext cx="864096" cy="288032"/>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702851351"/>
              </p:ext>
            </p:extLst>
          </p:nvPr>
        </p:nvGraphicFramePr>
        <p:xfrm>
          <a:off x="323528" y="2708920"/>
          <a:ext cx="5328592" cy="2952328"/>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sp>
        <p:nvSpPr>
          <p:cNvPr id="5" name="Title 4"/>
          <p:cNvSpPr>
            <a:spLocks noGrp="1"/>
          </p:cNvSpPr>
          <p:nvPr>
            <p:ph type="title"/>
          </p:nvPr>
        </p:nvSpPr>
        <p:spPr>
          <a:xfrm>
            <a:off x="0" y="1268760"/>
            <a:ext cx="9036496" cy="648072"/>
          </a:xfrm>
        </p:spPr>
        <p:txBody>
          <a:bodyPr/>
          <a:lstStyle/>
          <a:p>
            <a:pPr algn="ctr"/>
            <a:r>
              <a:rPr lang="en-GB" sz="1600" i="1" u="sng" dirty="0">
                <a:solidFill>
                  <a:schemeClr val="tx1"/>
                </a:solidFill>
              </a:rPr>
              <a:t>This makes me question the quality of the product on sale</a:t>
            </a:r>
            <a:br>
              <a:rPr lang="en-GB" sz="1600" i="1" u="sng" dirty="0">
                <a:solidFill>
                  <a:schemeClr val="tx1"/>
                </a:solidFill>
              </a:rPr>
            </a:br>
            <a:endParaRPr lang="en-GB" sz="1600" i="1" u="sng" dirty="0">
              <a:solidFill>
                <a:schemeClr val="tx1"/>
              </a:solidFill>
            </a:endParaRPr>
          </a:p>
        </p:txBody>
      </p:sp>
      <p:cxnSp>
        <p:nvCxnSpPr>
          <p:cNvPr id="10" name="Straight Connector 9"/>
          <p:cNvCxnSpPr/>
          <p:nvPr/>
        </p:nvCxnSpPr>
        <p:spPr bwMode="auto">
          <a:xfrm>
            <a:off x="395536" y="3861048"/>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1" name="Straight Connector 10"/>
          <p:cNvCxnSpPr/>
          <p:nvPr/>
        </p:nvCxnSpPr>
        <p:spPr bwMode="auto">
          <a:xfrm>
            <a:off x="395536" y="4437112"/>
            <a:ext cx="6336704" cy="0"/>
          </a:xfrm>
          <a:prstGeom prst="line">
            <a:avLst/>
          </a:prstGeom>
          <a:ln>
            <a:prstDash val="dash"/>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2" name="TextBox 15"/>
          <p:cNvSpPr txBox="1"/>
          <p:nvPr/>
        </p:nvSpPr>
        <p:spPr>
          <a:xfrm>
            <a:off x="4499992" y="3049796"/>
            <a:ext cx="2376264"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chemeClr val="accent1"/>
                </a:solidFill>
              </a:rPr>
              <a:t>27% ‘agree’</a:t>
            </a:r>
            <a:endParaRPr lang="en-GB" sz="2800" b="1" dirty="0">
              <a:solidFill>
                <a:schemeClr val="accent1"/>
              </a:solidFill>
            </a:endParaRPr>
          </a:p>
        </p:txBody>
      </p:sp>
      <p:sp>
        <p:nvSpPr>
          <p:cNvPr id="15" name="TextBox 15"/>
          <p:cNvSpPr txBox="1"/>
          <p:nvPr/>
        </p:nvSpPr>
        <p:spPr>
          <a:xfrm>
            <a:off x="4427984" y="4777988"/>
            <a:ext cx="2808312"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GB" sz="2800" b="1" dirty="0" smtClean="0">
                <a:solidFill>
                  <a:srgbClr val="FF0000"/>
                </a:solidFill>
              </a:rPr>
              <a:t>44% ‘disagree’</a:t>
            </a:r>
            <a:endParaRPr lang="en-GB" sz="2800" b="1" dirty="0">
              <a:solidFill>
                <a:srgbClr val="FF0000"/>
              </a:solidFill>
            </a:endParaRPr>
          </a:p>
        </p:txBody>
      </p:sp>
      <p:sp>
        <p:nvSpPr>
          <p:cNvPr id="16" name="Freeform 5"/>
          <p:cNvSpPr>
            <a:spLocks noEditPoints="1"/>
          </p:cNvSpPr>
          <p:nvPr/>
        </p:nvSpPr>
        <p:spPr bwMode="gray">
          <a:xfrm rot="10800000">
            <a:off x="8020000" y="4293096"/>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7" name="Freeform 5"/>
          <p:cNvSpPr>
            <a:spLocks noEditPoints="1"/>
          </p:cNvSpPr>
          <p:nvPr/>
        </p:nvSpPr>
        <p:spPr bwMode="gray">
          <a:xfrm>
            <a:off x="7956376" y="2789312"/>
            <a:ext cx="936104" cy="108003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chemeClr val="accent6">
              <a:lumMod val="20000"/>
              <a:lumOff val="80000"/>
            </a:schemeClr>
          </a:solidFill>
          <a:ln w="635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21" name="TextBox 20"/>
          <p:cNvSpPr txBox="1"/>
          <p:nvPr/>
        </p:nvSpPr>
        <p:spPr>
          <a:xfrm>
            <a:off x="827584" y="6165304"/>
            <a:ext cx="6647176" cy="400110"/>
          </a:xfrm>
          <a:prstGeom prst="rect">
            <a:avLst/>
          </a:prstGeom>
          <a:noFill/>
        </p:spPr>
        <p:txBody>
          <a:bodyPr wrap="square" rtlCol="0">
            <a:spAutoFit/>
          </a:bodyPr>
          <a:lstStyle/>
          <a:p>
            <a:pPr algn="r"/>
            <a:r>
              <a:rPr lang="en-GB" sz="1000" i="1" dirty="0" smtClean="0">
                <a:solidFill>
                  <a:srgbClr val="424F5A"/>
                </a:solidFill>
              </a:rPr>
              <a:t>Q. </a:t>
            </a:r>
            <a:r>
              <a:rPr lang="en-GB" sz="1000" i="1" dirty="0" smtClean="0"/>
              <a:t>This makes me question the quality of the product on sale</a:t>
            </a:r>
            <a:endParaRPr lang="en-GB" sz="1000" i="1" dirty="0" smtClean="0">
              <a:solidFill>
                <a:srgbClr val="424F5A"/>
              </a:solidFill>
            </a:endParaRPr>
          </a:p>
          <a:p>
            <a:pPr algn="r"/>
            <a:r>
              <a:rPr lang="en-US" sz="1000" i="1" dirty="0">
                <a:solidFill>
                  <a:srgbClr val="424F5A"/>
                </a:solidFill>
                <a:latin typeface="Calibri"/>
              </a:rPr>
              <a:t>Base: </a:t>
            </a:r>
            <a:r>
              <a:rPr lang="en-US" sz="1000" i="1" dirty="0" smtClean="0">
                <a:solidFill>
                  <a:srgbClr val="424F5A"/>
                </a:solidFill>
                <a:latin typeface="Calibri"/>
              </a:rPr>
              <a:t>All respondents 2014: 2,049; All </a:t>
            </a:r>
            <a:r>
              <a:rPr lang="en-US" sz="1000" i="1" dirty="0">
                <a:solidFill>
                  <a:srgbClr val="424F5A"/>
                </a:solidFill>
                <a:latin typeface="Calibri"/>
              </a:rPr>
              <a:t>respondents 2015: 1,005</a:t>
            </a:r>
          </a:p>
        </p:txBody>
      </p:sp>
      <p:sp>
        <p:nvSpPr>
          <p:cNvPr id="20" name="Rectangle 8"/>
          <p:cNvSpPr>
            <a:spLocks noChangeArrowheads="1"/>
          </p:cNvSpPr>
          <p:nvPr/>
        </p:nvSpPr>
        <p:spPr bwMode="auto">
          <a:xfrm>
            <a:off x="0" y="-27384"/>
            <a:ext cx="9144000" cy="792005"/>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Just over a quarter question the quality</a:t>
            </a:r>
          </a:p>
          <a:p>
            <a:pPr marL="85725" lvl="2" algn="ctr" fontAlgn="base">
              <a:spcBef>
                <a:spcPct val="0"/>
              </a:spcBef>
              <a:spcAft>
                <a:spcPct val="0"/>
              </a:spcAft>
            </a:pPr>
            <a:r>
              <a:rPr lang="en-GB" sz="2000" b="1" dirty="0" smtClean="0">
                <a:solidFill>
                  <a:srgbClr val="FFFFFF"/>
                </a:solidFill>
              </a:rPr>
              <a:t>of the milk on sale at this price point</a:t>
            </a:r>
            <a:endParaRPr lang="en-GB" sz="2000" b="1" dirty="0">
              <a:solidFill>
                <a:srgbClr val="FFFF00"/>
              </a:solidFill>
            </a:endParaRPr>
          </a:p>
        </p:txBody>
      </p:sp>
      <p:pic>
        <p:nvPicPr>
          <p:cNvPr id="7169" name="Picture 1" descr="C:\Users\mhusain\Downloads\magnify_text_11295.png"/>
          <p:cNvPicPr>
            <a:picLocks noChangeAspect="1" noChangeArrowheads="1"/>
          </p:cNvPicPr>
          <p:nvPr/>
        </p:nvPicPr>
        <p:blipFill>
          <a:blip r:embed="rId3" cstate="print"/>
          <a:srcRect/>
          <a:stretch>
            <a:fillRect/>
          </a:stretch>
        </p:blipFill>
        <p:spPr bwMode="auto">
          <a:xfrm>
            <a:off x="-72008" y="98884"/>
            <a:ext cx="2195736" cy="1097868"/>
          </a:xfrm>
          <a:prstGeom prst="rect">
            <a:avLst/>
          </a:prstGeom>
          <a:noFill/>
        </p:spPr>
      </p:pic>
      <p:graphicFrame>
        <p:nvGraphicFramePr>
          <p:cNvPr id="24" name="Table 23"/>
          <p:cNvGraphicFramePr>
            <a:graphicFrameLocks noGrp="1"/>
          </p:cNvGraphicFramePr>
          <p:nvPr>
            <p:extLst>
              <p:ext uri="{D42A27DB-BD31-4B8C-83A1-F6EECF244321}">
                <p14:modId xmlns:p14="http://schemas.microsoft.com/office/powerpoint/2010/main" val="584330081"/>
              </p:ext>
            </p:extLst>
          </p:nvPr>
        </p:nvGraphicFramePr>
        <p:xfrm>
          <a:off x="7020272" y="1987679"/>
          <a:ext cx="875928" cy="3407952"/>
        </p:xfrm>
        <a:graphic>
          <a:graphicData uri="http://schemas.openxmlformats.org/drawingml/2006/table">
            <a:tbl>
              <a:tblPr firstRow="1" bandRow="1">
                <a:tableStyleId>{5C22544A-7EE6-4342-B048-85BDC9FD1C3A}</a:tableStyleId>
              </a:tblPr>
              <a:tblGrid>
                <a:gridCol w="875928"/>
              </a:tblGrid>
              <a:tr h="851988">
                <a:tc>
                  <a:txBody>
                    <a:bodyPr/>
                    <a:lstStyle/>
                    <a:p>
                      <a:pPr algn="ctr"/>
                      <a:r>
                        <a:rPr lang="en-GB" dirty="0" smtClean="0">
                          <a:solidFill>
                            <a:schemeClr val="tx1"/>
                          </a:solidFill>
                        </a:rPr>
                        <a:t>2014 Net</a:t>
                      </a:r>
                      <a:endParaRPr lang="en-GB" dirty="0">
                        <a:solidFill>
                          <a:schemeClr val="tx1"/>
                        </a:solidFill>
                      </a:endParaRPr>
                    </a:p>
                  </a:txBody>
                  <a:tcPr>
                    <a:noFill/>
                  </a:tcPr>
                </a:tc>
              </a:tr>
              <a:tr h="851988">
                <a:tc>
                  <a:txBody>
                    <a:bodyPr/>
                    <a:lstStyle/>
                    <a:p>
                      <a:pPr algn="ctr"/>
                      <a:r>
                        <a:rPr lang="en-GB" dirty="0" smtClean="0">
                          <a:solidFill>
                            <a:schemeClr val="tx1"/>
                          </a:solidFill>
                        </a:rPr>
                        <a:t>24%</a:t>
                      </a:r>
                      <a:endParaRPr lang="en-GB" dirty="0">
                        <a:solidFill>
                          <a:schemeClr val="tx1"/>
                        </a:solidFill>
                      </a:endParaRPr>
                    </a:p>
                  </a:txBody>
                  <a:tcPr anchor="ctr">
                    <a:noFill/>
                  </a:tcPr>
                </a:tc>
              </a:tr>
              <a:tr h="851988">
                <a:tc>
                  <a:txBody>
                    <a:bodyPr/>
                    <a:lstStyle/>
                    <a:p>
                      <a:pPr algn="ctr"/>
                      <a:endParaRPr lang="en-GB" dirty="0">
                        <a:solidFill>
                          <a:schemeClr val="tx1"/>
                        </a:solidFill>
                      </a:endParaRPr>
                    </a:p>
                  </a:txBody>
                  <a:tcPr anchor="ctr">
                    <a:noFill/>
                  </a:tcPr>
                </a:tc>
              </a:tr>
              <a:tr h="851988">
                <a:tc>
                  <a:txBody>
                    <a:bodyPr/>
                    <a:lstStyle/>
                    <a:p>
                      <a:pPr algn="ctr"/>
                      <a:r>
                        <a:rPr lang="en-GB" dirty="0" smtClean="0">
                          <a:solidFill>
                            <a:schemeClr val="tx1"/>
                          </a:solidFill>
                        </a:rPr>
                        <a:t>47%</a:t>
                      </a:r>
                      <a:endParaRPr lang="en-GB" dirty="0">
                        <a:solidFill>
                          <a:schemeClr val="tx1"/>
                        </a:solidFill>
                      </a:endParaRPr>
                    </a:p>
                  </a:txBody>
                  <a:tcPr anchor="ctr">
                    <a:noFill/>
                  </a:tcPr>
                </a:tc>
              </a:tr>
            </a:tbl>
          </a:graphicData>
        </a:graphic>
      </p:graphicFrame>
    </p:spTree>
    <p:extLst>
      <p:ext uri="{BB962C8B-B14F-4D97-AF65-F5344CB8AC3E}">
        <p14:creationId xmlns:p14="http://schemas.microsoft.com/office/powerpoint/2010/main" val="25492613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solidFill>
                  <a:srgbClr val="FFFFFF"/>
                </a:solidFill>
              </a:rPr>
              <a:t>© Harris Interactive</a:t>
            </a:r>
            <a:endParaRPr lang="en-US" dirty="0">
              <a:solidFill>
                <a:srgbClr val="FFFFFF"/>
              </a:solidFill>
            </a:endParaRPr>
          </a:p>
        </p:txBody>
      </p:sp>
      <p:sp>
        <p:nvSpPr>
          <p:cNvPr id="20" name="Rectangle 8"/>
          <p:cNvSpPr>
            <a:spLocks noChangeArrowheads="1"/>
          </p:cNvSpPr>
          <p:nvPr/>
        </p:nvSpPr>
        <p:spPr bwMode="auto">
          <a:xfrm>
            <a:off x="0" y="-27384"/>
            <a:ext cx="9144000" cy="792005"/>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a:r>
              <a:rPr lang="en-GB" sz="2000" b="1" dirty="0">
                <a:solidFill>
                  <a:srgbClr val="FFFFFF"/>
                </a:solidFill>
              </a:rPr>
              <a:t>Key themes among those concerned</a:t>
            </a:r>
          </a:p>
          <a:p>
            <a:pPr marL="85725" lvl="2" algn="ctr"/>
            <a:r>
              <a:rPr lang="en-GB" sz="2000" b="1" dirty="0" smtClean="0">
                <a:solidFill>
                  <a:srgbClr val="FFFFFF"/>
                </a:solidFill>
              </a:rPr>
              <a:t>about quality</a:t>
            </a:r>
            <a:endParaRPr lang="en-GB" sz="2000" b="1" dirty="0">
              <a:solidFill>
                <a:srgbClr val="FFFF00"/>
              </a:solidFill>
            </a:endParaRPr>
          </a:p>
        </p:txBody>
      </p:sp>
      <p:sp>
        <p:nvSpPr>
          <p:cNvPr id="23" name="Rounded Rectangular Callout 22"/>
          <p:cNvSpPr/>
          <p:nvPr/>
        </p:nvSpPr>
        <p:spPr bwMode="auto">
          <a:xfrm>
            <a:off x="4860032" y="1124744"/>
            <a:ext cx="4032448" cy="1440160"/>
          </a:xfrm>
          <a:prstGeom prst="wedgeRoundRectCallou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“It </a:t>
            </a:r>
            <a:r>
              <a:rPr lang="en-GB" sz="1600" i="1" dirty="0"/>
              <a:t>will drive even more British Farmers out of the dairy business and we will end up having to take extremely dodgy foreign milk to replace the missing </a:t>
            </a:r>
            <a:r>
              <a:rPr lang="en-GB" sz="1600" i="1" dirty="0" smtClean="0"/>
              <a:t>supplies.”</a:t>
            </a:r>
            <a:endParaRPr kumimoji="0" lang="en-GB" sz="1600" b="0" i="1" u="none" strike="noStrike" cap="none" normalizeH="0" baseline="0" dirty="0">
              <a:ln>
                <a:noFill/>
              </a:ln>
              <a:solidFill>
                <a:schemeClr val="tx1"/>
              </a:solidFill>
              <a:effectLst/>
            </a:endParaRPr>
          </a:p>
        </p:txBody>
      </p:sp>
      <p:sp>
        <p:nvSpPr>
          <p:cNvPr id="26" name="Rounded Rectangular Callout 25"/>
          <p:cNvSpPr/>
          <p:nvPr/>
        </p:nvSpPr>
        <p:spPr bwMode="auto">
          <a:xfrm>
            <a:off x="467544" y="1711834"/>
            <a:ext cx="4032448" cy="1213110"/>
          </a:xfrm>
          <a:prstGeom prst="wedgeRoundRectCallou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 </a:t>
            </a:r>
            <a:r>
              <a:rPr lang="en-GB" sz="1600" i="1" dirty="0"/>
              <a:t>think it's ok to lower the cost of the milk but not the standard of quality. We want to ensure that people are drinking the good quality kind</a:t>
            </a:r>
            <a:r>
              <a:rPr lang="en-GB" sz="1600" i="1" dirty="0" smtClean="0"/>
              <a:t>.” </a:t>
            </a:r>
            <a:endParaRPr kumimoji="0" lang="en-GB" sz="1600" b="0" i="1" u="none" strike="noStrike" cap="none" normalizeH="0" baseline="0" dirty="0">
              <a:ln>
                <a:noFill/>
              </a:ln>
              <a:solidFill>
                <a:schemeClr val="tx1"/>
              </a:solidFill>
              <a:effectLst/>
            </a:endParaRPr>
          </a:p>
        </p:txBody>
      </p:sp>
      <p:sp>
        <p:nvSpPr>
          <p:cNvPr id="27" name="Rounded Rectangular Callout 26"/>
          <p:cNvSpPr/>
          <p:nvPr/>
        </p:nvSpPr>
        <p:spPr bwMode="auto">
          <a:xfrm>
            <a:off x="5436096" y="2897163"/>
            <a:ext cx="3456384" cy="1512168"/>
          </a:xfrm>
          <a:prstGeom prst="wedgeRoundRectCallout">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err="1" smtClean="0"/>
              <a:t>“i</a:t>
            </a:r>
            <a:r>
              <a:rPr lang="en-GB" sz="1600" i="1" dirty="0" smtClean="0"/>
              <a:t> </a:t>
            </a:r>
            <a:r>
              <a:rPr lang="en-GB" sz="1600" i="1" dirty="0"/>
              <a:t>buy a lot of milk about 30 pints a week so its very good news for the </a:t>
            </a:r>
            <a:r>
              <a:rPr lang="en-GB" sz="1600" i="1" dirty="0" err="1"/>
              <a:t>consumer.and</a:t>
            </a:r>
            <a:r>
              <a:rPr lang="en-GB" sz="1600" i="1" dirty="0"/>
              <a:t> because its cheaper </a:t>
            </a:r>
            <a:r>
              <a:rPr lang="en-GB" sz="1600" i="1" dirty="0" err="1"/>
              <a:t>i</a:t>
            </a:r>
            <a:r>
              <a:rPr lang="en-GB" sz="1600" i="1" dirty="0"/>
              <a:t> am able to buy more so its good news for the children too</a:t>
            </a:r>
            <a:r>
              <a:rPr lang="en-GB" sz="1600" i="1" dirty="0" smtClean="0"/>
              <a:t>!”</a:t>
            </a:r>
            <a:endParaRPr kumimoji="0" lang="en-GB" sz="1600" b="0" i="1" u="none" strike="noStrike" cap="none" normalizeH="0" baseline="0" dirty="0">
              <a:ln>
                <a:noFill/>
              </a:ln>
              <a:solidFill>
                <a:schemeClr val="tx1"/>
              </a:solidFill>
              <a:effectLst/>
            </a:endParaRPr>
          </a:p>
        </p:txBody>
      </p:sp>
      <p:sp>
        <p:nvSpPr>
          <p:cNvPr id="28" name="Rounded Rectangular Callout 27"/>
          <p:cNvSpPr/>
          <p:nvPr/>
        </p:nvSpPr>
        <p:spPr bwMode="auto">
          <a:xfrm>
            <a:off x="450032" y="3398426"/>
            <a:ext cx="3761928" cy="1902782"/>
          </a:xfrm>
          <a:prstGeom prst="wedgeRoundRectCallout">
            <a:avLst/>
          </a:prstGeom>
          <a:solidFill>
            <a:srgbClr val="33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 </a:t>
            </a:r>
            <a:r>
              <a:rPr lang="en-GB" sz="1600" i="1" dirty="0"/>
              <a:t>really struggle with this one, as I want Cows &amp; farmers to be treated fairly, but at the same time every penny I can save on my grocery shopping makes a real difference to our </a:t>
            </a:r>
            <a:r>
              <a:rPr lang="en-GB" sz="1600" i="1" dirty="0" smtClean="0"/>
              <a:t>lives”</a:t>
            </a:r>
            <a:endParaRPr kumimoji="0" lang="en-GB" sz="1600" b="0" i="1" u="none" strike="noStrike" cap="none" normalizeH="0" baseline="0" dirty="0">
              <a:ln>
                <a:noFill/>
              </a:ln>
              <a:solidFill>
                <a:schemeClr val="tx1"/>
              </a:solidFill>
              <a:effectLst/>
            </a:endParaRPr>
          </a:p>
        </p:txBody>
      </p:sp>
      <p:sp>
        <p:nvSpPr>
          <p:cNvPr id="29" name="Rounded Rectangular Callout 28"/>
          <p:cNvSpPr/>
          <p:nvPr/>
        </p:nvSpPr>
        <p:spPr bwMode="auto">
          <a:xfrm>
            <a:off x="4541143" y="4694653"/>
            <a:ext cx="4032448" cy="1213110"/>
          </a:xfrm>
          <a:prstGeom prst="wedgeRoundRectCallout">
            <a:avLst/>
          </a:prstGeom>
          <a:solidFill>
            <a:srgbClr val="92D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i="1" dirty="0" smtClean="0"/>
              <a:t>“I'd </a:t>
            </a:r>
            <a:r>
              <a:rPr lang="en-GB" sz="1600" i="1" dirty="0"/>
              <a:t>be happy to pay extra for milk providing it was made clear that the farmers were getting paid a price that they're happy </a:t>
            </a:r>
            <a:r>
              <a:rPr lang="en-GB" sz="1600" i="1" dirty="0" smtClean="0"/>
              <a:t>with”</a:t>
            </a:r>
            <a:endParaRPr kumimoji="0" lang="en-GB" sz="1600" b="0" i="1"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3214406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 Harris Interactive</a:t>
            </a:r>
            <a:endParaRPr lang="en-US"/>
          </a:p>
        </p:txBody>
      </p:sp>
      <p:sp>
        <p:nvSpPr>
          <p:cNvPr id="4" name="Slide Number Placeholder 3"/>
          <p:cNvSpPr>
            <a:spLocks noGrp="1"/>
          </p:cNvSpPr>
          <p:nvPr>
            <p:ph type="sldNum" sz="quarter" idx="12"/>
          </p:nvPr>
        </p:nvSpPr>
        <p:spPr/>
        <p:txBody>
          <a:bodyPr/>
          <a:lstStyle/>
          <a:p>
            <a:fld id="{84FAD378-D334-5B4B-BD65-B8358B588A6F}" type="slidenum">
              <a:rPr lang="en-US" smtClean="0"/>
              <a:pPr/>
              <a:t>13</a:t>
            </a:fld>
            <a:endParaRPr lang="en-US"/>
          </a:p>
        </p:txBody>
      </p:sp>
      <p:sp>
        <p:nvSpPr>
          <p:cNvPr id="5" name="Rectangle 8"/>
          <p:cNvSpPr>
            <a:spLocks noChangeArrowheads="1"/>
          </p:cNvSpPr>
          <p:nvPr/>
        </p:nvSpPr>
        <p:spPr bwMode="auto">
          <a:xfrm>
            <a:off x="0" y="-27384"/>
            <a:ext cx="9144000" cy="9361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When asked which retailers pay most for their milk, it is clear that Waitrose, M&amp;S and The Co-op are seen as the fairest retailers.</a:t>
            </a:r>
          </a:p>
          <a:p>
            <a:pPr marL="85725" lvl="2" algn="ctr" fontAlgn="base">
              <a:spcBef>
                <a:spcPct val="0"/>
              </a:spcBef>
              <a:spcAft>
                <a:spcPct val="0"/>
              </a:spcAft>
            </a:pPr>
            <a:r>
              <a:rPr lang="en-GB" sz="2000" b="1" dirty="0" smtClean="0">
                <a:solidFill>
                  <a:srgbClr val="FFFFFF"/>
                </a:solidFill>
              </a:rPr>
              <a:t>The retailers considered to squeeze farmers most are Tesco and Asda</a:t>
            </a:r>
            <a:endParaRPr lang="en-GB" sz="2000" b="1" dirty="0">
              <a:solidFill>
                <a:srgbClr val="FFFF00"/>
              </a:solidFill>
            </a:endParaRPr>
          </a:p>
        </p:txBody>
      </p:sp>
      <p:sp>
        <p:nvSpPr>
          <p:cNvPr id="6" name="TextBox 5"/>
          <p:cNvSpPr txBox="1"/>
          <p:nvPr/>
        </p:nvSpPr>
        <p:spPr>
          <a:xfrm>
            <a:off x="827584" y="6165304"/>
            <a:ext cx="6647176" cy="553998"/>
          </a:xfrm>
          <a:prstGeom prst="rect">
            <a:avLst/>
          </a:prstGeom>
          <a:noFill/>
        </p:spPr>
        <p:txBody>
          <a:bodyPr wrap="square" rtlCol="0">
            <a:spAutoFit/>
          </a:bodyPr>
          <a:lstStyle/>
          <a:p>
            <a:pPr algn="r"/>
            <a:r>
              <a:rPr lang="en-GB" sz="1000" i="1" dirty="0" smtClean="0">
                <a:solidFill>
                  <a:srgbClr val="424F5A"/>
                </a:solidFill>
              </a:rPr>
              <a:t>Q. </a:t>
            </a:r>
            <a:r>
              <a:rPr lang="en-GB" sz="1000" i="1" dirty="0" smtClean="0"/>
              <a:t>Which one of the following retailers do you think pays its farmers the most for their milk?</a:t>
            </a:r>
          </a:p>
          <a:p>
            <a:pPr algn="r"/>
            <a:r>
              <a:rPr lang="en-GB" sz="1000" i="1" dirty="0" smtClean="0">
                <a:solidFill>
                  <a:srgbClr val="424F5A"/>
                </a:solidFill>
              </a:rPr>
              <a:t>Q. And which one do you think pays the least?</a:t>
            </a:r>
          </a:p>
          <a:p>
            <a:pPr algn="r"/>
            <a:r>
              <a:rPr lang="en-US" sz="1000" i="1" dirty="0">
                <a:solidFill>
                  <a:srgbClr val="424F5A"/>
                </a:solidFill>
                <a:latin typeface="Calibri"/>
              </a:rPr>
              <a:t>Base: </a:t>
            </a:r>
            <a:r>
              <a:rPr lang="en-US" sz="1000" i="1" dirty="0" smtClean="0">
                <a:solidFill>
                  <a:srgbClr val="424F5A"/>
                </a:solidFill>
                <a:latin typeface="Calibri"/>
              </a:rPr>
              <a:t>All respondents: 1,005 (note – not asked in 2014)</a:t>
            </a:r>
            <a:endParaRPr lang="en-US" sz="1000" i="1" dirty="0">
              <a:solidFill>
                <a:srgbClr val="424F5A"/>
              </a:solidFill>
              <a:latin typeface="Calibri"/>
            </a:endParaRPr>
          </a:p>
        </p:txBody>
      </p:sp>
      <p:graphicFrame>
        <p:nvGraphicFramePr>
          <p:cNvPr id="10" name="Chart 9"/>
          <p:cNvGraphicFramePr/>
          <p:nvPr>
            <p:extLst>
              <p:ext uri="{D42A27DB-BD31-4B8C-83A1-F6EECF244321}">
                <p14:modId xmlns:p14="http://schemas.microsoft.com/office/powerpoint/2010/main" val="4183301702"/>
              </p:ext>
            </p:extLst>
          </p:nvPr>
        </p:nvGraphicFramePr>
        <p:xfrm>
          <a:off x="251520" y="908721"/>
          <a:ext cx="8740080" cy="556034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41532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8"/>
          <p:cNvSpPr>
            <a:spLocks noGrp="1"/>
          </p:cNvSpPr>
          <p:nvPr>
            <p:ph type="title"/>
          </p:nvPr>
        </p:nvSpPr>
        <p:spPr>
          <a:xfrm>
            <a:off x="609600" y="2895600"/>
            <a:ext cx="7467600" cy="533400"/>
          </a:xfrm>
        </p:spPr>
        <p:txBody>
          <a:bodyPr anchor="b"/>
          <a:lstStyle/>
          <a:p>
            <a:pPr eaLnBrk="1" hangingPunct="1"/>
            <a:r>
              <a:rPr lang="en-US" sz="3600" dirty="0" smtClean="0"/>
              <a:t>Appendix – </a:t>
            </a:r>
            <a:br>
              <a:rPr lang="en-US" sz="3600" dirty="0" smtClean="0"/>
            </a:br>
            <a:r>
              <a:rPr lang="en-US" i="1" dirty="0" smtClean="0">
                <a:solidFill>
                  <a:schemeClr val="tx1"/>
                </a:solidFill>
              </a:rPr>
              <a:t>Approach &amp; Demographics</a:t>
            </a:r>
          </a:p>
        </p:txBody>
      </p:sp>
      <p:sp>
        <p:nvSpPr>
          <p:cNvPr id="49155" name="Slide Number Placeholder 5"/>
          <p:cNvSpPr>
            <a:spLocks noGrp="1"/>
          </p:cNvSpPr>
          <p:nvPr>
            <p:ph type="sldNum" sz="quarter" idx="15"/>
          </p:nvPr>
        </p:nvSpPr>
        <p:spPr>
          <a:noFill/>
        </p:spPr>
        <p:txBody>
          <a:bodyPr/>
          <a:lstStyle/>
          <a:p>
            <a:fld id="{CBEFE83B-C490-43A6-A88B-68C806ECA978}" type="slidenum">
              <a:rPr lang="en-US" smtClean="0">
                <a:latin typeface="Arial" pitchFamily="34" charset="0"/>
                <a:ea typeface="ヒラギノ角ゴ Pro W3"/>
                <a:cs typeface="ヒラギノ角ゴ Pro W3"/>
              </a:rPr>
              <a:pPr/>
              <a:t>14</a:t>
            </a:fld>
            <a:endParaRPr lang="en-US" dirty="0" smtClean="0">
              <a:latin typeface="Arial" pitchFamily="34" charset="0"/>
              <a:ea typeface="ヒラギノ角ゴ Pro W3"/>
              <a:cs typeface="ヒラギノ角ゴ Pro W3"/>
            </a:endParaRPr>
          </a:p>
        </p:txBody>
      </p:sp>
      <p:sp>
        <p:nvSpPr>
          <p:cNvPr id="49156" name="Rectangle 5"/>
          <p:cNvSpPr>
            <a:spLocks noGrp="1" noChangeArrowheads="1"/>
          </p:cNvSpPr>
          <p:nvPr>
            <p:ph type="ftr" sz="quarter" idx="16"/>
          </p:nvPr>
        </p:nvSpPr>
        <p:spPr>
          <a:noFill/>
        </p:spPr>
        <p:txBody>
          <a:bodyPr/>
          <a:lstStyle/>
          <a:p>
            <a:r>
              <a:rPr lang="en-US" dirty="0" smtClean="0">
                <a:latin typeface="Arial" pitchFamily="34" charset="0"/>
                <a:ea typeface="ヒラギノ角ゴ Pro W3"/>
                <a:cs typeface="ヒラギノ角ゴ Pro W3"/>
              </a:rPr>
              <a:t>© Harris Interactive</a:t>
            </a:r>
          </a:p>
        </p:txBody>
      </p:sp>
    </p:spTree>
    <p:extLst>
      <p:ext uri="{BB962C8B-B14F-4D97-AF65-F5344CB8AC3E}">
        <p14:creationId xmlns:p14="http://schemas.microsoft.com/office/powerpoint/2010/main" val="25922845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txBox="1">
            <a:spLocks noChangeArrowheads="1"/>
          </p:cNvSpPr>
          <p:nvPr/>
        </p:nvSpPr>
        <p:spPr bwMode="gray">
          <a:xfrm>
            <a:off x="315162" y="1069881"/>
            <a:ext cx="8337177" cy="4752528"/>
          </a:xfrm>
          <a:prstGeom prst="rect">
            <a:avLst/>
          </a:prstGeom>
          <a:noFill/>
          <a:ln w="9525">
            <a:noFill/>
            <a:miter lim="800000"/>
            <a:headEnd/>
            <a:tailEnd/>
          </a:ln>
        </p:spPr>
        <p:txBody>
          <a:bodyPr lIns="0" tIns="0" rIns="0" bIns="0"/>
          <a:lstStyle/>
          <a:p>
            <a:pPr marL="268288" lvl="0" indent="-268288">
              <a:spcBef>
                <a:spcPts val="600"/>
              </a:spcBef>
              <a:buClr>
                <a:schemeClr val="accent1"/>
              </a:buClr>
              <a:buFont typeface="Arial" pitchFamily="34" charset="0"/>
              <a:buChar char="•"/>
              <a:defRPr/>
            </a:pPr>
            <a:r>
              <a:rPr lang="en-GB" sz="1600" dirty="0" smtClean="0">
                <a:ea typeface="ＭＳ Ｐゴシック" charset="-128"/>
                <a:cs typeface="ＭＳ Ｐゴシック" charset="-128"/>
              </a:rPr>
              <a:t>We conducted an </a:t>
            </a:r>
            <a:r>
              <a:rPr lang="en-GB" sz="1600" b="1" i="1" dirty="0" smtClean="0">
                <a:solidFill>
                  <a:schemeClr val="accent1"/>
                </a:solidFill>
                <a:ea typeface="ＭＳ Ｐゴシック" charset="-128"/>
                <a:cs typeface="ＭＳ Ｐゴシック" charset="-128"/>
              </a:rPr>
              <a:t>online omnibus survey </a:t>
            </a:r>
            <a:r>
              <a:rPr lang="en-GB" sz="1600" dirty="0" smtClean="0">
                <a:ea typeface="ＭＳ Ｐゴシック" charset="-128"/>
                <a:cs typeface="ＭＳ Ｐゴシック" charset="-128"/>
              </a:rPr>
              <a:t>with </a:t>
            </a:r>
            <a:r>
              <a:rPr lang="en-GB" sz="1600" b="1" i="1" dirty="0" smtClean="0">
                <a:solidFill>
                  <a:schemeClr val="accent1"/>
                </a:solidFill>
                <a:ea typeface="ＭＳ Ｐゴシック" charset="-128"/>
                <a:cs typeface="ＭＳ Ｐゴシック" charset="-128"/>
              </a:rPr>
              <a:t>1,005</a:t>
            </a:r>
            <a:r>
              <a:rPr lang="en-GB" sz="1600" b="1" i="1" dirty="0" smtClean="0">
                <a:solidFill>
                  <a:schemeClr val="accent1"/>
                </a:solidFill>
                <a:ea typeface="+mn-ea"/>
                <a:cs typeface="+mn-cs"/>
              </a:rPr>
              <a:t> </a:t>
            </a:r>
            <a:r>
              <a:rPr lang="en-GB" sz="1600" b="1" i="1" dirty="0" smtClean="0">
                <a:solidFill>
                  <a:schemeClr val="accent1"/>
                </a:solidFill>
                <a:ea typeface="ＭＳ Ｐゴシック" charset="-128"/>
                <a:cs typeface="ＭＳ Ｐゴシック" charset="-128"/>
              </a:rPr>
              <a:t>adults</a:t>
            </a:r>
            <a:r>
              <a:rPr lang="en-GB" sz="1600" dirty="0" smtClean="0">
                <a:ea typeface="ＭＳ Ｐゴシック" charset="-128"/>
                <a:cs typeface="ＭＳ Ｐゴシック" charset="-128"/>
              </a:rPr>
              <a:t> aged </a:t>
            </a:r>
            <a:r>
              <a:rPr lang="en-GB" sz="1600" b="1" i="1" dirty="0" smtClean="0">
                <a:solidFill>
                  <a:schemeClr val="accent1"/>
                </a:solidFill>
                <a:ea typeface="ＭＳ Ｐゴシック" charset="-128"/>
                <a:cs typeface="ＭＳ Ｐゴシック" charset="-128"/>
              </a:rPr>
              <a:t>18-64</a:t>
            </a:r>
            <a:r>
              <a:rPr lang="en-GB" sz="1600" dirty="0" smtClean="0">
                <a:ea typeface="ＭＳ Ｐゴシック" charset="-128"/>
                <a:cs typeface="ＭＳ Ｐゴシック" charset="-128"/>
              </a:rPr>
              <a:t> across </a:t>
            </a:r>
            <a:r>
              <a:rPr lang="en-GB" sz="1600" b="1" i="1" dirty="0" smtClean="0">
                <a:solidFill>
                  <a:schemeClr val="accent1"/>
                </a:solidFill>
                <a:ea typeface="ＭＳ Ｐゴシック" charset="-128"/>
                <a:cs typeface="ＭＳ Ｐゴシック" charset="-128"/>
              </a:rPr>
              <a:t>England</a:t>
            </a:r>
            <a:r>
              <a:rPr lang="en-GB" sz="1600" dirty="0" smtClean="0">
                <a:ea typeface="ＭＳ Ｐゴシック" charset="-128"/>
                <a:cs typeface="ＭＳ Ｐゴシック" charset="-128"/>
              </a:rPr>
              <a:t>, </a:t>
            </a:r>
            <a:r>
              <a:rPr lang="en-GB" sz="1600" b="1" i="1" dirty="0" smtClean="0">
                <a:solidFill>
                  <a:schemeClr val="accent1"/>
                </a:solidFill>
                <a:ea typeface="ＭＳ Ｐゴシック" charset="-128"/>
                <a:cs typeface="ＭＳ Ｐゴシック" charset="-128"/>
              </a:rPr>
              <a:t>Scotland</a:t>
            </a:r>
            <a:r>
              <a:rPr lang="en-GB" sz="1600" dirty="0" smtClean="0">
                <a:ea typeface="ＭＳ Ｐゴシック" charset="-128"/>
                <a:cs typeface="ＭＳ Ｐゴシック" charset="-128"/>
              </a:rPr>
              <a:t> , and </a:t>
            </a:r>
            <a:r>
              <a:rPr lang="en-GB" sz="1600" b="1" i="1" dirty="0" smtClean="0">
                <a:solidFill>
                  <a:schemeClr val="accent1"/>
                </a:solidFill>
                <a:ea typeface="ＭＳ Ｐゴシック" charset="-128"/>
                <a:cs typeface="ＭＳ Ｐゴシック" charset="-128"/>
              </a:rPr>
              <a:t>Wales</a:t>
            </a:r>
            <a:r>
              <a:rPr lang="en-GB" sz="1600" dirty="0" smtClean="0">
                <a:ea typeface="ＭＳ Ｐゴシック" charset="-128"/>
                <a:cs typeface="ＭＳ Ｐゴシック" charset="-128"/>
              </a:rPr>
              <a:t> between </a:t>
            </a:r>
            <a:r>
              <a:rPr lang="en-GB" sz="1600" b="1" i="1" dirty="0" smtClean="0">
                <a:solidFill>
                  <a:schemeClr val="accent1"/>
                </a:solidFill>
                <a:ea typeface="ＭＳ Ｐゴシック" charset="-128"/>
                <a:cs typeface="ＭＳ Ｐゴシック" charset="-128"/>
              </a:rPr>
              <a:t>17</a:t>
            </a:r>
            <a:r>
              <a:rPr lang="en-GB" sz="1600" b="1" i="1" baseline="30000" dirty="0" smtClean="0">
                <a:solidFill>
                  <a:schemeClr val="accent1"/>
                </a:solidFill>
                <a:ea typeface="ＭＳ Ｐゴシック" charset="-128"/>
                <a:cs typeface="ＭＳ Ｐゴシック" charset="-128"/>
              </a:rPr>
              <a:t>th</a:t>
            </a:r>
            <a:r>
              <a:rPr lang="en-GB" sz="1600" b="1" i="1" dirty="0" smtClean="0">
                <a:solidFill>
                  <a:schemeClr val="accent1"/>
                </a:solidFill>
                <a:ea typeface="ＭＳ Ｐゴシック" charset="-128"/>
                <a:cs typeface="ＭＳ Ｐゴシック" charset="-128"/>
              </a:rPr>
              <a:t> and 24</a:t>
            </a:r>
            <a:r>
              <a:rPr lang="en-GB" sz="1600" b="1" i="1" baseline="30000" dirty="0" smtClean="0">
                <a:solidFill>
                  <a:schemeClr val="accent1"/>
                </a:solidFill>
                <a:ea typeface="ＭＳ Ｐゴシック" charset="-128"/>
                <a:cs typeface="ＭＳ Ｐゴシック" charset="-128"/>
              </a:rPr>
              <a:t>th</a:t>
            </a:r>
            <a:r>
              <a:rPr lang="en-GB" sz="1600" b="1" i="1" dirty="0" smtClean="0">
                <a:solidFill>
                  <a:schemeClr val="accent1"/>
                </a:solidFill>
                <a:ea typeface="ＭＳ Ｐゴシック" charset="-128"/>
                <a:cs typeface="ＭＳ Ｐゴシック" charset="-128"/>
              </a:rPr>
              <a:t> February 2015</a:t>
            </a:r>
            <a:r>
              <a:rPr lang="en-GB" sz="1600" dirty="0" smtClean="0">
                <a:ea typeface="ＭＳ Ｐゴシック" charset="-128"/>
                <a:cs typeface="ＭＳ Ｐゴシック" charset="-128"/>
              </a:rPr>
              <a:t>.</a:t>
            </a:r>
          </a:p>
          <a:p>
            <a:pPr marL="268288" lvl="0" indent="-268288">
              <a:spcBef>
                <a:spcPts val="600"/>
              </a:spcBef>
              <a:buClr>
                <a:schemeClr val="accent1"/>
              </a:buClr>
              <a:buFont typeface="Arial" pitchFamily="34" charset="0"/>
              <a:buChar char="•"/>
              <a:defRPr/>
            </a:pPr>
            <a:endParaRPr lang="en-GB" sz="1600" dirty="0">
              <a:ea typeface="ＭＳ Ｐゴシック" charset="-128"/>
              <a:cs typeface="ＭＳ Ｐゴシック" charset="-128"/>
            </a:endParaRPr>
          </a:p>
          <a:p>
            <a:pPr marL="268288" lvl="0" indent="-268288">
              <a:spcBef>
                <a:spcPts val="600"/>
              </a:spcBef>
              <a:buClr>
                <a:schemeClr val="accent1"/>
              </a:buClr>
              <a:buFont typeface="Arial" pitchFamily="34" charset="0"/>
              <a:buChar char="•"/>
              <a:defRPr/>
            </a:pPr>
            <a:r>
              <a:rPr lang="en-GB" sz="1600" dirty="0" smtClean="0">
                <a:ea typeface="ＭＳ Ｐゴシック" charset="-128"/>
                <a:cs typeface="ＭＳ Ｐゴシック" charset="-128"/>
              </a:rPr>
              <a:t>The results from 2015 were compared to a previous wave</a:t>
            </a:r>
          </a:p>
          <a:p>
            <a:pPr lvl="0">
              <a:spcBef>
                <a:spcPts val="600"/>
              </a:spcBef>
              <a:buClr>
                <a:schemeClr val="accent1"/>
              </a:buClr>
              <a:defRPr/>
            </a:pPr>
            <a:r>
              <a:rPr lang="en-GB" sz="1600" dirty="0" smtClean="0">
                <a:ea typeface="ＭＳ Ｐゴシック" charset="-128"/>
                <a:cs typeface="ＭＳ Ｐゴシック" charset="-128"/>
              </a:rPr>
              <a:t>     conducted with </a:t>
            </a:r>
            <a:r>
              <a:rPr lang="en-GB" sz="1600" b="1" i="1" dirty="0">
                <a:solidFill>
                  <a:schemeClr val="accent1"/>
                </a:solidFill>
                <a:ea typeface="ＭＳ Ｐゴシック" charset="-128"/>
                <a:cs typeface="ＭＳ Ｐゴシック" charset="-128"/>
              </a:rPr>
              <a:t>2,049</a:t>
            </a:r>
            <a:r>
              <a:rPr lang="en-GB" sz="1600" b="1" i="1" dirty="0">
                <a:solidFill>
                  <a:schemeClr val="accent1"/>
                </a:solidFill>
              </a:rPr>
              <a:t> </a:t>
            </a:r>
            <a:r>
              <a:rPr lang="en-GB" sz="1600" b="1" i="1" dirty="0" smtClean="0">
                <a:solidFill>
                  <a:schemeClr val="accent1"/>
                </a:solidFill>
                <a:ea typeface="ＭＳ Ｐゴシック" charset="-128"/>
                <a:cs typeface="ＭＳ Ｐゴシック" charset="-128"/>
              </a:rPr>
              <a:t>adults </a:t>
            </a:r>
            <a:r>
              <a:rPr lang="en-GB" sz="1600" dirty="0" smtClean="0">
                <a:ea typeface="ＭＳ Ｐゴシック" charset="-128"/>
                <a:cs typeface="ＭＳ Ｐゴシック" charset="-128"/>
              </a:rPr>
              <a:t>between </a:t>
            </a:r>
            <a:r>
              <a:rPr lang="en-GB" sz="1600" b="1" i="1" dirty="0">
                <a:solidFill>
                  <a:schemeClr val="accent1"/>
                </a:solidFill>
                <a:ea typeface="ＭＳ Ｐゴシック" charset="-128"/>
                <a:cs typeface="ＭＳ Ｐゴシック" charset="-128"/>
              </a:rPr>
              <a:t>11</a:t>
            </a:r>
            <a:r>
              <a:rPr lang="en-GB" sz="1600" b="1" i="1" baseline="30000" dirty="0">
                <a:solidFill>
                  <a:schemeClr val="accent1"/>
                </a:solidFill>
                <a:ea typeface="ＭＳ Ｐゴシック" charset="-128"/>
                <a:cs typeface="ＭＳ Ｐゴシック" charset="-128"/>
              </a:rPr>
              <a:t>th</a:t>
            </a:r>
            <a:r>
              <a:rPr lang="en-GB" sz="1600" b="1" i="1" dirty="0">
                <a:solidFill>
                  <a:schemeClr val="accent1"/>
                </a:solidFill>
                <a:ea typeface="ＭＳ Ｐゴシック" charset="-128"/>
                <a:cs typeface="ＭＳ Ｐゴシック" charset="-128"/>
              </a:rPr>
              <a:t> and 17</a:t>
            </a:r>
            <a:r>
              <a:rPr lang="en-GB" sz="1600" b="1" i="1" baseline="30000" dirty="0">
                <a:solidFill>
                  <a:schemeClr val="accent1"/>
                </a:solidFill>
                <a:ea typeface="ＭＳ Ｐゴシック" charset="-128"/>
                <a:cs typeface="ＭＳ Ｐゴシック" charset="-128"/>
              </a:rPr>
              <a:t>th</a:t>
            </a:r>
            <a:r>
              <a:rPr lang="en-GB" sz="1600" b="1" i="1" dirty="0">
                <a:solidFill>
                  <a:schemeClr val="accent1"/>
                </a:solidFill>
                <a:ea typeface="ＭＳ Ｐゴシック" charset="-128"/>
                <a:cs typeface="ＭＳ Ｐゴシック" charset="-128"/>
              </a:rPr>
              <a:t> March 2014</a:t>
            </a:r>
            <a:r>
              <a:rPr lang="en-GB" sz="1600" dirty="0">
                <a:ea typeface="ＭＳ Ｐゴシック" charset="-128"/>
                <a:cs typeface="ＭＳ Ｐゴシック" charset="-128"/>
              </a:rPr>
              <a:t>.</a:t>
            </a:r>
          </a:p>
          <a:p>
            <a:pPr marL="268288" lvl="0" indent="-268288">
              <a:spcBef>
                <a:spcPts val="600"/>
              </a:spcBef>
              <a:buClr>
                <a:schemeClr val="accent1"/>
              </a:buClr>
              <a:buFont typeface="Arial" pitchFamily="34" charset="0"/>
              <a:buChar char="•"/>
              <a:defRPr/>
            </a:pPr>
            <a:endParaRPr lang="en-GB" sz="1600" dirty="0" smtClean="0">
              <a:ea typeface="ＭＳ Ｐゴシック" charset="-128"/>
              <a:cs typeface="ＭＳ Ｐゴシック" charset="-128"/>
            </a:endParaRPr>
          </a:p>
          <a:p>
            <a:pPr marL="268288" lvl="0" indent="-268288">
              <a:spcBef>
                <a:spcPts val="600"/>
              </a:spcBef>
              <a:buClr>
                <a:schemeClr val="accent1"/>
              </a:buClr>
              <a:buFont typeface="Arial" pitchFamily="34" charset="0"/>
              <a:buChar char="•"/>
              <a:defRPr/>
            </a:pPr>
            <a:r>
              <a:rPr lang="en-GB" sz="1600" dirty="0" smtClean="0">
                <a:ea typeface="ＭＳ Ｐゴシック" charset="-128"/>
                <a:cs typeface="ＭＳ Ｐゴシック" charset="-128"/>
              </a:rPr>
              <a:t>The survey took place using the </a:t>
            </a:r>
            <a:r>
              <a:rPr lang="en-GB" sz="1600" b="1" i="1" dirty="0" smtClean="0">
                <a:solidFill>
                  <a:schemeClr val="accent1"/>
                </a:solidFill>
                <a:ea typeface="ＭＳ Ｐゴシック" charset="-128"/>
                <a:cs typeface="ＭＳ Ｐゴシック" charset="-128"/>
              </a:rPr>
              <a:t>Toluna.com </a:t>
            </a:r>
            <a:r>
              <a:rPr lang="en-GB" sz="1600" dirty="0">
                <a:ea typeface="ＭＳ Ｐゴシック" charset="-128"/>
                <a:cs typeface="ＭＳ Ｐゴシック" charset="-128"/>
              </a:rPr>
              <a:t>research panel, </a:t>
            </a:r>
          </a:p>
          <a:p>
            <a:pPr lvl="0">
              <a:spcBef>
                <a:spcPts val="600"/>
              </a:spcBef>
              <a:buClr>
                <a:schemeClr val="accent1"/>
              </a:buClr>
              <a:defRPr/>
            </a:pPr>
            <a:r>
              <a:rPr lang="en-GB" sz="1600" dirty="0">
                <a:ea typeface="ＭＳ Ｐゴシック" charset="-128"/>
                <a:cs typeface="ＭＳ Ｐゴシック" charset="-128"/>
              </a:rPr>
              <a:t> </a:t>
            </a:r>
            <a:r>
              <a:rPr lang="en-GB" sz="1600" dirty="0" smtClean="0">
                <a:ea typeface="ＭＳ Ｐゴシック" charset="-128"/>
                <a:cs typeface="ＭＳ Ｐゴシック" charset="-128"/>
              </a:rPr>
              <a:t>    as </a:t>
            </a:r>
            <a:r>
              <a:rPr lang="en-GB" sz="1600" dirty="0">
                <a:ea typeface="ＭＳ Ｐゴシック" charset="-128"/>
                <a:cs typeface="ＭＳ Ｐゴシック" charset="-128"/>
              </a:rPr>
              <a:t>part of the Harris Interactive weekly GB Omnibus</a:t>
            </a:r>
          </a:p>
          <a:p>
            <a:pPr marL="268288" lvl="0" indent="-268288">
              <a:spcBef>
                <a:spcPts val="600"/>
              </a:spcBef>
              <a:buClr>
                <a:schemeClr val="accent1"/>
              </a:buClr>
              <a:buFont typeface="Arial" pitchFamily="34" charset="0"/>
              <a:buChar char="•"/>
              <a:defRPr/>
            </a:pPr>
            <a:endParaRPr lang="en-GB" sz="1600" dirty="0" smtClean="0">
              <a:ea typeface="ＭＳ Ｐゴシック" charset="-128"/>
              <a:cs typeface="ＭＳ Ｐゴシック" charset="-128"/>
            </a:endParaRPr>
          </a:p>
          <a:p>
            <a:pPr marL="268288" lvl="0" indent="-268288">
              <a:spcBef>
                <a:spcPts val="600"/>
              </a:spcBef>
              <a:buClr>
                <a:schemeClr val="accent1"/>
              </a:buClr>
              <a:buFont typeface="Arial" pitchFamily="34" charset="0"/>
              <a:buChar char="•"/>
              <a:defRPr/>
            </a:pPr>
            <a:r>
              <a:rPr lang="en-GB" sz="1600" dirty="0" smtClean="0">
                <a:ea typeface="ＭＳ Ｐゴシック" charset="-128"/>
                <a:cs typeface="ＭＳ Ｐゴシック" charset="-128"/>
              </a:rPr>
              <a:t>The panel consists of members of the </a:t>
            </a:r>
            <a:r>
              <a:rPr lang="en-GB" sz="1600" b="1" i="1" dirty="0" smtClean="0">
                <a:solidFill>
                  <a:schemeClr val="accent1"/>
                </a:solidFill>
                <a:ea typeface="ＭＳ Ｐゴシック" charset="-128"/>
                <a:cs typeface="ＭＳ Ｐゴシック" charset="-128"/>
              </a:rPr>
              <a:t>general public </a:t>
            </a:r>
            <a:r>
              <a:rPr lang="en-GB" sz="1600" dirty="0" smtClean="0">
                <a:ea typeface="ＭＳ Ｐゴシック" charset="-128"/>
                <a:cs typeface="ＭＳ Ｐゴシック" charset="-128"/>
              </a:rPr>
              <a:t>who have</a:t>
            </a:r>
          </a:p>
          <a:p>
            <a:pPr lvl="0">
              <a:spcBef>
                <a:spcPts val="600"/>
              </a:spcBef>
              <a:buClr>
                <a:schemeClr val="accent1"/>
              </a:buClr>
              <a:defRPr/>
            </a:pPr>
            <a:r>
              <a:rPr lang="en-GB" sz="1600" dirty="0">
                <a:ea typeface="ＭＳ Ｐゴシック" charset="-128"/>
                <a:cs typeface="ＭＳ Ｐゴシック" charset="-128"/>
              </a:rPr>
              <a:t> </a:t>
            </a:r>
            <a:r>
              <a:rPr lang="en-GB" sz="1600" dirty="0" smtClean="0">
                <a:ea typeface="ＭＳ Ｐゴシック" charset="-128"/>
                <a:cs typeface="ＭＳ Ｐゴシック" charset="-128"/>
              </a:rPr>
              <a:t>    opted in and voluntarily agreed to participate </a:t>
            </a:r>
            <a:r>
              <a:rPr lang="en-GB" sz="1600" dirty="0">
                <a:ea typeface="ＭＳ Ｐゴシック" charset="-128"/>
                <a:cs typeface="ＭＳ Ｐゴシック" charset="-128"/>
              </a:rPr>
              <a:t>in online research studies. </a:t>
            </a:r>
            <a:endParaRPr lang="en-GB" sz="1600" dirty="0" smtClean="0">
              <a:ea typeface="ＭＳ Ｐゴシック" charset="-128"/>
              <a:cs typeface="ＭＳ Ｐゴシック" charset="-128"/>
            </a:endParaRPr>
          </a:p>
          <a:p>
            <a:pPr marL="268288" lvl="0" indent="-268288">
              <a:spcBef>
                <a:spcPts val="600"/>
              </a:spcBef>
              <a:buClr>
                <a:schemeClr val="accent1"/>
              </a:buClr>
              <a:defRPr/>
            </a:pPr>
            <a:r>
              <a:rPr lang="en-GB" sz="1600" dirty="0" smtClean="0">
                <a:ea typeface="ＭＳ Ｐゴシック" charset="-128"/>
                <a:cs typeface="ＭＳ Ｐゴシック" charset="-128"/>
              </a:rPr>
              <a:t>	Through careful recruitment and management, </a:t>
            </a:r>
            <a:r>
              <a:rPr lang="en-GB" sz="1600" b="1" i="1" dirty="0" smtClean="0">
                <a:solidFill>
                  <a:schemeClr val="accent1"/>
                </a:solidFill>
                <a:ea typeface="ＭＳ Ｐゴシック" charset="-128"/>
                <a:cs typeface="ＭＳ Ｐゴシック" charset="-128"/>
              </a:rPr>
              <a:t>we are able to rapidly survey large numbers of the general population </a:t>
            </a:r>
            <a:r>
              <a:rPr lang="en-GB" sz="1600" dirty="0" smtClean="0">
                <a:ea typeface="ＭＳ Ｐゴシック" charset="-128"/>
                <a:cs typeface="ＭＳ Ｐゴシック" charset="-128"/>
              </a:rPr>
              <a:t>and accurately </a:t>
            </a:r>
            <a:r>
              <a:rPr lang="en-GB" sz="1600" b="1" i="1" dirty="0" smtClean="0">
                <a:solidFill>
                  <a:schemeClr val="accent1"/>
                </a:solidFill>
                <a:ea typeface="ＭＳ Ｐゴシック" charset="-128"/>
                <a:cs typeface="ＭＳ Ｐゴシック" charset="-128"/>
              </a:rPr>
              <a:t>represent the views of the nation</a:t>
            </a:r>
            <a:r>
              <a:rPr lang="en-GB" sz="1600" dirty="0" smtClean="0">
                <a:ea typeface="ＭＳ Ｐゴシック" charset="-128"/>
                <a:cs typeface="ＭＳ Ｐゴシック" charset="-128"/>
              </a:rPr>
              <a:t>.</a:t>
            </a:r>
          </a:p>
          <a:p>
            <a:pPr marL="268288" lvl="0" indent="-268288">
              <a:spcBef>
                <a:spcPts val="600"/>
              </a:spcBef>
              <a:buClr>
                <a:schemeClr val="accent1"/>
              </a:buClr>
              <a:buFont typeface="Arial" pitchFamily="34" charset="0"/>
              <a:buChar char="•"/>
              <a:defRPr/>
            </a:pPr>
            <a:endParaRPr lang="en-GB" sz="1600" dirty="0" smtClean="0">
              <a:ea typeface="ＭＳ Ｐゴシック" charset="-128"/>
              <a:cs typeface="ＭＳ Ｐゴシック" charset="-128"/>
            </a:endParaRPr>
          </a:p>
          <a:p>
            <a:pPr marL="268288" lvl="0" indent="-268288">
              <a:spcBef>
                <a:spcPts val="600"/>
              </a:spcBef>
              <a:buClr>
                <a:schemeClr val="accent1"/>
              </a:buClr>
              <a:buFont typeface="Arial" pitchFamily="34" charset="0"/>
              <a:buChar char="•"/>
              <a:defRPr/>
            </a:pPr>
            <a:r>
              <a:rPr lang="en-GB" sz="1600" dirty="0" smtClean="0">
                <a:ea typeface="ＭＳ Ｐゴシック" charset="-128"/>
                <a:cs typeface="ＭＳ Ｐゴシック" charset="-128"/>
              </a:rPr>
              <a:t>The panel has </a:t>
            </a:r>
            <a:r>
              <a:rPr lang="en-GB" sz="1600" b="1" i="1" dirty="0" smtClean="0">
                <a:solidFill>
                  <a:schemeClr val="accent1"/>
                </a:solidFill>
                <a:ea typeface="ＭＳ Ｐゴシック" charset="-128"/>
                <a:cs typeface="ＭＳ Ｐゴシック" charset="-128"/>
              </a:rPr>
              <a:t>over 400,000 active panellists </a:t>
            </a:r>
            <a:r>
              <a:rPr lang="en-GB" sz="1600" dirty="0" smtClean="0">
                <a:ea typeface="ＭＳ Ｐゴシック" charset="-128"/>
                <a:cs typeface="ＭＳ Ｐゴシック" charset="-128"/>
              </a:rPr>
              <a:t>in the UK and is used solely for market and opinion research. Members are </a:t>
            </a:r>
            <a:r>
              <a:rPr lang="en-GB" sz="1600" b="1" i="1" dirty="0" smtClean="0">
                <a:solidFill>
                  <a:schemeClr val="accent1"/>
                </a:solidFill>
                <a:ea typeface="ＭＳ Ｐゴシック" charset="-128"/>
                <a:cs typeface="ＭＳ Ｐゴシック" charset="-128"/>
              </a:rPr>
              <a:t>contacted at random and invited </a:t>
            </a:r>
            <a:r>
              <a:rPr lang="en-GB" sz="1600" dirty="0" smtClean="0">
                <a:ea typeface="ＭＳ Ｐゴシック" charset="-128"/>
                <a:cs typeface="ＭＳ Ｐゴシック" charset="-128"/>
              </a:rPr>
              <a:t>to take part in a survey. </a:t>
            </a:r>
          </a:p>
          <a:p>
            <a:pPr marL="268288" indent="-268288">
              <a:spcBef>
                <a:spcPts val="600"/>
              </a:spcBef>
              <a:buClr>
                <a:schemeClr val="accent1"/>
              </a:buClr>
              <a:buFont typeface="Arial" pitchFamily="34" charset="0"/>
              <a:buChar char="•"/>
              <a:defRPr/>
            </a:pPr>
            <a:endParaRPr lang="en-GB" sz="1600" dirty="0" smtClean="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endParaRPr lang="en-GB" sz="1600" dirty="0" smtClean="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endParaRPr lang="en-GB" sz="900" dirty="0" smtClean="0">
              <a:ea typeface="ＭＳ Ｐゴシック" charset="-128"/>
              <a:cs typeface="ＭＳ Ｐゴシック" charset="-128"/>
            </a:endParaRPr>
          </a:p>
        </p:txBody>
      </p:sp>
      <p:pic>
        <p:nvPicPr>
          <p:cNvPr id="2050" name="Picture 2" descr="file://///harris/General/UK/London/General/Image%20Bank/Central%20Image%20Library/Social/Audience.png"/>
          <p:cNvPicPr>
            <a:picLocks noChangeAspect="1" noChangeArrowheads="1"/>
          </p:cNvPicPr>
          <p:nvPr/>
        </p:nvPicPr>
        <p:blipFill>
          <a:blip r:embed="rId2" cstate="print"/>
          <a:srcRect/>
          <a:stretch>
            <a:fillRect/>
          </a:stretch>
        </p:blipFill>
        <p:spPr bwMode="auto">
          <a:xfrm>
            <a:off x="6521315" y="1772816"/>
            <a:ext cx="2448272" cy="2194530"/>
          </a:xfrm>
          <a:prstGeom prst="rect">
            <a:avLst/>
          </a:prstGeom>
          <a:noFill/>
        </p:spPr>
      </p:pic>
      <p:sp>
        <p:nvSpPr>
          <p:cNvPr id="9" name="Rectangle 8"/>
          <p:cNvSpPr>
            <a:spLocks noChangeArrowheads="1"/>
          </p:cNvSpPr>
          <p:nvPr/>
        </p:nvSpPr>
        <p:spPr bwMode="auto">
          <a:xfrm>
            <a:off x="0" y="-27384"/>
            <a:ext cx="9144000" cy="72008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Approach and Panel</a:t>
            </a:r>
            <a:endParaRPr lang="en-GB" sz="2000" b="1" dirty="0">
              <a:solidFill>
                <a:srgbClr val="FFFF00"/>
              </a:solidFill>
            </a:endParaRPr>
          </a:p>
        </p:txBody>
      </p:sp>
      <p:sp>
        <p:nvSpPr>
          <p:cNvPr id="19459" name="Footer Placeholder 3"/>
          <p:cNvSpPr>
            <a:spLocks noGrp="1"/>
          </p:cNvSpPr>
          <p:nvPr>
            <p:ph type="ftr" sz="quarter" idx="11"/>
          </p:nvPr>
        </p:nvSpPr>
        <p:spPr>
          <a:noFill/>
        </p:spPr>
        <p:txBody>
          <a:bodyPr/>
          <a:lstStyle/>
          <a:p>
            <a:r>
              <a:rPr lang="en-US" dirty="0" smtClean="0">
                <a:latin typeface="Arial" pitchFamily="34" charset="0"/>
                <a:ea typeface="ヒラギノ角ゴ Pro W3"/>
                <a:cs typeface="ヒラギノ角ゴ Pro W3"/>
              </a:rPr>
              <a:t>© Harris Interactive</a:t>
            </a:r>
          </a:p>
        </p:txBody>
      </p:sp>
      <p:sp>
        <p:nvSpPr>
          <p:cNvPr id="19460" name="Slide Number Placeholder 4"/>
          <p:cNvSpPr>
            <a:spLocks noGrp="1"/>
          </p:cNvSpPr>
          <p:nvPr>
            <p:ph type="sldNum" sz="quarter" idx="12"/>
          </p:nvPr>
        </p:nvSpPr>
        <p:spPr>
          <a:noFill/>
        </p:spPr>
        <p:txBody>
          <a:bodyPr/>
          <a:lstStyle/>
          <a:p>
            <a:fld id="{A0F1CF75-5442-4633-8A9F-AC4540003C0D}" type="slidenum">
              <a:rPr lang="en-US" smtClean="0">
                <a:latin typeface="Arial" pitchFamily="34" charset="0"/>
                <a:ea typeface="ヒラギノ角ゴ Pro W3"/>
                <a:cs typeface="ヒラギノ角ゴ Pro W3"/>
              </a:rPr>
              <a:pPr/>
              <a:t>15</a:t>
            </a:fld>
            <a:endParaRPr lang="en-US" dirty="0" smtClean="0">
              <a:latin typeface="Arial" pitchFamily="34" charset="0"/>
              <a:ea typeface="ヒラギノ角ゴ Pro W3"/>
              <a:cs typeface="ヒラギノ角ゴ Pro W3"/>
            </a:endParaRPr>
          </a:p>
        </p:txBody>
      </p:sp>
    </p:spTree>
    <p:extLst>
      <p:ext uri="{BB962C8B-B14F-4D97-AF65-F5344CB8AC3E}">
        <p14:creationId xmlns:p14="http://schemas.microsoft.com/office/powerpoint/2010/main" val="29460501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a:spLocks noChangeArrowheads="1"/>
          </p:cNvSpPr>
          <p:nvPr/>
        </p:nvSpPr>
        <p:spPr bwMode="auto">
          <a:xfrm>
            <a:off x="0" y="-27384"/>
            <a:ext cx="9144000" cy="771366"/>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smtClean="0">
                <a:solidFill>
                  <a:srgbClr val="FFFFFF"/>
                </a:solidFill>
              </a:rPr>
              <a:t>Omnibus Audience – a representative sample</a:t>
            </a:r>
            <a:endParaRPr lang="en-GB" sz="2000" b="1" dirty="0">
              <a:solidFill>
                <a:srgbClr val="FFFF00"/>
              </a:solidFill>
            </a:endParaRPr>
          </a:p>
        </p:txBody>
      </p:sp>
      <p:grpSp>
        <p:nvGrpSpPr>
          <p:cNvPr id="2" name="Group 38"/>
          <p:cNvGrpSpPr/>
          <p:nvPr/>
        </p:nvGrpSpPr>
        <p:grpSpPr>
          <a:xfrm>
            <a:off x="5940152" y="2636912"/>
            <a:ext cx="3062836" cy="3384376"/>
            <a:chOff x="5652120" y="2636912"/>
            <a:chExt cx="3206852" cy="3456384"/>
          </a:xfrm>
        </p:grpSpPr>
        <p:grpSp>
          <p:nvGrpSpPr>
            <p:cNvPr id="3" name="Group 24"/>
            <p:cNvGrpSpPr>
              <a:grpSpLocks/>
            </p:cNvGrpSpPr>
            <p:nvPr/>
          </p:nvGrpSpPr>
          <p:grpSpPr bwMode="auto">
            <a:xfrm>
              <a:off x="5652120" y="2636912"/>
              <a:ext cx="3206852" cy="3456384"/>
              <a:chOff x="4800600" y="2057399"/>
              <a:chExt cx="4078061" cy="4038597"/>
            </a:xfrm>
          </p:grpSpPr>
          <p:pic>
            <p:nvPicPr>
              <p:cNvPr id="26" name="Picture 14" descr="http://www.saleroom.co/img/uk%20region%20map.jpg"/>
              <p:cNvPicPr>
                <a:picLocks noChangeAspect="1" noChangeArrowheads="1"/>
              </p:cNvPicPr>
              <p:nvPr/>
            </p:nvPicPr>
            <p:blipFill>
              <a:blip r:embed="rId2" cstate="print"/>
              <a:srcRect b="1852"/>
              <a:stretch>
                <a:fillRect/>
              </a:stretch>
            </p:blipFill>
            <p:spPr bwMode="auto">
              <a:xfrm>
                <a:off x="4800600" y="2057399"/>
                <a:ext cx="4078061" cy="4038597"/>
              </a:xfrm>
              <a:prstGeom prst="rect">
                <a:avLst/>
              </a:prstGeom>
              <a:noFill/>
              <a:ln w="9525">
                <a:noFill/>
                <a:miter lim="800000"/>
                <a:headEnd/>
                <a:tailEnd/>
              </a:ln>
            </p:spPr>
          </p:pic>
          <p:sp>
            <p:nvSpPr>
              <p:cNvPr id="27" name="TextBox 9"/>
              <p:cNvSpPr txBox="1">
                <a:spLocks noChangeArrowheads="1"/>
              </p:cNvSpPr>
              <p:nvPr/>
            </p:nvSpPr>
            <p:spPr bwMode="auto">
              <a:xfrm>
                <a:off x="6743591" y="3914138"/>
                <a:ext cx="762787" cy="257091"/>
              </a:xfrm>
              <a:prstGeom prst="rect">
                <a:avLst/>
              </a:prstGeom>
              <a:noFill/>
              <a:ln w="9525">
                <a:noFill/>
                <a:miter lim="800000"/>
                <a:headEnd/>
                <a:tailEnd/>
              </a:ln>
            </p:spPr>
            <p:txBody>
              <a:bodyPr>
                <a:spAutoFit/>
              </a:bodyPr>
              <a:lstStyle/>
              <a:p>
                <a:pPr algn="ctr"/>
                <a:r>
                  <a:rPr lang="en-GB" sz="800" b="1" dirty="0" smtClean="0">
                    <a:solidFill>
                      <a:srgbClr val="004D74"/>
                    </a:solidFill>
                  </a:rPr>
                  <a:t>12%</a:t>
                </a:r>
                <a:endParaRPr lang="en-GB" sz="800" b="1" dirty="0">
                  <a:solidFill>
                    <a:srgbClr val="004D74"/>
                  </a:solidFill>
                </a:endParaRPr>
              </a:p>
            </p:txBody>
          </p:sp>
          <p:sp>
            <p:nvSpPr>
              <p:cNvPr id="28" name="TextBox 12"/>
              <p:cNvSpPr txBox="1">
                <a:spLocks noChangeArrowheads="1"/>
              </p:cNvSpPr>
              <p:nvPr/>
            </p:nvSpPr>
            <p:spPr bwMode="auto">
              <a:xfrm>
                <a:off x="6440691" y="2993286"/>
                <a:ext cx="760943" cy="356829"/>
              </a:xfrm>
              <a:prstGeom prst="rect">
                <a:avLst/>
              </a:prstGeom>
              <a:noFill/>
              <a:ln w="9525">
                <a:noFill/>
                <a:miter lim="800000"/>
                <a:headEnd/>
                <a:tailEnd/>
              </a:ln>
            </p:spPr>
            <p:txBody>
              <a:bodyPr>
                <a:spAutoFit/>
              </a:bodyPr>
              <a:lstStyle/>
              <a:p>
                <a:pPr algn="ctr"/>
                <a:r>
                  <a:rPr lang="en-GB" sz="800" b="1" dirty="0">
                    <a:solidFill>
                      <a:srgbClr val="004D74"/>
                    </a:solidFill>
                  </a:rPr>
                  <a:t>9%</a:t>
                </a:r>
              </a:p>
            </p:txBody>
          </p:sp>
          <p:sp>
            <p:nvSpPr>
              <p:cNvPr id="29" name="TextBox 13"/>
              <p:cNvSpPr txBox="1">
                <a:spLocks noChangeArrowheads="1"/>
              </p:cNvSpPr>
              <p:nvPr/>
            </p:nvSpPr>
            <p:spPr bwMode="auto">
              <a:xfrm>
                <a:off x="6985538" y="3664193"/>
                <a:ext cx="760945" cy="257091"/>
              </a:xfrm>
              <a:prstGeom prst="rect">
                <a:avLst/>
              </a:prstGeom>
              <a:noFill/>
              <a:ln w="9525">
                <a:noFill/>
                <a:miter lim="800000"/>
                <a:headEnd/>
                <a:tailEnd/>
              </a:ln>
            </p:spPr>
            <p:txBody>
              <a:bodyPr>
                <a:spAutoFit/>
              </a:bodyPr>
              <a:lstStyle/>
              <a:p>
                <a:pPr algn="ctr"/>
                <a:r>
                  <a:rPr lang="en-GB" sz="800" b="1" dirty="0" smtClean="0">
                    <a:solidFill>
                      <a:srgbClr val="004D74"/>
                    </a:solidFill>
                  </a:rPr>
                  <a:t>4%</a:t>
                </a:r>
                <a:endParaRPr lang="en-GB" sz="800" b="1" dirty="0">
                  <a:solidFill>
                    <a:srgbClr val="004D74"/>
                  </a:solidFill>
                </a:endParaRPr>
              </a:p>
            </p:txBody>
          </p:sp>
          <p:sp>
            <p:nvSpPr>
              <p:cNvPr id="30" name="TextBox 14"/>
              <p:cNvSpPr txBox="1">
                <a:spLocks noChangeArrowheads="1"/>
              </p:cNvSpPr>
              <p:nvPr/>
            </p:nvSpPr>
            <p:spPr bwMode="auto">
              <a:xfrm>
                <a:off x="7107438" y="4175360"/>
                <a:ext cx="760943" cy="257091"/>
              </a:xfrm>
              <a:prstGeom prst="rect">
                <a:avLst/>
              </a:prstGeom>
              <a:noFill/>
              <a:ln w="9525">
                <a:noFill/>
                <a:miter lim="800000"/>
                <a:headEnd/>
                <a:tailEnd/>
              </a:ln>
            </p:spPr>
            <p:txBody>
              <a:bodyPr>
                <a:spAutoFit/>
              </a:bodyPr>
              <a:lstStyle/>
              <a:p>
                <a:pPr algn="ctr"/>
                <a:r>
                  <a:rPr lang="en-GB" sz="800" b="1" dirty="0" smtClean="0">
                    <a:solidFill>
                      <a:srgbClr val="004D74"/>
                    </a:solidFill>
                  </a:rPr>
                  <a:t>9%</a:t>
                </a:r>
                <a:endParaRPr lang="en-GB" sz="800" b="1" dirty="0">
                  <a:solidFill>
                    <a:srgbClr val="004D74"/>
                  </a:solidFill>
                </a:endParaRPr>
              </a:p>
            </p:txBody>
          </p:sp>
          <p:sp>
            <p:nvSpPr>
              <p:cNvPr id="31" name="TextBox 15"/>
              <p:cNvSpPr txBox="1">
                <a:spLocks noChangeArrowheads="1"/>
              </p:cNvSpPr>
              <p:nvPr/>
            </p:nvSpPr>
            <p:spPr bwMode="auto">
              <a:xfrm>
                <a:off x="7277356" y="4695924"/>
                <a:ext cx="760943" cy="257091"/>
              </a:xfrm>
              <a:prstGeom prst="rect">
                <a:avLst/>
              </a:prstGeom>
              <a:noFill/>
              <a:ln w="9525">
                <a:noFill/>
                <a:miter lim="800000"/>
                <a:headEnd/>
                <a:tailEnd/>
              </a:ln>
            </p:spPr>
            <p:txBody>
              <a:bodyPr>
                <a:spAutoFit/>
              </a:bodyPr>
              <a:lstStyle/>
              <a:p>
                <a:pPr algn="ctr"/>
                <a:endParaRPr lang="en-GB" sz="800" b="1" dirty="0">
                  <a:solidFill>
                    <a:srgbClr val="004D74"/>
                  </a:solidFill>
                </a:endParaRPr>
              </a:p>
            </p:txBody>
          </p:sp>
          <p:sp>
            <p:nvSpPr>
              <p:cNvPr id="32" name="TextBox 16"/>
              <p:cNvSpPr txBox="1">
                <a:spLocks noChangeArrowheads="1"/>
              </p:cNvSpPr>
              <p:nvPr/>
            </p:nvSpPr>
            <p:spPr bwMode="auto">
              <a:xfrm>
                <a:off x="7659674" y="4836871"/>
                <a:ext cx="760945" cy="257091"/>
              </a:xfrm>
              <a:prstGeom prst="rect">
                <a:avLst/>
              </a:prstGeom>
              <a:noFill/>
              <a:ln w="9525">
                <a:noFill/>
                <a:miter lim="800000"/>
                <a:headEnd/>
                <a:tailEnd/>
              </a:ln>
            </p:spPr>
            <p:txBody>
              <a:bodyPr>
                <a:spAutoFit/>
              </a:bodyPr>
              <a:lstStyle/>
              <a:p>
                <a:pPr algn="ctr"/>
                <a:r>
                  <a:rPr lang="en-GB" sz="800" b="1" dirty="0" smtClean="0">
                    <a:solidFill>
                      <a:srgbClr val="004D74"/>
                    </a:solidFill>
                  </a:rPr>
                  <a:t>9%</a:t>
                </a:r>
                <a:endParaRPr lang="en-GB" sz="800" b="1" dirty="0">
                  <a:solidFill>
                    <a:srgbClr val="004D74"/>
                  </a:solidFill>
                </a:endParaRPr>
              </a:p>
            </p:txBody>
          </p:sp>
          <p:sp>
            <p:nvSpPr>
              <p:cNvPr id="34" name="TextBox 18"/>
              <p:cNvSpPr txBox="1">
                <a:spLocks noChangeArrowheads="1"/>
              </p:cNvSpPr>
              <p:nvPr/>
            </p:nvSpPr>
            <p:spPr bwMode="auto">
              <a:xfrm>
                <a:off x="7100109" y="4777986"/>
                <a:ext cx="762787" cy="257091"/>
              </a:xfrm>
              <a:prstGeom prst="rect">
                <a:avLst/>
              </a:prstGeom>
              <a:noFill/>
              <a:ln w="9525">
                <a:noFill/>
                <a:miter lim="800000"/>
                <a:headEnd/>
                <a:tailEnd/>
              </a:ln>
            </p:spPr>
            <p:txBody>
              <a:bodyPr>
                <a:spAutoFit/>
              </a:bodyPr>
              <a:lstStyle/>
              <a:p>
                <a:pPr algn="ctr"/>
                <a:r>
                  <a:rPr lang="en-GB" sz="800" b="1" dirty="0" smtClean="0">
                    <a:solidFill>
                      <a:srgbClr val="004D74"/>
                    </a:solidFill>
                  </a:rPr>
                  <a:t>16%</a:t>
                </a:r>
                <a:endParaRPr lang="en-GB" sz="800" b="1" dirty="0">
                  <a:solidFill>
                    <a:srgbClr val="004D74"/>
                  </a:solidFill>
                </a:endParaRPr>
              </a:p>
            </p:txBody>
          </p:sp>
          <p:sp>
            <p:nvSpPr>
              <p:cNvPr id="35" name="TextBox 19"/>
              <p:cNvSpPr txBox="1">
                <a:spLocks noChangeArrowheads="1"/>
              </p:cNvSpPr>
              <p:nvPr/>
            </p:nvSpPr>
            <p:spPr bwMode="auto">
              <a:xfrm>
                <a:off x="6806384" y="5457037"/>
                <a:ext cx="762787" cy="257091"/>
              </a:xfrm>
              <a:prstGeom prst="rect">
                <a:avLst/>
              </a:prstGeom>
              <a:noFill/>
              <a:ln w="9525">
                <a:noFill/>
                <a:miter lim="800000"/>
                <a:headEnd/>
                <a:tailEnd/>
              </a:ln>
            </p:spPr>
            <p:txBody>
              <a:bodyPr>
                <a:spAutoFit/>
              </a:bodyPr>
              <a:lstStyle/>
              <a:p>
                <a:pPr algn="ctr"/>
                <a:r>
                  <a:rPr lang="en-GB" sz="800" b="1" dirty="0" smtClean="0">
                    <a:solidFill>
                      <a:srgbClr val="004D74"/>
                    </a:solidFill>
                  </a:rPr>
                  <a:t>9%</a:t>
                </a:r>
                <a:endParaRPr lang="en-GB" sz="800" b="1" dirty="0">
                  <a:solidFill>
                    <a:srgbClr val="004D74"/>
                  </a:solidFill>
                </a:endParaRPr>
              </a:p>
            </p:txBody>
          </p:sp>
          <p:sp>
            <p:nvSpPr>
              <p:cNvPr id="36" name="TextBox 20"/>
              <p:cNvSpPr txBox="1">
                <a:spLocks noChangeArrowheads="1"/>
              </p:cNvSpPr>
              <p:nvPr/>
            </p:nvSpPr>
            <p:spPr bwMode="auto">
              <a:xfrm>
                <a:off x="6560741" y="4934595"/>
                <a:ext cx="762790" cy="356829"/>
              </a:xfrm>
              <a:prstGeom prst="rect">
                <a:avLst/>
              </a:prstGeom>
              <a:noFill/>
              <a:ln w="9525">
                <a:noFill/>
                <a:miter lim="800000"/>
                <a:headEnd/>
                <a:tailEnd/>
              </a:ln>
            </p:spPr>
            <p:txBody>
              <a:bodyPr>
                <a:spAutoFit/>
              </a:bodyPr>
              <a:lstStyle/>
              <a:p>
                <a:pPr algn="ctr"/>
                <a:r>
                  <a:rPr lang="en-GB" sz="800" b="1" dirty="0">
                    <a:solidFill>
                      <a:srgbClr val="004D74"/>
                    </a:solidFill>
                  </a:rPr>
                  <a:t>5%</a:t>
                </a:r>
              </a:p>
            </p:txBody>
          </p:sp>
          <p:sp>
            <p:nvSpPr>
              <p:cNvPr id="37" name="TextBox 21"/>
              <p:cNvSpPr txBox="1">
                <a:spLocks noChangeArrowheads="1"/>
              </p:cNvSpPr>
              <p:nvPr/>
            </p:nvSpPr>
            <p:spPr bwMode="auto">
              <a:xfrm>
                <a:off x="7299519" y="5351797"/>
                <a:ext cx="823945" cy="356829"/>
              </a:xfrm>
              <a:prstGeom prst="rect">
                <a:avLst/>
              </a:prstGeom>
              <a:noFill/>
              <a:ln w="9525">
                <a:noFill/>
                <a:miter lim="800000"/>
                <a:headEnd/>
                <a:tailEnd/>
              </a:ln>
            </p:spPr>
            <p:txBody>
              <a:bodyPr>
                <a:spAutoFit/>
              </a:bodyPr>
              <a:lstStyle/>
              <a:p>
                <a:pPr algn="ctr"/>
                <a:r>
                  <a:rPr lang="en-GB" sz="800" b="1" dirty="0">
                    <a:solidFill>
                      <a:srgbClr val="004D74"/>
                    </a:solidFill>
                  </a:rPr>
                  <a:t>14%</a:t>
                </a:r>
              </a:p>
            </p:txBody>
          </p:sp>
        </p:grpSp>
        <p:sp>
          <p:nvSpPr>
            <p:cNvPr id="38" name="TextBox 16"/>
            <p:cNvSpPr txBox="1">
              <a:spLocks noChangeArrowheads="1"/>
            </p:cNvSpPr>
            <p:nvPr/>
          </p:nvSpPr>
          <p:spPr bwMode="auto">
            <a:xfrm>
              <a:off x="7755210" y="5358358"/>
              <a:ext cx="550888" cy="220028"/>
            </a:xfrm>
            <a:prstGeom prst="rect">
              <a:avLst/>
            </a:prstGeom>
            <a:noFill/>
            <a:ln w="9525">
              <a:noFill/>
              <a:miter lim="800000"/>
              <a:headEnd/>
              <a:tailEnd/>
            </a:ln>
          </p:spPr>
          <p:txBody>
            <a:bodyPr>
              <a:spAutoFit/>
            </a:bodyPr>
            <a:lstStyle/>
            <a:p>
              <a:pPr algn="ctr"/>
              <a:r>
                <a:rPr lang="en-GB" sz="800" b="1" dirty="0" smtClean="0">
                  <a:solidFill>
                    <a:srgbClr val="004D74"/>
                  </a:solidFill>
                </a:rPr>
                <a:t>12%</a:t>
              </a:r>
              <a:endParaRPr lang="en-GB" sz="800" b="1" dirty="0">
                <a:solidFill>
                  <a:srgbClr val="004D74"/>
                </a:solidFill>
              </a:endParaRPr>
            </a:p>
          </p:txBody>
        </p:sp>
      </p:grpSp>
      <p:sp>
        <p:nvSpPr>
          <p:cNvPr id="19459" name="Footer Placeholder 3"/>
          <p:cNvSpPr>
            <a:spLocks noGrp="1"/>
          </p:cNvSpPr>
          <p:nvPr>
            <p:ph type="ftr" sz="quarter" idx="11"/>
          </p:nvPr>
        </p:nvSpPr>
        <p:spPr>
          <a:noFill/>
        </p:spPr>
        <p:txBody>
          <a:bodyPr/>
          <a:lstStyle/>
          <a:p>
            <a:r>
              <a:rPr lang="en-US" dirty="0" smtClean="0">
                <a:latin typeface="Arial" pitchFamily="34" charset="0"/>
                <a:ea typeface="ヒラギノ角ゴ Pro W3"/>
                <a:cs typeface="ヒラギノ角ゴ Pro W3"/>
              </a:rPr>
              <a:t>© Harris Interactive</a:t>
            </a:r>
          </a:p>
        </p:txBody>
      </p:sp>
      <p:sp>
        <p:nvSpPr>
          <p:cNvPr id="19460" name="Slide Number Placeholder 4"/>
          <p:cNvSpPr>
            <a:spLocks noGrp="1"/>
          </p:cNvSpPr>
          <p:nvPr>
            <p:ph type="sldNum" sz="quarter" idx="12"/>
          </p:nvPr>
        </p:nvSpPr>
        <p:spPr>
          <a:noFill/>
        </p:spPr>
        <p:txBody>
          <a:bodyPr/>
          <a:lstStyle/>
          <a:p>
            <a:fld id="{A0F1CF75-5442-4633-8A9F-AC4540003C0D}" type="slidenum">
              <a:rPr lang="en-US" smtClean="0">
                <a:latin typeface="Arial" pitchFamily="34" charset="0"/>
                <a:ea typeface="ヒラギノ角ゴ Pro W3"/>
                <a:cs typeface="ヒラギノ角ゴ Pro W3"/>
              </a:rPr>
              <a:pPr/>
              <a:t>16</a:t>
            </a:fld>
            <a:endParaRPr lang="en-US" dirty="0" smtClean="0">
              <a:latin typeface="Arial" pitchFamily="34" charset="0"/>
              <a:ea typeface="ヒラギノ角ゴ Pro W3"/>
              <a:cs typeface="ヒラギノ角ゴ Pro W3"/>
            </a:endParaRPr>
          </a:p>
        </p:txBody>
      </p:sp>
      <p:sp>
        <p:nvSpPr>
          <p:cNvPr id="8" name="Rectangle 8"/>
          <p:cNvSpPr txBox="1">
            <a:spLocks noChangeArrowheads="1"/>
          </p:cNvSpPr>
          <p:nvPr/>
        </p:nvSpPr>
        <p:spPr bwMode="gray">
          <a:xfrm>
            <a:off x="467544" y="1268760"/>
            <a:ext cx="8037588" cy="1080120"/>
          </a:xfrm>
          <a:prstGeom prst="rect">
            <a:avLst/>
          </a:prstGeom>
          <a:noFill/>
          <a:ln w="9525">
            <a:noFill/>
            <a:miter lim="800000"/>
            <a:headEnd/>
            <a:tailEnd/>
          </a:ln>
        </p:spPr>
        <p:txBody>
          <a:bodyPr lIns="0" tIns="0" rIns="0" bIns="0"/>
          <a:lstStyle/>
          <a:p>
            <a:pPr marL="268288" lvl="0" indent="-268288">
              <a:spcBef>
                <a:spcPts val="600"/>
              </a:spcBef>
              <a:buClr>
                <a:schemeClr val="accent1"/>
              </a:buClr>
              <a:buFont typeface="Arial" pitchFamily="34" charset="0"/>
              <a:buChar char="•"/>
              <a:defRPr/>
            </a:pPr>
            <a:r>
              <a:rPr lang="en-GB" sz="1600" dirty="0" smtClean="0">
                <a:latin typeface="+mn-lt"/>
                <a:ea typeface="ＭＳ Ｐゴシック" charset="-128"/>
                <a:cs typeface="ＭＳ Ｐゴシック" charset="-128"/>
              </a:rPr>
              <a:t>The results of the study </a:t>
            </a:r>
            <a:r>
              <a:rPr lang="en-GB" sz="1600" dirty="0" smtClean="0">
                <a:ea typeface="ＭＳ Ｐゴシック" charset="-128"/>
                <a:cs typeface="ＭＳ Ｐゴシック" charset="-128"/>
              </a:rPr>
              <a:t>were</a:t>
            </a:r>
            <a:r>
              <a:rPr lang="en-GB" sz="1600" dirty="0" smtClean="0">
                <a:latin typeface="+mn-lt"/>
                <a:ea typeface="ＭＳ Ｐゴシック" charset="-128"/>
                <a:cs typeface="ＭＳ Ｐゴシック" charset="-128"/>
              </a:rPr>
              <a:t> weighted to best reflect the size and shape of the population of the UK</a:t>
            </a:r>
          </a:p>
          <a:p>
            <a:pPr marL="268288" indent="-268288">
              <a:spcBef>
                <a:spcPts val="600"/>
              </a:spcBef>
              <a:buClr>
                <a:schemeClr val="accent1"/>
              </a:buClr>
              <a:buFont typeface="Arial" pitchFamily="34" charset="0"/>
              <a:buChar char="•"/>
              <a:defRPr/>
            </a:pPr>
            <a:r>
              <a:rPr lang="en-GB" sz="1600" dirty="0" smtClean="0">
                <a:latin typeface="+mn-lt"/>
                <a:ea typeface="ＭＳ Ｐゴシック" charset="-128"/>
                <a:cs typeface="ＭＳ Ｐゴシック" charset="-128"/>
              </a:rPr>
              <a:t>This means that the results in this report reflect an audience that is as true as possible of the population with the same age, gender and regional profile.  The audience profile is detailed below.</a:t>
            </a:r>
          </a:p>
        </p:txBody>
      </p:sp>
      <p:sp>
        <p:nvSpPr>
          <p:cNvPr id="11" name="Rectangle 8"/>
          <p:cNvSpPr txBox="1">
            <a:spLocks noChangeArrowheads="1"/>
          </p:cNvSpPr>
          <p:nvPr/>
        </p:nvSpPr>
        <p:spPr bwMode="gray">
          <a:xfrm>
            <a:off x="467544" y="2636912"/>
            <a:ext cx="5515741" cy="2568393"/>
          </a:xfrm>
          <a:prstGeom prst="rect">
            <a:avLst/>
          </a:prstGeom>
          <a:noFill/>
          <a:ln w="9525">
            <a:noFill/>
            <a:miter lim="800000"/>
            <a:headEnd/>
            <a:tailEnd/>
          </a:ln>
        </p:spPr>
        <p:txBody>
          <a:bodyPr lIns="0" tIns="0" rIns="0" bIns="0"/>
          <a:lstStyle/>
          <a:p>
            <a:pPr marL="268288" indent="-268288">
              <a:spcBef>
                <a:spcPts val="600"/>
              </a:spcBef>
              <a:buClr>
                <a:schemeClr val="accent1"/>
              </a:buClr>
              <a:buFont typeface="Arial" pitchFamily="34" charset="0"/>
              <a:buChar char="•"/>
              <a:defRPr/>
            </a:pPr>
            <a:r>
              <a:rPr lang="en-GB" sz="1600" dirty="0" smtClean="0">
                <a:latin typeface="+mn-lt"/>
                <a:ea typeface="ＭＳ Ｐゴシック" charset="-128"/>
                <a:cs typeface="ＭＳ Ｐゴシック" charset="-128"/>
              </a:rPr>
              <a:t>Of course not everyone in </a:t>
            </a:r>
            <a:r>
              <a:rPr lang="en-GB" sz="1600" dirty="0" smtClean="0">
                <a:ea typeface="ＭＳ Ｐゴシック" charset="-128"/>
                <a:cs typeface="ＭＳ Ｐゴシック" charset="-128"/>
              </a:rPr>
              <a:t>GB</a:t>
            </a:r>
            <a:r>
              <a:rPr lang="en-GB" sz="1600" dirty="0" smtClean="0">
                <a:latin typeface="+mn-lt"/>
                <a:ea typeface="ＭＳ Ｐゴシック" charset="-128"/>
                <a:cs typeface="ＭＳ Ｐゴシック" charset="-128"/>
              </a:rPr>
              <a:t> has internet access, but online panel research results are considered to be extremely accurate. In fact, according to the British Polling Council, Harris Interactive was the most accurate </a:t>
            </a:r>
            <a:r>
              <a:rPr lang="en-GB" sz="1600" i="1" dirty="0" smtClean="0">
                <a:latin typeface="+mn-lt"/>
                <a:ea typeface="ＭＳ Ｐゴシック" charset="-128"/>
                <a:cs typeface="ＭＳ Ｐゴシック" charset="-128"/>
              </a:rPr>
              <a:t>online</a:t>
            </a:r>
            <a:r>
              <a:rPr lang="en-GB" sz="1600" dirty="0" smtClean="0">
                <a:latin typeface="+mn-lt"/>
                <a:ea typeface="ＭＳ Ｐゴシック" charset="-128"/>
                <a:cs typeface="ＭＳ Ｐゴシック" charset="-128"/>
              </a:rPr>
              <a:t> polling company during </a:t>
            </a:r>
            <a:r>
              <a:rPr lang="en-GB" sz="1600" dirty="0" smtClean="0">
                <a:ea typeface="ＭＳ Ｐゴシック" charset="-128"/>
                <a:cs typeface="ＭＳ Ｐゴシック" charset="-128"/>
              </a:rPr>
              <a:t>the last UK elections in 2010: </a:t>
            </a:r>
            <a:r>
              <a:rPr lang="en-GB" sz="1400" dirty="0" smtClean="0">
                <a:latin typeface="+mn-lt"/>
                <a:ea typeface="ＭＳ Ｐゴシック" charset="-128"/>
                <a:cs typeface="ＭＳ Ｐゴシック" charset="-128"/>
                <a:hlinkClick r:id="rId3"/>
              </a:rPr>
              <a:t>http://www.britishpollingcouncil.org/press100508.html</a:t>
            </a:r>
            <a:endParaRPr lang="en-GB" sz="1400" dirty="0" smtClean="0">
              <a:latin typeface="+mn-lt"/>
              <a:ea typeface="ＭＳ Ｐゴシック" charset="-128"/>
              <a:cs typeface="ＭＳ Ｐゴシック" charset="-128"/>
            </a:endParaRPr>
          </a:p>
        </p:txBody>
      </p:sp>
      <p:sp>
        <p:nvSpPr>
          <p:cNvPr id="21" name="TextBox 12"/>
          <p:cNvSpPr txBox="1">
            <a:spLocks noChangeArrowheads="1"/>
          </p:cNvSpPr>
          <p:nvPr/>
        </p:nvSpPr>
        <p:spPr bwMode="auto">
          <a:xfrm>
            <a:off x="6804248" y="4149080"/>
            <a:ext cx="571508" cy="215444"/>
          </a:xfrm>
          <a:prstGeom prst="rect">
            <a:avLst/>
          </a:prstGeom>
          <a:noFill/>
          <a:ln w="9525">
            <a:noFill/>
            <a:miter lim="800000"/>
            <a:headEnd/>
            <a:tailEnd/>
          </a:ln>
        </p:spPr>
        <p:txBody>
          <a:bodyPr>
            <a:spAutoFit/>
          </a:bodyPr>
          <a:lstStyle/>
          <a:p>
            <a:pPr algn="ctr"/>
            <a:r>
              <a:rPr lang="en-GB" sz="800" b="1" dirty="0" smtClean="0">
                <a:solidFill>
                  <a:srgbClr val="004D74"/>
                </a:solidFill>
              </a:rPr>
              <a:t>N/A</a:t>
            </a:r>
            <a:endParaRPr lang="en-GB" sz="800" b="1" dirty="0">
              <a:solidFill>
                <a:srgbClr val="004D74"/>
              </a:solidFill>
            </a:endParaRPr>
          </a:p>
        </p:txBody>
      </p:sp>
      <p:sp>
        <p:nvSpPr>
          <p:cNvPr id="33" name="TextBox 32"/>
          <p:cNvSpPr txBox="1"/>
          <p:nvPr/>
        </p:nvSpPr>
        <p:spPr>
          <a:xfrm>
            <a:off x="251520" y="4221088"/>
            <a:ext cx="1728192" cy="369332"/>
          </a:xfrm>
          <a:prstGeom prst="rect">
            <a:avLst/>
          </a:prstGeom>
          <a:noFill/>
        </p:spPr>
        <p:txBody>
          <a:bodyPr wrap="square" rtlCol="0">
            <a:spAutoFit/>
          </a:bodyPr>
          <a:lstStyle/>
          <a:p>
            <a:pPr algn="ctr"/>
            <a:r>
              <a:rPr lang="en-GB" sz="1800" b="1" i="1" u="sng" dirty="0" smtClean="0">
                <a:solidFill>
                  <a:schemeClr val="accent6">
                    <a:lumMod val="50000"/>
                  </a:schemeClr>
                </a:solidFill>
              </a:rPr>
              <a:t>Gender</a:t>
            </a:r>
            <a:endParaRPr lang="en-GB" sz="1800" b="1" i="1" u="sng" dirty="0">
              <a:solidFill>
                <a:schemeClr val="accent6">
                  <a:lumMod val="50000"/>
                </a:schemeClr>
              </a:solidFill>
            </a:endParaRPr>
          </a:p>
        </p:txBody>
      </p:sp>
      <p:sp>
        <p:nvSpPr>
          <p:cNvPr id="40" name="TextBox 39"/>
          <p:cNvSpPr txBox="1"/>
          <p:nvPr/>
        </p:nvSpPr>
        <p:spPr>
          <a:xfrm>
            <a:off x="2843808" y="4211796"/>
            <a:ext cx="1584176" cy="369332"/>
          </a:xfrm>
          <a:prstGeom prst="rect">
            <a:avLst/>
          </a:prstGeom>
          <a:noFill/>
        </p:spPr>
        <p:txBody>
          <a:bodyPr wrap="square" rtlCol="0">
            <a:spAutoFit/>
          </a:bodyPr>
          <a:lstStyle/>
          <a:p>
            <a:pPr algn="ctr"/>
            <a:r>
              <a:rPr lang="en-GB" sz="1800" b="1" i="1" u="sng" dirty="0" smtClean="0"/>
              <a:t>Age</a:t>
            </a:r>
            <a:endParaRPr lang="en-GB" sz="1800" b="1" i="1" u="sng" dirty="0"/>
          </a:p>
        </p:txBody>
      </p:sp>
      <p:sp>
        <p:nvSpPr>
          <p:cNvPr id="41" name="TextBox 40"/>
          <p:cNvSpPr txBox="1"/>
          <p:nvPr/>
        </p:nvSpPr>
        <p:spPr>
          <a:xfrm>
            <a:off x="7884368" y="2780928"/>
            <a:ext cx="1008112" cy="369332"/>
          </a:xfrm>
          <a:prstGeom prst="rect">
            <a:avLst/>
          </a:prstGeom>
          <a:noFill/>
        </p:spPr>
        <p:txBody>
          <a:bodyPr wrap="square" rtlCol="0">
            <a:spAutoFit/>
          </a:bodyPr>
          <a:lstStyle/>
          <a:p>
            <a:r>
              <a:rPr lang="en-GB" sz="1800" b="1" i="1" u="sng" dirty="0" smtClean="0"/>
              <a:t>Region</a:t>
            </a:r>
            <a:endParaRPr lang="en-GB" sz="1800" b="1" i="1" u="sng" dirty="0"/>
          </a:p>
        </p:txBody>
      </p:sp>
      <p:sp>
        <p:nvSpPr>
          <p:cNvPr id="42" name="Textfeld 562"/>
          <p:cNvSpPr txBox="1"/>
          <p:nvPr/>
        </p:nvSpPr>
        <p:spPr bwMode="gray">
          <a:xfrm>
            <a:off x="323528" y="5915907"/>
            <a:ext cx="721009" cy="347208"/>
          </a:xfrm>
          <a:prstGeom prst="rect">
            <a:avLst/>
          </a:prstGeom>
          <a:noFill/>
        </p:spPr>
        <p:txBody>
          <a:bodyPr wrap="square" lIns="0" tIns="0" rIns="0" bIns="0" rtlCol="0" anchor="b" anchorCtr="0">
            <a:noAutofit/>
          </a:bodyPr>
          <a:lstStyle/>
          <a:p>
            <a:pPr lvl="0" algn="ctr">
              <a:spcAft>
                <a:spcPts val="600"/>
              </a:spcAft>
            </a:pPr>
            <a:r>
              <a:rPr lang="de-DE" b="1" dirty="0" smtClean="0">
                <a:solidFill>
                  <a:schemeClr val="accent1"/>
                </a:solidFill>
              </a:rPr>
              <a:t>50</a:t>
            </a:r>
            <a:r>
              <a:rPr lang="de-DE" sz="2400" b="1" dirty="0" smtClean="0">
                <a:solidFill>
                  <a:schemeClr val="accent1"/>
                </a:solidFill>
              </a:rPr>
              <a:t>%</a:t>
            </a:r>
            <a:endParaRPr lang="de-DE" sz="2400" b="1" dirty="0">
              <a:solidFill>
                <a:schemeClr val="accent1"/>
              </a:solidFill>
            </a:endParaRPr>
          </a:p>
        </p:txBody>
      </p:sp>
      <p:sp>
        <p:nvSpPr>
          <p:cNvPr id="43" name="Textfeld 563"/>
          <p:cNvSpPr txBox="1"/>
          <p:nvPr/>
        </p:nvSpPr>
        <p:spPr bwMode="gray">
          <a:xfrm>
            <a:off x="1044537" y="5915907"/>
            <a:ext cx="718992" cy="347208"/>
          </a:xfrm>
          <a:prstGeom prst="rect">
            <a:avLst/>
          </a:prstGeom>
          <a:noFill/>
        </p:spPr>
        <p:txBody>
          <a:bodyPr wrap="square" lIns="0" tIns="0" rIns="0" bIns="0" rtlCol="0" anchor="b" anchorCtr="0">
            <a:noAutofit/>
          </a:bodyPr>
          <a:lstStyle/>
          <a:p>
            <a:pPr lvl="0" algn="ctr">
              <a:spcAft>
                <a:spcPts val="600"/>
              </a:spcAft>
            </a:pPr>
            <a:r>
              <a:rPr lang="de-DE" sz="2400" b="1" dirty="0" smtClean="0">
                <a:solidFill>
                  <a:schemeClr val="accent1"/>
                </a:solidFill>
              </a:rPr>
              <a:t>50%</a:t>
            </a:r>
            <a:endParaRPr lang="de-DE" sz="2400" b="1" dirty="0">
              <a:solidFill>
                <a:schemeClr val="accent1"/>
              </a:solidFill>
            </a:endParaRPr>
          </a:p>
        </p:txBody>
      </p:sp>
      <p:sp>
        <p:nvSpPr>
          <p:cNvPr id="44" name="Rechteck 555"/>
          <p:cNvSpPr/>
          <p:nvPr/>
        </p:nvSpPr>
        <p:spPr bwMode="gray">
          <a:xfrm rot="21445823">
            <a:off x="1137325" y="4606258"/>
            <a:ext cx="465187" cy="1183542"/>
          </a:xfrm>
          <a:prstGeom prst="rect">
            <a:avLst/>
          </a:prstGeom>
          <a:solidFill>
            <a:schemeClr val="bg1"/>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sz="2400"/>
          </a:p>
        </p:txBody>
      </p:sp>
      <p:sp>
        <p:nvSpPr>
          <p:cNvPr id="45" name="Rechteck 556"/>
          <p:cNvSpPr/>
          <p:nvPr/>
        </p:nvSpPr>
        <p:spPr bwMode="gray">
          <a:xfrm rot="21445823">
            <a:off x="1149710" y="5158467"/>
            <a:ext cx="465187" cy="631057"/>
          </a:xfrm>
          <a:prstGeom prst="rect">
            <a:avLst/>
          </a:prstGeom>
          <a:gradFill flip="none" rotWithShape="1">
            <a:gsLst>
              <a:gs pos="90000">
                <a:schemeClr val="accent1">
                  <a:lumMod val="50000"/>
                </a:schemeClr>
              </a:gs>
              <a:gs pos="10425">
                <a:schemeClr val="accent1"/>
              </a:gs>
              <a:gs pos="50000">
                <a:schemeClr val="accent1">
                  <a:lumMod val="75000"/>
                </a:schemeClr>
              </a:gs>
              <a:gs pos="25000">
                <a:schemeClr val="accent1"/>
              </a:gs>
              <a:gs pos="0">
                <a:schemeClr val="accent1">
                  <a:lumMod val="60000"/>
                  <a:lumOff val="40000"/>
                </a:schemeClr>
              </a:gs>
            </a:gsLst>
            <a:lin ang="5400000" scaled="1"/>
            <a:tileRect/>
          </a:gradFill>
          <a:ln w="12700">
            <a:noFill/>
            <a:round/>
            <a:headEnd/>
            <a:tailEnd/>
          </a:ln>
          <a:effectLst>
            <a:outerShdw blurRad="76200" dist="25400" dir="16200000" rotWithShape="0">
              <a:prstClr val="black">
                <a:alpha val="30000"/>
              </a:prstClr>
            </a:outerShdw>
          </a:effectLst>
        </p:spPr>
        <p:txBody>
          <a:bodyPr rtlCol="0" anchor="ctr"/>
          <a:lstStyle/>
          <a:p>
            <a:pPr algn="ctr"/>
            <a:endParaRPr lang="de-DE" sz="2400"/>
          </a:p>
        </p:txBody>
      </p:sp>
      <p:sp>
        <p:nvSpPr>
          <p:cNvPr id="46" name="Rechteck 561"/>
          <p:cNvSpPr/>
          <p:nvPr/>
        </p:nvSpPr>
        <p:spPr bwMode="gray">
          <a:xfrm rot="390607">
            <a:off x="451782" y="5175559"/>
            <a:ext cx="465188" cy="649742"/>
          </a:xfrm>
          <a:prstGeom prst="rect">
            <a:avLst/>
          </a:prstGeom>
          <a:gradFill flip="none" rotWithShape="1">
            <a:gsLst>
              <a:gs pos="90000">
                <a:schemeClr val="accent1">
                  <a:lumMod val="50000"/>
                </a:schemeClr>
              </a:gs>
              <a:gs pos="10425">
                <a:schemeClr val="accent1"/>
              </a:gs>
              <a:gs pos="50000">
                <a:schemeClr val="accent1">
                  <a:lumMod val="75000"/>
                </a:schemeClr>
              </a:gs>
              <a:gs pos="25000">
                <a:schemeClr val="accent1"/>
              </a:gs>
              <a:gs pos="0">
                <a:schemeClr val="accent1">
                  <a:lumMod val="60000"/>
                  <a:lumOff val="40000"/>
                </a:schemeClr>
              </a:gs>
            </a:gsLst>
            <a:lin ang="5400000" scaled="1"/>
            <a:tileRect/>
          </a:gradFill>
          <a:ln w="12700">
            <a:noFill/>
            <a:round/>
            <a:headEnd/>
            <a:tailEnd/>
          </a:ln>
          <a:effectLst>
            <a:outerShdw blurRad="76200" dist="25400" dir="16200000" rotWithShape="0">
              <a:prstClr val="black">
                <a:alpha val="30000"/>
              </a:prstClr>
            </a:outerShdw>
          </a:effectLst>
        </p:spPr>
        <p:txBody>
          <a:bodyPr rtlCol="0" anchor="ctr"/>
          <a:lstStyle/>
          <a:p>
            <a:pPr algn="ctr"/>
            <a:endParaRPr lang="de-DE" sz="2400"/>
          </a:p>
        </p:txBody>
      </p:sp>
      <p:sp>
        <p:nvSpPr>
          <p:cNvPr id="47" name="Freeform 6"/>
          <p:cNvSpPr>
            <a:spLocks noEditPoints="1"/>
          </p:cNvSpPr>
          <p:nvPr/>
        </p:nvSpPr>
        <p:spPr bwMode="gray">
          <a:xfrm rot="390607">
            <a:off x="434676" y="4613278"/>
            <a:ext cx="559921" cy="1243946"/>
          </a:xfrm>
          <a:custGeom>
            <a:avLst/>
            <a:gdLst>
              <a:gd name="T0" fmla="*/ 0 w 656"/>
              <a:gd name="T1" fmla="*/ 0 h 1457"/>
              <a:gd name="T2" fmla="*/ 0 w 656"/>
              <a:gd name="T3" fmla="*/ 1457 h 1457"/>
              <a:gd name="T4" fmla="*/ 656 w 656"/>
              <a:gd name="T5" fmla="*/ 1457 h 1457"/>
              <a:gd name="T6" fmla="*/ 656 w 656"/>
              <a:gd name="T7" fmla="*/ 0 h 1457"/>
              <a:gd name="T8" fmla="*/ 0 w 656"/>
              <a:gd name="T9" fmla="*/ 0 h 1457"/>
              <a:gd name="T10" fmla="*/ 327 w 656"/>
              <a:gd name="T11" fmla="*/ 62 h 1457"/>
              <a:gd name="T12" fmla="*/ 452 w 656"/>
              <a:gd name="T13" fmla="*/ 182 h 1457"/>
              <a:gd name="T14" fmla="*/ 327 w 656"/>
              <a:gd name="T15" fmla="*/ 338 h 1457"/>
              <a:gd name="T16" fmla="*/ 204 w 656"/>
              <a:gd name="T17" fmla="*/ 182 h 1457"/>
              <a:gd name="T18" fmla="*/ 327 w 656"/>
              <a:gd name="T19" fmla="*/ 62 h 1457"/>
              <a:gd name="T20" fmla="*/ 549 w 656"/>
              <a:gd name="T21" fmla="*/ 884 h 1457"/>
              <a:gd name="T22" fmla="*/ 500 w 656"/>
              <a:gd name="T23" fmla="*/ 835 h 1457"/>
              <a:gd name="T24" fmla="*/ 492 w 656"/>
              <a:gd name="T25" fmla="*/ 522 h 1457"/>
              <a:gd name="T26" fmla="*/ 480 w 656"/>
              <a:gd name="T27" fmla="*/ 510 h 1457"/>
              <a:gd name="T28" fmla="*/ 468 w 656"/>
              <a:gd name="T29" fmla="*/ 522 h 1457"/>
              <a:gd name="T30" fmla="*/ 467 w 656"/>
              <a:gd name="T31" fmla="*/ 875 h 1457"/>
              <a:gd name="T32" fmla="*/ 467 w 656"/>
              <a:gd name="T33" fmla="*/ 903 h 1457"/>
              <a:gd name="T34" fmla="*/ 465 w 656"/>
              <a:gd name="T35" fmla="*/ 1342 h 1457"/>
              <a:gd name="T36" fmla="*/ 411 w 656"/>
              <a:gd name="T37" fmla="*/ 1396 h 1457"/>
              <a:gd name="T38" fmla="*/ 357 w 656"/>
              <a:gd name="T39" fmla="*/ 1342 h 1457"/>
              <a:gd name="T40" fmla="*/ 339 w 656"/>
              <a:gd name="T41" fmla="*/ 903 h 1457"/>
              <a:gd name="T42" fmla="*/ 327 w 656"/>
              <a:gd name="T43" fmla="*/ 891 h 1457"/>
              <a:gd name="T44" fmla="*/ 315 w 656"/>
              <a:gd name="T45" fmla="*/ 903 h 1457"/>
              <a:gd name="T46" fmla="*/ 298 w 656"/>
              <a:gd name="T47" fmla="*/ 1342 h 1457"/>
              <a:gd name="T48" fmla="*/ 244 w 656"/>
              <a:gd name="T49" fmla="*/ 1396 h 1457"/>
              <a:gd name="T50" fmla="*/ 190 w 656"/>
              <a:gd name="T51" fmla="*/ 1342 h 1457"/>
              <a:gd name="T52" fmla="*/ 188 w 656"/>
              <a:gd name="T53" fmla="*/ 903 h 1457"/>
              <a:gd name="T54" fmla="*/ 188 w 656"/>
              <a:gd name="T55" fmla="*/ 875 h 1457"/>
              <a:gd name="T56" fmla="*/ 188 w 656"/>
              <a:gd name="T57" fmla="*/ 522 h 1457"/>
              <a:gd name="T58" fmla="*/ 176 w 656"/>
              <a:gd name="T59" fmla="*/ 510 h 1457"/>
              <a:gd name="T60" fmla="*/ 163 w 656"/>
              <a:gd name="T61" fmla="*/ 522 h 1457"/>
              <a:gd name="T62" fmla="*/ 155 w 656"/>
              <a:gd name="T63" fmla="*/ 835 h 1457"/>
              <a:gd name="T64" fmla="*/ 106 w 656"/>
              <a:gd name="T65" fmla="*/ 884 h 1457"/>
              <a:gd name="T66" fmla="*/ 57 w 656"/>
              <a:gd name="T67" fmla="*/ 835 h 1457"/>
              <a:gd name="T68" fmla="*/ 75 w 656"/>
              <a:gd name="T69" fmla="*/ 506 h 1457"/>
              <a:gd name="T70" fmla="*/ 225 w 656"/>
              <a:gd name="T71" fmla="*/ 356 h 1457"/>
              <a:gd name="T72" fmla="*/ 327 w 656"/>
              <a:gd name="T73" fmla="*/ 398 h 1457"/>
              <a:gd name="T74" fmla="*/ 430 w 656"/>
              <a:gd name="T75" fmla="*/ 356 h 1457"/>
              <a:gd name="T76" fmla="*/ 579 w 656"/>
              <a:gd name="T77" fmla="*/ 506 h 1457"/>
              <a:gd name="T78" fmla="*/ 598 w 656"/>
              <a:gd name="T79" fmla="*/ 835 h 1457"/>
              <a:gd name="T80" fmla="*/ 549 w 656"/>
              <a:gd name="T81" fmla="*/ 884 h 1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6" h="1457">
                <a:moveTo>
                  <a:pt x="0" y="0"/>
                </a:moveTo>
                <a:cubicBezTo>
                  <a:pt x="0" y="1457"/>
                  <a:pt x="0" y="1457"/>
                  <a:pt x="0" y="1457"/>
                </a:cubicBezTo>
                <a:cubicBezTo>
                  <a:pt x="656" y="1457"/>
                  <a:pt x="656" y="1457"/>
                  <a:pt x="656" y="1457"/>
                </a:cubicBezTo>
                <a:cubicBezTo>
                  <a:pt x="656" y="0"/>
                  <a:pt x="656" y="0"/>
                  <a:pt x="656" y="0"/>
                </a:cubicBezTo>
                <a:lnTo>
                  <a:pt x="0" y="0"/>
                </a:lnTo>
                <a:close/>
                <a:moveTo>
                  <a:pt x="327" y="62"/>
                </a:moveTo>
                <a:cubicBezTo>
                  <a:pt x="396" y="62"/>
                  <a:pt x="452" y="106"/>
                  <a:pt x="452" y="182"/>
                </a:cubicBezTo>
                <a:cubicBezTo>
                  <a:pt x="452" y="259"/>
                  <a:pt x="392" y="338"/>
                  <a:pt x="327" y="338"/>
                </a:cubicBezTo>
                <a:cubicBezTo>
                  <a:pt x="264" y="338"/>
                  <a:pt x="204" y="259"/>
                  <a:pt x="204" y="182"/>
                </a:cubicBezTo>
                <a:cubicBezTo>
                  <a:pt x="204" y="106"/>
                  <a:pt x="259" y="62"/>
                  <a:pt x="327" y="62"/>
                </a:cubicBezTo>
                <a:close/>
                <a:moveTo>
                  <a:pt x="549" y="884"/>
                </a:moveTo>
                <a:cubicBezTo>
                  <a:pt x="522" y="884"/>
                  <a:pt x="500" y="862"/>
                  <a:pt x="500" y="835"/>
                </a:cubicBezTo>
                <a:cubicBezTo>
                  <a:pt x="500" y="835"/>
                  <a:pt x="500" y="835"/>
                  <a:pt x="492" y="522"/>
                </a:cubicBezTo>
                <a:cubicBezTo>
                  <a:pt x="492" y="515"/>
                  <a:pt x="486" y="510"/>
                  <a:pt x="480" y="510"/>
                </a:cubicBezTo>
                <a:cubicBezTo>
                  <a:pt x="473" y="510"/>
                  <a:pt x="468" y="515"/>
                  <a:pt x="468" y="522"/>
                </a:cubicBezTo>
                <a:cubicBezTo>
                  <a:pt x="468" y="522"/>
                  <a:pt x="468" y="522"/>
                  <a:pt x="467" y="875"/>
                </a:cubicBezTo>
                <a:cubicBezTo>
                  <a:pt x="467" y="875"/>
                  <a:pt x="467" y="875"/>
                  <a:pt x="467" y="903"/>
                </a:cubicBezTo>
                <a:cubicBezTo>
                  <a:pt x="467" y="903"/>
                  <a:pt x="467" y="903"/>
                  <a:pt x="465" y="1342"/>
                </a:cubicBezTo>
                <a:cubicBezTo>
                  <a:pt x="465" y="1372"/>
                  <a:pt x="441" y="1396"/>
                  <a:pt x="411" y="1396"/>
                </a:cubicBezTo>
                <a:cubicBezTo>
                  <a:pt x="381" y="1396"/>
                  <a:pt x="357" y="1372"/>
                  <a:pt x="357" y="1342"/>
                </a:cubicBezTo>
                <a:cubicBezTo>
                  <a:pt x="357" y="1342"/>
                  <a:pt x="357" y="1342"/>
                  <a:pt x="339" y="903"/>
                </a:cubicBezTo>
                <a:cubicBezTo>
                  <a:pt x="339" y="896"/>
                  <a:pt x="334" y="891"/>
                  <a:pt x="327" y="891"/>
                </a:cubicBezTo>
                <a:cubicBezTo>
                  <a:pt x="321" y="891"/>
                  <a:pt x="315" y="896"/>
                  <a:pt x="315" y="903"/>
                </a:cubicBezTo>
                <a:cubicBezTo>
                  <a:pt x="315" y="903"/>
                  <a:pt x="315" y="903"/>
                  <a:pt x="298" y="1342"/>
                </a:cubicBezTo>
                <a:cubicBezTo>
                  <a:pt x="298" y="1372"/>
                  <a:pt x="274" y="1396"/>
                  <a:pt x="244" y="1396"/>
                </a:cubicBezTo>
                <a:cubicBezTo>
                  <a:pt x="214" y="1396"/>
                  <a:pt x="190" y="1372"/>
                  <a:pt x="190" y="1342"/>
                </a:cubicBezTo>
                <a:cubicBezTo>
                  <a:pt x="190" y="1342"/>
                  <a:pt x="190" y="1342"/>
                  <a:pt x="188" y="903"/>
                </a:cubicBezTo>
                <a:cubicBezTo>
                  <a:pt x="188" y="903"/>
                  <a:pt x="188" y="903"/>
                  <a:pt x="188" y="875"/>
                </a:cubicBezTo>
                <a:cubicBezTo>
                  <a:pt x="188" y="875"/>
                  <a:pt x="188" y="875"/>
                  <a:pt x="188" y="522"/>
                </a:cubicBezTo>
                <a:cubicBezTo>
                  <a:pt x="188" y="515"/>
                  <a:pt x="182" y="510"/>
                  <a:pt x="176" y="510"/>
                </a:cubicBezTo>
                <a:cubicBezTo>
                  <a:pt x="169" y="510"/>
                  <a:pt x="163" y="515"/>
                  <a:pt x="163" y="522"/>
                </a:cubicBezTo>
                <a:cubicBezTo>
                  <a:pt x="163" y="522"/>
                  <a:pt x="163" y="522"/>
                  <a:pt x="155" y="835"/>
                </a:cubicBezTo>
                <a:cubicBezTo>
                  <a:pt x="155" y="862"/>
                  <a:pt x="133" y="884"/>
                  <a:pt x="106" y="884"/>
                </a:cubicBezTo>
                <a:cubicBezTo>
                  <a:pt x="79" y="884"/>
                  <a:pt x="57" y="862"/>
                  <a:pt x="57" y="835"/>
                </a:cubicBezTo>
                <a:cubicBezTo>
                  <a:pt x="57" y="835"/>
                  <a:pt x="57" y="835"/>
                  <a:pt x="75" y="506"/>
                </a:cubicBezTo>
                <a:cubicBezTo>
                  <a:pt x="75" y="417"/>
                  <a:pt x="180" y="356"/>
                  <a:pt x="225" y="356"/>
                </a:cubicBezTo>
                <a:cubicBezTo>
                  <a:pt x="270" y="356"/>
                  <a:pt x="283" y="398"/>
                  <a:pt x="327" y="398"/>
                </a:cubicBezTo>
                <a:cubicBezTo>
                  <a:pt x="372" y="398"/>
                  <a:pt x="373" y="356"/>
                  <a:pt x="430" y="356"/>
                </a:cubicBezTo>
                <a:cubicBezTo>
                  <a:pt x="486" y="356"/>
                  <a:pt x="579" y="417"/>
                  <a:pt x="579" y="506"/>
                </a:cubicBezTo>
                <a:cubicBezTo>
                  <a:pt x="598" y="835"/>
                  <a:pt x="598" y="835"/>
                  <a:pt x="598" y="835"/>
                </a:cubicBezTo>
                <a:cubicBezTo>
                  <a:pt x="598" y="862"/>
                  <a:pt x="576" y="884"/>
                  <a:pt x="549" y="884"/>
                </a:cubicBezTo>
                <a:close/>
              </a:path>
            </a:pathLst>
          </a:custGeom>
          <a:solidFill>
            <a:schemeClr val="accent5">
              <a:lumMod val="40000"/>
              <a:lumOff val="60000"/>
            </a:schemeClr>
          </a:solidFill>
          <a:ln w="2540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2400"/>
          </a:p>
        </p:txBody>
      </p:sp>
      <p:sp>
        <p:nvSpPr>
          <p:cNvPr id="48" name="Freeform 5"/>
          <p:cNvSpPr>
            <a:spLocks noEditPoints="1"/>
          </p:cNvSpPr>
          <p:nvPr/>
        </p:nvSpPr>
        <p:spPr bwMode="gray">
          <a:xfrm rot="21445823">
            <a:off x="1088558" y="4593055"/>
            <a:ext cx="559921" cy="1243946"/>
          </a:xfrm>
          <a:custGeom>
            <a:avLst/>
            <a:gdLst>
              <a:gd name="T0" fmla="*/ 0 w 656"/>
              <a:gd name="T1" fmla="*/ 0 h 1457"/>
              <a:gd name="T2" fmla="*/ 0 w 656"/>
              <a:gd name="T3" fmla="*/ 1457 h 1457"/>
              <a:gd name="T4" fmla="*/ 656 w 656"/>
              <a:gd name="T5" fmla="*/ 1457 h 1457"/>
              <a:gd name="T6" fmla="*/ 656 w 656"/>
              <a:gd name="T7" fmla="*/ 0 h 1457"/>
              <a:gd name="T8" fmla="*/ 0 w 656"/>
              <a:gd name="T9" fmla="*/ 0 h 1457"/>
              <a:gd name="T10" fmla="*/ 328 w 656"/>
              <a:gd name="T11" fmla="*/ 62 h 1457"/>
              <a:gd name="T12" fmla="*/ 452 w 656"/>
              <a:gd name="T13" fmla="*/ 183 h 1457"/>
              <a:gd name="T14" fmla="*/ 328 w 656"/>
              <a:gd name="T15" fmla="*/ 338 h 1457"/>
              <a:gd name="T16" fmla="*/ 204 w 656"/>
              <a:gd name="T17" fmla="*/ 183 h 1457"/>
              <a:gd name="T18" fmla="*/ 328 w 656"/>
              <a:gd name="T19" fmla="*/ 62 h 1457"/>
              <a:gd name="T20" fmla="*/ 555 w 656"/>
              <a:gd name="T21" fmla="*/ 840 h 1457"/>
              <a:gd name="T22" fmla="*/ 516 w 656"/>
              <a:gd name="T23" fmla="*/ 807 h 1457"/>
              <a:gd name="T24" fmla="*/ 477 w 656"/>
              <a:gd name="T25" fmla="*/ 522 h 1457"/>
              <a:gd name="T26" fmla="*/ 434 w 656"/>
              <a:gd name="T27" fmla="*/ 632 h 1457"/>
              <a:gd name="T28" fmla="*/ 555 w 656"/>
              <a:gd name="T29" fmla="*/ 1061 h 1457"/>
              <a:gd name="T30" fmla="*/ 464 w 656"/>
              <a:gd name="T31" fmla="*/ 1061 h 1457"/>
              <a:gd name="T32" fmla="*/ 434 w 656"/>
              <a:gd name="T33" fmla="*/ 1353 h 1457"/>
              <a:gd name="T34" fmla="*/ 392 w 656"/>
              <a:gd name="T35" fmla="*/ 1396 h 1457"/>
              <a:gd name="T36" fmla="*/ 351 w 656"/>
              <a:gd name="T37" fmla="*/ 1353 h 1457"/>
              <a:gd name="T38" fmla="*/ 344 w 656"/>
              <a:gd name="T39" fmla="*/ 1061 h 1457"/>
              <a:gd name="T40" fmla="*/ 313 w 656"/>
              <a:gd name="T41" fmla="*/ 1061 h 1457"/>
              <a:gd name="T42" fmla="*/ 306 w 656"/>
              <a:gd name="T43" fmla="*/ 1353 h 1457"/>
              <a:gd name="T44" fmla="*/ 264 w 656"/>
              <a:gd name="T45" fmla="*/ 1396 h 1457"/>
              <a:gd name="T46" fmla="*/ 222 w 656"/>
              <a:gd name="T47" fmla="*/ 1353 h 1457"/>
              <a:gd name="T48" fmla="*/ 193 w 656"/>
              <a:gd name="T49" fmla="*/ 1061 h 1457"/>
              <a:gd name="T50" fmla="*/ 102 w 656"/>
              <a:gd name="T51" fmla="*/ 1061 h 1457"/>
              <a:gd name="T52" fmla="*/ 222 w 656"/>
              <a:gd name="T53" fmla="*/ 632 h 1457"/>
              <a:gd name="T54" fmla="*/ 179 w 656"/>
              <a:gd name="T55" fmla="*/ 522 h 1457"/>
              <a:gd name="T56" fmla="*/ 141 w 656"/>
              <a:gd name="T57" fmla="*/ 807 h 1457"/>
              <a:gd name="T58" fmla="*/ 102 w 656"/>
              <a:gd name="T59" fmla="*/ 840 h 1457"/>
              <a:gd name="T60" fmla="*/ 69 w 656"/>
              <a:gd name="T61" fmla="*/ 801 h 1457"/>
              <a:gd name="T62" fmla="*/ 88 w 656"/>
              <a:gd name="T63" fmla="*/ 578 h 1457"/>
              <a:gd name="T64" fmla="*/ 215 w 656"/>
              <a:gd name="T65" fmla="*/ 357 h 1457"/>
              <a:gd name="T66" fmla="*/ 328 w 656"/>
              <a:gd name="T67" fmla="*/ 451 h 1457"/>
              <a:gd name="T68" fmla="*/ 441 w 656"/>
              <a:gd name="T69" fmla="*/ 357 h 1457"/>
              <a:gd name="T70" fmla="*/ 569 w 656"/>
              <a:gd name="T71" fmla="*/ 578 h 1457"/>
              <a:gd name="T72" fmla="*/ 587 w 656"/>
              <a:gd name="T73" fmla="*/ 801 h 1457"/>
              <a:gd name="T74" fmla="*/ 555 w 656"/>
              <a:gd name="T75" fmla="*/ 840 h 1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56" h="1457">
                <a:moveTo>
                  <a:pt x="0" y="0"/>
                </a:moveTo>
                <a:cubicBezTo>
                  <a:pt x="0" y="1457"/>
                  <a:pt x="0" y="1457"/>
                  <a:pt x="0" y="1457"/>
                </a:cubicBezTo>
                <a:cubicBezTo>
                  <a:pt x="656" y="1457"/>
                  <a:pt x="656" y="1457"/>
                  <a:pt x="656" y="1457"/>
                </a:cubicBezTo>
                <a:cubicBezTo>
                  <a:pt x="656" y="0"/>
                  <a:pt x="656" y="0"/>
                  <a:pt x="656" y="0"/>
                </a:cubicBezTo>
                <a:lnTo>
                  <a:pt x="0" y="0"/>
                </a:lnTo>
                <a:close/>
                <a:moveTo>
                  <a:pt x="328" y="62"/>
                </a:moveTo>
                <a:cubicBezTo>
                  <a:pt x="397" y="62"/>
                  <a:pt x="452" y="106"/>
                  <a:pt x="452" y="183"/>
                </a:cubicBezTo>
                <a:cubicBezTo>
                  <a:pt x="452" y="259"/>
                  <a:pt x="392" y="338"/>
                  <a:pt x="328" y="338"/>
                </a:cubicBezTo>
                <a:cubicBezTo>
                  <a:pt x="264" y="338"/>
                  <a:pt x="204" y="259"/>
                  <a:pt x="204" y="183"/>
                </a:cubicBezTo>
                <a:cubicBezTo>
                  <a:pt x="204" y="106"/>
                  <a:pt x="260" y="62"/>
                  <a:pt x="328" y="62"/>
                </a:cubicBezTo>
                <a:close/>
                <a:moveTo>
                  <a:pt x="555" y="840"/>
                </a:moveTo>
                <a:cubicBezTo>
                  <a:pt x="535" y="842"/>
                  <a:pt x="517" y="827"/>
                  <a:pt x="516" y="807"/>
                </a:cubicBezTo>
                <a:cubicBezTo>
                  <a:pt x="516" y="807"/>
                  <a:pt x="484" y="522"/>
                  <a:pt x="477" y="522"/>
                </a:cubicBezTo>
                <a:cubicBezTo>
                  <a:pt x="471" y="522"/>
                  <a:pt x="434" y="576"/>
                  <a:pt x="434" y="632"/>
                </a:cubicBezTo>
                <a:cubicBezTo>
                  <a:pt x="434" y="680"/>
                  <a:pt x="555" y="1061"/>
                  <a:pt x="555" y="1061"/>
                </a:cubicBezTo>
                <a:cubicBezTo>
                  <a:pt x="464" y="1061"/>
                  <a:pt x="464" y="1061"/>
                  <a:pt x="464" y="1061"/>
                </a:cubicBezTo>
                <a:cubicBezTo>
                  <a:pt x="450" y="1205"/>
                  <a:pt x="434" y="1353"/>
                  <a:pt x="434" y="1353"/>
                </a:cubicBezTo>
                <a:cubicBezTo>
                  <a:pt x="434" y="1377"/>
                  <a:pt x="415" y="1396"/>
                  <a:pt x="392" y="1396"/>
                </a:cubicBezTo>
                <a:cubicBezTo>
                  <a:pt x="369" y="1396"/>
                  <a:pt x="351" y="1377"/>
                  <a:pt x="351" y="1353"/>
                </a:cubicBezTo>
                <a:cubicBezTo>
                  <a:pt x="351" y="1353"/>
                  <a:pt x="351" y="1353"/>
                  <a:pt x="344" y="1061"/>
                </a:cubicBezTo>
                <a:cubicBezTo>
                  <a:pt x="313" y="1061"/>
                  <a:pt x="313" y="1061"/>
                  <a:pt x="313" y="1061"/>
                </a:cubicBezTo>
                <a:cubicBezTo>
                  <a:pt x="306" y="1353"/>
                  <a:pt x="306" y="1353"/>
                  <a:pt x="306" y="1353"/>
                </a:cubicBezTo>
                <a:cubicBezTo>
                  <a:pt x="306" y="1377"/>
                  <a:pt x="287" y="1396"/>
                  <a:pt x="264" y="1396"/>
                </a:cubicBezTo>
                <a:cubicBezTo>
                  <a:pt x="241" y="1396"/>
                  <a:pt x="222" y="1377"/>
                  <a:pt x="222" y="1353"/>
                </a:cubicBezTo>
                <a:cubicBezTo>
                  <a:pt x="222" y="1353"/>
                  <a:pt x="207" y="1205"/>
                  <a:pt x="193" y="1061"/>
                </a:cubicBezTo>
                <a:cubicBezTo>
                  <a:pt x="102" y="1061"/>
                  <a:pt x="102" y="1061"/>
                  <a:pt x="102" y="1061"/>
                </a:cubicBezTo>
                <a:cubicBezTo>
                  <a:pt x="102" y="1061"/>
                  <a:pt x="222" y="680"/>
                  <a:pt x="222" y="632"/>
                </a:cubicBezTo>
                <a:cubicBezTo>
                  <a:pt x="222" y="576"/>
                  <a:pt x="186" y="522"/>
                  <a:pt x="179" y="522"/>
                </a:cubicBezTo>
                <a:cubicBezTo>
                  <a:pt x="173" y="522"/>
                  <a:pt x="141" y="807"/>
                  <a:pt x="141" y="807"/>
                </a:cubicBezTo>
                <a:cubicBezTo>
                  <a:pt x="139" y="827"/>
                  <a:pt x="122" y="842"/>
                  <a:pt x="102" y="840"/>
                </a:cubicBezTo>
                <a:cubicBezTo>
                  <a:pt x="82" y="838"/>
                  <a:pt x="67" y="821"/>
                  <a:pt x="69" y="801"/>
                </a:cubicBezTo>
                <a:cubicBezTo>
                  <a:pt x="88" y="578"/>
                  <a:pt x="88" y="578"/>
                  <a:pt x="88" y="578"/>
                </a:cubicBezTo>
                <a:cubicBezTo>
                  <a:pt x="100" y="430"/>
                  <a:pt x="173" y="357"/>
                  <a:pt x="215" y="357"/>
                </a:cubicBezTo>
                <a:cubicBezTo>
                  <a:pt x="257" y="357"/>
                  <a:pt x="282" y="451"/>
                  <a:pt x="328" y="451"/>
                </a:cubicBezTo>
                <a:cubicBezTo>
                  <a:pt x="374" y="451"/>
                  <a:pt x="400" y="357"/>
                  <a:pt x="441" y="357"/>
                </a:cubicBezTo>
                <a:cubicBezTo>
                  <a:pt x="483" y="357"/>
                  <a:pt x="556" y="430"/>
                  <a:pt x="569" y="578"/>
                </a:cubicBezTo>
                <a:cubicBezTo>
                  <a:pt x="569" y="578"/>
                  <a:pt x="569" y="578"/>
                  <a:pt x="587" y="801"/>
                </a:cubicBezTo>
                <a:cubicBezTo>
                  <a:pt x="589" y="821"/>
                  <a:pt x="575" y="838"/>
                  <a:pt x="555" y="840"/>
                </a:cubicBezTo>
                <a:close/>
              </a:path>
            </a:pathLst>
          </a:custGeom>
          <a:solidFill>
            <a:schemeClr val="accent5">
              <a:lumMod val="40000"/>
              <a:lumOff val="60000"/>
            </a:schemeClr>
          </a:solidFill>
          <a:ln w="2540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2400"/>
          </a:p>
        </p:txBody>
      </p:sp>
      <p:graphicFrame>
        <p:nvGraphicFramePr>
          <p:cNvPr id="49" name="Chart 48"/>
          <p:cNvGraphicFramePr/>
          <p:nvPr>
            <p:extLst>
              <p:ext uri="{D42A27DB-BD31-4B8C-83A1-F6EECF244321}">
                <p14:modId xmlns:p14="http://schemas.microsoft.com/office/powerpoint/2010/main" val="657714134"/>
              </p:ext>
            </p:extLst>
          </p:nvPr>
        </p:nvGraphicFramePr>
        <p:xfrm>
          <a:off x="2483768" y="4581128"/>
          <a:ext cx="3384376" cy="208823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596740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1"/>
          <p:cNvSpPr>
            <a:spLocks noGrp="1"/>
          </p:cNvSpPr>
          <p:nvPr>
            <p:ph type="subTitle" idx="13"/>
          </p:nvPr>
        </p:nvSpPr>
        <p:spPr>
          <a:xfrm>
            <a:off x="609600" y="3657600"/>
            <a:ext cx="8426896" cy="1219200"/>
          </a:xfrm>
        </p:spPr>
        <p:txBody>
          <a:bodyPr/>
          <a:lstStyle/>
          <a:p>
            <a:r>
              <a:rPr lang="en-GB" b="1" i="1" dirty="0" smtClean="0"/>
              <a:t>Lucia Juliano </a:t>
            </a:r>
            <a:r>
              <a:rPr lang="en-GB" b="1" dirty="0" smtClean="0"/>
              <a:t>|</a:t>
            </a:r>
            <a:r>
              <a:rPr lang="en-GB" b="1" i="1" dirty="0" smtClean="0"/>
              <a:t> Head of Consumer &amp; Retail Research </a:t>
            </a:r>
            <a:r>
              <a:rPr lang="en-GB" b="1" dirty="0" smtClean="0"/>
              <a:t>| </a:t>
            </a:r>
            <a:r>
              <a:rPr lang="en-GB" b="1" i="1" u="sng" dirty="0" smtClean="0">
                <a:solidFill>
                  <a:schemeClr val="accent1"/>
                </a:solidFill>
              </a:rPr>
              <a:t>LJuliano@harrisinteractive.co.uk</a:t>
            </a:r>
            <a:endParaRPr lang="en-GB" dirty="0" smtClean="0">
              <a:solidFill>
                <a:schemeClr val="accent1"/>
              </a:solidFill>
            </a:endParaRPr>
          </a:p>
          <a:p>
            <a:r>
              <a:rPr lang="en-GB" b="1" i="1" dirty="0" smtClean="0"/>
              <a:t>079 89 39 22 51 </a:t>
            </a:r>
            <a:r>
              <a:rPr lang="en-GB" b="1" dirty="0" smtClean="0"/>
              <a:t>|</a:t>
            </a:r>
            <a:r>
              <a:rPr lang="en-GB" b="1" i="1" dirty="0" smtClean="0"/>
              <a:t> 0161 242 1365 </a:t>
            </a:r>
            <a:r>
              <a:rPr lang="en-GB" b="1" dirty="0" smtClean="0"/>
              <a:t>|</a:t>
            </a:r>
            <a:r>
              <a:rPr lang="en-GB" b="1" i="1" dirty="0" smtClean="0"/>
              <a:t> 0161 242 1360 </a:t>
            </a:r>
            <a:endParaRPr lang="en-GB" dirty="0"/>
          </a:p>
        </p:txBody>
      </p:sp>
      <p:sp>
        <p:nvSpPr>
          <p:cNvPr id="40963" name="Title 1"/>
          <p:cNvSpPr>
            <a:spLocks noGrp="1"/>
          </p:cNvSpPr>
          <p:nvPr>
            <p:ph type="title"/>
          </p:nvPr>
        </p:nvSpPr>
        <p:spPr>
          <a:xfrm>
            <a:off x="539552" y="2895600"/>
            <a:ext cx="7994848" cy="533400"/>
          </a:xfrm>
        </p:spPr>
        <p:txBody>
          <a:bodyPr/>
          <a:lstStyle/>
          <a:p>
            <a:r>
              <a:rPr lang="en-GB" sz="3600" dirty="0" smtClean="0"/>
              <a:t>For Further Information please contact :</a:t>
            </a:r>
            <a:br>
              <a:rPr lang="en-GB" sz="3600" dirty="0" smtClean="0"/>
            </a:br>
            <a:endParaRPr lang="en-GB" sz="3600" i="1" dirty="0">
              <a:solidFill>
                <a:schemeClr val="tx1"/>
              </a:solidFill>
            </a:endParaRPr>
          </a:p>
        </p:txBody>
      </p:sp>
      <p:sp>
        <p:nvSpPr>
          <p:cNvPr id="40964" name="Footer Placeholder 4"/>
          <p:cNvSpPr>
            <a:spLocks noGrp="1"/>
          </p:cNvSpPr>
          <p:nvPr>
            <p:ph type="ftr" sz="quarter" idx="16"/>
          </p:nvPr>
        </p:nvSpPr>
        <p:spPr>
          <a:noFill/>
        </p:spPr>
        <p:txBody>
          <a:bodyPr/>
          <a:lstStyle/>
          <a:p>
            <a:r>
              <a:rPr lang="en-US" dirty="0" smtClean="0">
                <a:solidFill>
                  <a:srgbClr val="424F5A"/>
                </a:solidFill>
                <a:latin typeface="Arial" pitchFamily="34" charset="0"/>
                <a:ea typeface="ヒラギノ角ゴ Pro W3"/>
                <a:cs typeface="ヒラギノ角ゴ Pro W3"/>
              </a:rPr>
              <a:t>© Harris Interactive</a:t>
            </a:r>
          </a:p>
        </p:txBody>
      </p:sp>
    </p:spTree>
    <p:extLst>
      <p:ext uri="{BB962C8B-B14F-4D97-AF65-F5344CB8AC3E}">
        <p14:creationId xmlns:p14="http://schemas.microsoft.com/office/powerpoint/2010/main" val="2480333763"/>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 Template_v2">
  <a:themeElements>
    <a:clrScheme name="Custom 8">
      <a:dk1>
        <a:srgbClr val="424F5A"/>
      </a:dk1>
      <a:lt1>
        <a:srgbClr val="FFFFFF"/>
      </a:lt1>
      <a:dk2>
        <a:srgbClr val="326C10"/>
      </a:dk2>
      <a:lt2>
        <a:srgbClr val="FFFFFF"/>
      </a:lt2>
      <a:accent1>
        <a:srgbClr val="7EBE07"/>
      </a:accent1>
      <a:accent2>
        <a:srgbClr val="F57321"/>
      </a:accent2>
      <a:accent3>
        <a:srgbClr val="FFC227"/>
      </a:accent3>
      <a:accent4>
        <a:srgbClr val="0073AE"/>
      </a:accent4>
      <a:accent5>
        <a:srgbClr val="BDF62C"/>
      </a:accent5>
      <a:accent6>
        <a:srgbClr val="808080"/>
      </a:accent6>
      <a:hlink>
        <a:srgbClr val="426917"/>
      </a:hlink>
      <a:folHlink>
        <a:srgbClr val="8EBA1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ヒラギノ角ゴ Pro W3" charset="-128"/>
            <a:cs typeface="ヒラギノ角ゴ Pro W3"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ヒラギノ角ゴ Pro W3" charset="-128"/>
            <a:cs typeface="ヒラギノ角ゴ Pro W3"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ublishingExpirationDate xmlns="http://schemas.microsoft.com/sharepoint/v3" xsi:nil="true"/>
    <PublishingStartDate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65D40B52B5EAD48B8F8217D4770B6A6" ma:contentTypeVersion="1" ma:contentTypeDescription="Create a new document." ma:contentTypeScope="" ma:versionID="223fb741089f5e1aee41580b2751c9b8">
  <xsd:schema xmlns:xsd="http://www.w3.org/2001/XMLSchema" xmlns:p="http://schemas.microsoft.com/office/2006/metadata/properties" xmlns:ns1="http://schemas.microsoft.com/sharepoint/v3" targetNamespace="http://schemas.microsoft.com/office/2006/metadata/properties" ma:root="true" ma:fieldsID="ddb0c952b897a810c8a4e377cff6bff8"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AD479A09-BD40-4EE0-AB12-A3C7FD4D69AA}">
  <ds:schemaRefs>
    <ds:schemaRef ds:uri="http://schemas.microsoft.com/sharepoint/v3/contenttype/forms"/>
  </ds:schemaRefs>
</ds:datastoreItem>
</file>

<file path=customXml/itemProps2.xml><?xml version="1.0" encoding="utf-8"?>
<ds:datastoreItem xmlns:ds="http://schemas.openxmlformats.org/officeDocument/2006/customXml" ds:itemID="{512C06F7-87AC-48A1-A91C-C5B0F1001D9D}">
  <ds:schemaRefs>
    <ds:schemaRef ds:uri="http://purl.org/dc/dcmitype/"/>
    <ds:schemaRef ds:uri="http://purl.org/dc/terms/"/>
    <ds:schemaRef ds:uri="http://schemas.microsoft.com/office/2006/metadata/properties"/>
    <ds:schemaRef ds:uri="http://schemas.microsoft.com/sharepoint/v3"/>
    <ds:schemaRef ds:uri="http://schemas.microsoft.com/office/2006/documentManagement/types"/>
    <ds:schemaRef ds:uri="http://purl.org/dc/elements/1.1/"/>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F71CAC8-4CCE-4F52-9D98-245C482C68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HI_Corp_PPT_Presentation</Template>
  <TotalTime>222</TotalTime>
  <Words>1769</Words>
  <Application>Microsoft Office PowerPoint</Application>
  <PresentationFormat>On-screen Show (4:3)</PresentationFormat>
  <Paragraphs>178</Paragraphs>
  <Slides>17</Slides>
  <Notes>3</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PowerPoint Template_v2</vt:lpstr>
      <vt:lpstr>Have Price Cuts on Milk Gone too Far? 60% of the British public are concerned about what this means for our Farmers</vt:lpstr>
      <vt:lpstr>60% of Brits are concerned about what this is doing to British farmers and believe that supermarkets should focus their efforts elsewhere</vt:lpstr>
      <vt:lpstr>This is good news - supermarkets should do everything they can to keep prices low</vt:lpstr>
      <vt:lpstr>I worry about what this is doing to British farmers</vt:lpstr>
      <vt:lpstr>PowerPoint Presentation</vt:lpstr>
      <vt:lpstr>Supermarkets should focus on lowering prices on other products ahead of milk</vt:lpstr>
      <vt:lpstr>PowerPoint Presentation</vt:lpstr>
      <vt:lpstr>This makes me worry about the dairy cows’ standard of welfare</vt:lpstr>
      <vt:lpstr>PowerPoint Presentation</vt:lpstr>
      <vt:lpstr>I think this is too low a price for 4 pints of milk</vt:lpstr>
      <vt:lpstr>This makes me question the quality of the product on sale </vt:lpstr>
      <vt:lpstr>PowerPoint Presentation</vt:lpstr>
      <vt:lpstr>PowerPoint Presentation</vt:lpstr>
      <vt:lpstr>Appendix –  Approach &amp; Demographics</vt:lpstr>
      <vt:lpstr>PowerPoint Presentation</vt:lpstr>
      <vt:lpstr>PowerPoint Presentation</vt:lpstr>
      <vt:lpstr>For Further Information please contact : </vt:lpstr>
    </vt:vector>
  </TitlesOfParts>
  <Company>xvzf xvzf</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Quenching Consumers’ Thirst for Low Prices: 60% Welcome Milk Price Cuts</dc:title>
  <dc:creator>Hopkins, Jessamine</dc:creator>
  <cp:lastModifiedBy>Grocer Freelance 2</cp:lastModifiedBy>
  <cp:revision>38</cp:revision>
  <dcterms:created xsi:type="dcterms:W3CDTF">2015-02-27T09:49:51Z</dcterms:created>
  <dcterms:modified xsi:type="dcterms:W3CDTF">2015-03-06T14:33:27Z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000800080e000000000001024120</vt:lpwstr>
  </property>
  <property fmtid="{D5CDD505-2E9C-101B-9397-08002B2CF9AE}" pid="3" name="ContentTypeId">
    <vt:lpwstr>0x010100565D40B52B5EAD48B8F8217D4770B6A6</vt:lpwstr>
  </property>
</Properties>
</file>