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xlsx" ContentType="application/vnd.openxmlformats-officedocument.spreadsheetml.sheet"/>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charts/chart2.xml" ContentType="application/vnd.openxmlformats-officedocument.drawingml.chart+xml"/>
  <Override PartName="/ppt/notesSlides/notesSlide1.xml" ContentType="application/vnd.openxmlformats-officedocument.presentationml.notesSlide+xml"/>
  <Override PartName="/ppt/charts/chart3.xml" ContentType="application/vnd.openxmlformats-officedocument.drawingml.chart+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8"/>
  </p:notesMasterIdLst>
  <p:sldIdLst>
    <p:sldId id="256" r:id="rId2"/>
    <p:sldId id="258" r:id="rId3"/>
    <p:sldId id="259" r:id="rId4"/>
    <p:sldId id="273" r:id="rId5"/>
    <p:sldId id="274" r:id="rId6"/>
    <p:sldId id="262" r:id="rId7"/>
    <p:sldId id="261" r:id="rId8"/>
    <p:sldId id="263" r:id="rId9"/>
    <p:sldId id="264" r:id="rId10"/>
    <p:sldId id="265" r:id="rId11"/>
    <p:sldId id="267" r:id="rId12"/>
    <p:sldId id="272" r:id="rId13"/>
    <p:sldId id="268" r:id="rId14"/>
    <p:sldId id="269" r:id="rId15"/>
    <p:sldId id="270" r:id="rId16"/>
    <p:sldId id="271" r:id="rId1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17"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C227"/>
    <a:srgbClr val="F57321"/>
    <a:srgbClr val="629500"/>
    <a:srgbClr val="7EBE07"/>
    <a:srgbClr val="D2FB86"/>
    <a:srgbClr val="000000"/>
    <a:srgbClr val="F9BD03"/>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20016" autoAdjust="0"/>
    <p:restoredTop sz="94660"/>
  </p:normalViewPr>
  <p:slideViewPr>
    <p:cSldViewPr snapToGrid="0">
      <p:cViewPr varScale="1">
        <p:scale>
          <a:sx n="76" d="100"/>
          <a:sy n="76" d="100"/>
        </p:scale>
        <p:origin x="126" y="822"/>
      </p:cViewPr>
      <p:guideLst>
        <p:guide orient="horz" pos="2160"/>
        <p:guide pos="3817"/>
      </p:guideLst>
    </p:cSldViewPr>
  </p:slideViewPr>
  <p:notesTextViewPr>
    <p:cViewPr>
      <p:scale>
        <a:sx n="1" d="1"/>
        <a:sy n="1" d="1"/>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charts/_rels/chart1.xml.rels><?xml version="1.0" encoding="UTF-8" standalone="yes"?>
<Relationships xmlns="http://schemas.openxmlformats.org/package/2006/relationships"><Relationship Id="rId3" Type="http://schemas.openxmlformats.org/officeDocument/2006/relationships/package" Target="../embeddings/Microsoft_Excel_Worksheet1.xlsx"/><Relationship Id="rId2" Type="http://schemas.microsoft.com/office/2011/relationships/chartColorStyle" Target="colors1.xml"/><Relationship Id="rId1" Type="http://schemas.microsoft.com/office/2011/relationships/chartStyle" Target="style1.xml"/></Relationships>
</file>

<file path=ppt/charts/_rels/chart2.xml.rels><?xml version="1.0" encoding="UTF-8" standalone="yes"?>
<Relationships xmlns="http://schemas.openxmlformats.org/package/2006/relationships"><Relationship Id="rId1" Type="http://schemas.openxmlformats.org/officeDocument/2006/relationships/package" Target="../embeddings/Microsoft_Excel_Worksheet2.xlsx"/></Relationships>
</file>

<file path=ppt/charts/_rels/chart3.xml.rels><?xml version="1.0" encoding="UTF-8" standalone="yes"?>
<Relationships xmlns="http://schemas.openxmlformats.org/package/2006/relationships"><Relationship Id="rId1" Type="http://schemas.openxmlformats.org/officeDocument/2006/relationships/package" Target="../embeddings/Microsoft_Excel_Worksheet3.xlsx"/></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3158587598425193"/>
          <c:y val="8.3719719461296846E-2"/>
          <c:w val="0.32264188443835828"/>
          <c:h val="0.77970798866923241"/>
        </c:manualLayout>
      </c:layout>
      <c:doughnutChart>
        <c:varyColors val="1"/>
        <c:ser>
          <c:idx val="0"/>
          <c:order val="0"/>
          <c:tx>
            <c:strRef>
              <c:f>Sheet1!$B$1</c:f>
              <c:strCache>
                <c:ptCount val="1"/>
                <c:pt idx="0">
                  <c:v>Chocolate/sweets consumption</c:v>
                </c:pt>
              </c:strCache>
            </c:strRef>
          </c:tx>
          <c:dPt>
            <c:idx val="0"/>
            <c:bubble3D val="0"/>
            <c:spPr>
              <a:solidFill>
                <a:schemeClr val="accent1"/>
              </a:solidFill>
              <a:ln w="19050">
                <a:solidFill>
                  <a:schemeClr val="lt1"/>
                </a:solidFill>
              </a:ln>
              <a:effectLst/>
            </c:spPr>
          </c:dPt>
          <c:dPt>
            <c:idx val="1"/>
            <c:bubble3D val="0"/>
            <c:spPr>
              <a:solidFill>
                <a:srgbClr val="F57321"/>
              </a:solidFill>
              <a:ln w="19050">
                <a:solidFill>
                  <a:schemeClr val="lt1"/>
                </a:solidFill>
              </a:ln>
              <a:effectLst/>
            </c:spPr>
          </c:dPt>
          <c:dPt>
            <c:idx val="2"/>
            <c:bubble3D val="0"/>
            <c:spPr>
              <a:solidFill>
                <a:schemeClr val="accent3"/>
              </a:solidFill>
              <a:ln w="19050">
                <a:solidFill>
                  <a:schemeClr val="lt1"/>
                </a:solidFill>
              </a:ln>
              <a:effectLst/>
            </c:spPr>
          </c:dPt>
          <c:dPt>
            <c:idx val="3"/>
            <c:bubble3D val="0"/>
            <c:spPr>
              <a:solidFill>
                <a:schemeClr val="accent4"/>
              </a:solidFill>
              <a:ln w="19050">
                <a:solidFill>
                  <a:schemeClr val="lt1"/>
                </a:solidFill>
              </a:ln>
              <a:effectLst/>
            </c:spPr>
          </c:dPt>
          <c:dPt>
            <c:idx val="4"/>
            <c:bubble3D val="0"/>
            <c:spPr>
              <a:solidFill>
                <a:schemeClr val="accent5"/>
              </a:solidFill>
              <a:ln w="19050">
                <a:solidFill>
                  <a:schemeClr val="lt1"/>
                </a:solidFill>
              </a:ln>
              <a:effectLst/>
            </c:spPr>
          </c:dPt>
          <c:dLbls>
            <c:dLbl>
              <c:idx val="0"/>
              <c:layout/>
              <c:showLegendKey val="0"/>
              <c:showVal val="1"/>
              <c:showCatName val="0"/>
              <c:showSerName val="0"/>
              <c:showPercent val="0"/>
              <c:showBubbleSize val="0"/>
              <c:extLst>
                <c:ext xmlns:c15="http://schemas.microsoft.com/office/drawing/2012/chart" uri="{CE6537A1-D6FC-4f65-9D91-7224C49458BB}">
                  <c15:layout/>
                </c:ext>
              </c:extLst>
            </c:dLbl>
            <c:dLbl>
              <c:idx val="1"/>
              <c:layout/>
              <c:showLegendKey val="0"/>
              <c:showVal val="1"/>
              <c:showCatName val="0"/>
              <c:showSerName val="0"/>
              <c:showPercent val="0"/>
              <c:showBubbleSize val="0"/>
              <c:extLst>
                <c:ext xmlns:c15="http://schemas.microsoft.com/office/drawing/2012/chart" uri="{CE6537A1-D6FC-4f65-9D91-7224C49458BB}">
                  <c15:layout/>
                </c:ext>
              </c:extLst>
            </c:dLbl>
            <c:dLbl>
              <c:idx val="2"/>
              <c:layout/>
              <c:showLegendKey val="0"/>
              <c:showVal val="1"/>
              <c:showCatName val="0"/>
              <c:showSerName val="0"/>
              <c:showPercent val="0"/>
              <c:showBubbleSize val="0"/>
              <c:extLst>
                <c:ext xmlns:c15="http://schemas.microsoft.com/office/drawing/2012/chart" uri="{CE6537A1-D6FC-4f65-9D91-7224C49458BB}">
                  <c15:layout/>
                </c:ext>
              </c:extLst>
            </c:dLbl>
            <c:dLbl>
              <c:idx val="3"/>
              <c:layout/>
              <c:showLegendKey val="0"/>
              <c:showVal val="1"/>
              <c:showCatName val="0"/>
              <c:showSerName val="0"/>
              <c:showPercent val="0"/>
              <c:showBubbleSize val="0"/>
              <c:extLst>
                <c:ext xmlns:c15="http://schemas.microsoft.com/office/drawing/2012/chart" uri="{CE6537A1-D6FC-4f65-9D91-7224C49458BB}">
                  <c15:layout/>
                </c:ext>
              </c:extLst>
            </c:dLbl>
            <c:dLbl>
              <c:idx val="4"/>
              <c:layout/>
              <c:showLegendKey val="0"/>
              <c:showVal val="1"/>
              <c:showCatName val="0"/>
              <c:showSerName val="0"/>
              <c:showPercent val="0"/>
              <c:showBubbleSize val="0"/>
              <c:extLst>
                <c:ext xmlns:c15="http://schemas.microsoft.com/office/drawing/2012/chart" uri="{CE6537A1-D6FC-4f65-9D91-7224C49458BB}">
                  <c15:layout/>
                </c:ext>
              </c:extLst>
            </c:dLbl>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bg1"/>
                    </a:solidFill>
                    <a:latin typeface="+mn-lt"/>
                    <a:ea typeface="+mn-ea"/>
                    <a:cs typeface="+mn-cs"/>
                  </a:defRPr>
                </a:pPr>
                <a:endParaRPr lang="en-US"/>
              </a:p>
            </c:txPr>
            <c:showLegendKey val="0"/>
            <c:showVal val="0"/>
            <c:showCatName val="0"/>
            <c:showSerName val="0"/>
            <c:showPercent val="0"/>
            <c:showBubbleSize val="0"/>
            <c:extLst>
              <c:ext xmlns:c15="http://schemas.microsoft.com/office/drawing/2012/chart" uri="{CE6537A1-D6FC-4f65-9D91-7224C49458BB}"/>
            </c:extLst>
          </c:dLbls>
          <c:cat>
            <c:strRef>
              <c:f>Sheet1!$A$2:$A$6</c:f>
              <c:strCache>
                <c:ptCount val="5"/>
                <c:pt idx="0">
                  <c:v>Every day</c:v>
                </c:pt>
                <c:pt idx="1">
                  <c:v>Several times/a week</c:v>
                </c:pt>
                <c:pt idx="2">
                  <c:v>Once a week</c:v>
                </c:pt>
                <c:pt idx="3">
                  <c:v>Once a month</c:v>
                </c:pt>
                <c:pt idx="4">
                  <c:v>Never</c:v>
                </c:pt>
              </c:strCache>
            </c:strRef>
          </c:cat>
          <c:val>
            <c:numRef>
              <c:f>Sheet1!$B$2:$B$6</c:f>
              <c:numCache>
                <c:formatCode>0%</c:formatCode>
                <c:ptCount val="5"/>
                <c:pt idx="0">
                  <c:v>0.21900000000000003</c:v>
                </c:pt>
                <c:pt idx="1">
                  <c:v>0.44000000000000006</c:v>
                </c:pt>
                <c:pt idx="2">
                  <c:v>0.21200000000000002</c:v>
                </c:pt>
                <c:pt idx="3">
                  <c:v>9.5000000000000015E-2</c:v>
                </c:pt>
                <c:pt idx="4">
                  <c:v>3.3000000000000002E-2</c:v>
                </c:pt>
              </c:numCache>
            </c:numRef>
          </c:val>
        </c:ser>
        <c:dLbls>
          <c:showLegendKey val="0"/>
          <c:showVal val="0"/>
          <c:showCatName val="0"/>
          <c:showSerName val="0"/>
          <c:showPercent val="0"/>
          <c:showBubbleSize val="0"/>
          <c:showLeaderLines val="1"/>
        </c:dLbls>
        <c:firstSliceAng val="0"/>
        <c:holeSize val="75"/>
      </c:doughnutChart>
      <c:spPr>
        <a:noFill/>
        <a:ln>
          <a:noFill/>
        </a:ln>
        <a:effectLst/>
      </c:spPr>
    </c:plotArea>
    <c:legend>
      <c:legendPos val="b"/>
      <c:layout>
        <c:manualLayout>
          <c:xMode val="edge"/>
          <c:yMode val="edge"/>
          <c:x val="0.10512312952912758"/>
          <c:y val="0.82456596181005626"/>
          <c:w val="0.89487687047087239"/>
          <c:h val="0.17477509721604209"/>
        </c:manualLayout>
      </c:layout>
      <c:overlay val="0"/>
      <c:spPr>
        <a:noFill/>
        <a:ln>
          <a:noFill/>
        </a:ln>
        <a:effectLst/>
      </c:spPr>
      <c:txPr>
        <a:bodyPr rot="0" spcFirstLastPara="1" vertOverflow="ellipsis" vert="horz" wrap="square" anchor="ctr" anchorCtr="1"/>
        <a:lstStyle/>
        <a:p>
          <a:pPr>
            <a:defRPr sz="1600" b="1" i="0" u="none" strike="noStrike" kern="1200" baseline="0">
              <a:solidFill>
                <a:schemeClr val="tx1">
                  <a:lumMod val="65000"/>
                  <a:lumOff val="35000"/>
                </a:schemeClr>
              </a:solidFill>
              <a:latin typeface="+mn-lt"/>
              <a:ea typeface="+mn-ea"/>
              <a:cs typeface="+mn-cs"/>
            </a:defRPr>
          </a:pPr>
          <a:endParaRPr lang="en-US"/>
        </a:p>
      </c:txPr>
    </c:legend>
    <c:plotVisOnly val="1"/>
    <c:dispBlanksAs val="zero"/>
    <c:showDLblsOverMax val="0"/>
  </c:chart>
  <c:spPr>
    <a:noFill/>
    <a:ln>
      <a:noFill/>
    </a:ln>
    <a:effectLst/>
  </c:spPr>
  <c:txPr>
    <a:bodyPr/>
    <a:lstStyle/>
    <a:p>
      <a:pPr>
        <a:defRPr/>
      </a:pPr>
      <a:endParaRPr lang="en-US"/>
    </a:p>
  </c:txPr>
  <c:externalData r:id="rId3">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3.651609955005624E-2"/>
          <c:y val="0.18662557549158812"/>
          <c:w val="0.95120711473565778"/>
          <c:h val="0.69502280452648368"/>
        </c:manualLayout>
      </c:layout>
      <c:barChart>
        <c:barDir val="col"/>
        <c:grouping val="clustered"/>
        <c:varyColors val="0"/>
        <c:ser>
          <c:idx val="0"/>
          <c:order val="0"/>
          <c:tx>
            <c:strRef>
              <c:f>Sheet1!$B$1</c:f>
              <c:strCache>
                <c:ptCount val="1"/>
                <c:pt idx="0">
                  <c:v>Series 1</c:v>
                </c:pt>
              </c:strCache>
            </c:strRef>
          </c:tx>
          <c:spPr>
            <a:solidFill>
              <a:schemeClr val="accent1"/>
            </a:solidFill>
            <a:ln>
              <a:noFill/>
            </a:ln>
            <a:effectLst/>
          </c:spPr>
          <c:invertIfNegative val="0"/>
          <c:dPt>
            <c:idx val="4"/>
            <c:invertIfNegative val="0"/>
            <c:bubble3D val="0"/>
            <c:spPr>
              <a:solidFill>
                <a:schemeClr val="bg1">
                  <a:lumMod val="50000"/>
                </a:schemeClr>
              </a:solidFill>
              <a:ln>
                <a:noFill/>
              </a:ln>
              <a:effectLst/>
            </c:spPr>
          </c:dPt>
          <c:dLbls>
            <c:spPr>
              <a:noFill/>
              <a:ln>
                <a:noFill/>
              </a:ln>
              <a:effectLst/>
            </c:spPr>
            <c:txPr>
              <a:bodyPr wrap="square" lIns="38100" tIns="19050" rIns="38100" bIns="19050" anchor="ctr">
                <a:spAutoFit/>
              </a:bodyPr>
              <a:lstStyle/>
              <a:p>
                <a:pPr>
                  <a:defRPr sz="1600"/>
                </a:pPr>
                <a:endParaRPr lang="en-US"/>
              </a:p>
            </c:txPr>
            <c:showLegendKey val="0"/>
            <c:showVal val="1"/>
            <c:showCatName val="0"/>
            <c:showSerName val="0"/>
            <c:showPercent val="0"/>
            <c:showBubbleSize val="0"/>
            <c:showLeaderLines val="0"/>
            <c:extLst>
              <c:ext xmlns:c15="http://schemas.microsoft.com/office/drawing/2012/chart" uri="{CE6537A1-D6FC-4f65-9D91-7224C49458BB}">
                <c15:layout/>
                <c15:showLeaderLines val="0"/>
              </c:ext>
            </c:extLst>
          </c:dLbls>
          <c:cat>
            <c:strRef>
              <c:f>Sheet1!$A$2:$A$6</c:f>
              <c:strCache>
                <c:ptCount val="5"/>
                <c:pt idx="0">
                  <c:v>Yes, and I often find I eat them all myself in a single sitting</c:v>
                </c:pt>
                <c:pt idx="1">
                  <c:v> Yes, and I eat them myself over several days</c:v>
                </c:pt>
                <c:pt idx="2">
                  <c:v> Yes, and I share them with others in a single sitting</c:v>
                </c:pt>
                <c:pt idx="3">
                  <c:v>Yes, and I share them with others over several days</c:v>
                </c:pt>
                <c:pt idx="4">
                  <c:v>No, I do not buy them</c:v>
                </c:pt>
              </c:strCache>
            </c:strRef>
          </c:cat>
          <c:val>
            <c:numRef>
              <c:f>Sheet1!$B$2:$B$6</c:f>
              <c:numCache>
                <c:formatCode>0%</c:formatCode>
                <c:ptCount val="5"/>
                <c:pt idx="0">
                  <c:v>0.14399999999999999</c:v>
                </c:pt>
                <c:pt idx="1">
                  <c:v>0.214</c:v>
                </c:pt>
                <c:pt idx="2">
                  <c:v>0.13400000000000001</c:v>
                </c:pt>
                <c:pt idx="3">
                  <c:v>0.183</c:v>
                </c:pt>
                <c:pt idx="4">
                  <c:v>0.32600000000000001</c:v>
                </c:pt>
              </c:numCache>
            </c:numRef>
          </c:val>
        </c:ser>
        <c:dLbls>
          <c:showLegendKey val="0"/>
          <c:showVal val="0"/>
          <c:showCatName val="0"/>
          <c:showSerName val="0"/>
          <c:showPercent val="0"/>
          <c:showBubbleSize val="0"/>
        </c:dLbls>
        <c:gapWidth val="219"/>
        <c:overlap val="-27"/>
        <c:axId val="174109152"/>
        <c:axId val="174059408"/>
      </c:barChart>
      <c:catAx>
        <c:axId val="174109152"/>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400" b="1" i="0" u="none" strike="noStrike" kern="1200" baseline="0">
                <a:solidFill>
                  <a:schemeClr val="accent6">
                    <a:lumMod val="50000"/>
                  </a:schemeClr>
                </a:solidFill>
                <a:latin typeface="+mn-lt"/>
                <a:ea typeface="+mn-ea"/>
                <a:cs typeface="+mn-cs"/>
              </a:defRPr>
            </a:pPr>
            <a:endParaRPr lang="en-US"/>
          </a:p>
        </c:txPr>
        <c:crossAx val="174059408"/>
        <c:crosses val="autoZero"/>
        <c:auto val="1"/>
        <c:lblAlgn val="ctr"/>
        <c:lblOffset val="100"/>
        <c:noMultiLvlLbl val="0"/>
      </c:catAx>
      <c:valAx>
        <c:axId val="174059408"/>
        <c:scaling>
          <c:orientation val="minMax"/>
        </c:scaling>
        <c:delete val="1"/>
        <c:axPos val="l"/>
        <c:numFmt formatCode="0%" sourceLinked="1"/>
        <c:majorTickMark val="none"/>
        <c:minorTickMark val="none"/>
        <c:tickLblPos val="none"/>
        <c:crossAx val="174109152"/>
        <c:crosses val="autoZero"/>
        <c:crossBetween val="between"/>
      </c:valAx>
      <c:spPr>
        <a:noFill/>
        <a:ln w="25400">
          <a:noFill/>
        </a:ln>
        <a:effectLst/>
      </c:spPr>
    </c:plotArea>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1.0264861875250575E-2"/>
          <c:y val="0"/>
          <c:w val="0.59450604779137417"/>
          <c:h val="0.96350980159292643"/>
        </c:manualLayout>
      </c:layout>
      <c:doughnutChart>
        <c:varyColors val="1"/>
        <c:ser>
          <c:idx val="0"/>
          <c:order val="0"/>
          <c:tx>
            <c:strRef>
              <c:f>Sheet1!$B$1</c:f>
              <c:strCache>
                <c:ptCount val="1"/>
                <c:pt idx="0">
                  <c:v>Column1</c:v>
                </c:pt>
              </c:strCache>
            </c:strRef>
          </c:tx>
          <c:spPr>
            <a:effectLst>
              <a:outerShdw blurRad="50800" dist="38100" dir="2700000" algn="tl" rotWithShape="0">
                <a:prstClr val="black">
                  <a:alpha val="40000"/>
                </a:prstClr>
              </a:outerShdw>
            </a:effectLst>
          </c:spPr>
          <c:dPt>
            <c:idx val="0"/>
            <c:bubble3D val="0"/>
            <c:spPr>
              <a:solidFill>
                <a:schemeClr val="tx2">
                  <a:lumMod val="75000"/>
                </a:schemeClr>
              </a:solidFill>
              <a:effectLst>
                <a:outerShdw blurRad="50800" dist="38100" dir="2700000" algn="tl" rotWithShape="0">
                  <a:prstClr val="black">
                    <a:alpha val="40000"/>
                  </a:prstClr>
                </a:outerShdw>
              </a:effectLst>
            </c:spPr>
          </c:dPt>
          <c:dPt>
            <c:idx val="1"/>
            <c:bubble3D val="0"/>
            <c:spPr>
              <a:solidFill>
                <a:schemeClr val="tx2"/>
              </a:solidFill>
              <a:effectLst>
                <a:outerShdw blurRad="50800" dist="38100" dir="2700000" algn="tl" rotWithShape="0">
                  <a:prstClr val="black">
                    <a:alpha val="40000"/>
                  </a:prstClr>
                </a:outerShdw>
              </a:effectLst>
            </c:spPr>
          </c:dPt>
          <c:dPt>
            <c:idx val="2"/>
            <c:bubble3D val="0"/>
            <c:spPr>
              <a:solidFill>
                <a:schemeClr val="accent1"/>
              </a:solidFill>
              <a:effectLst>
                <a:outerShdw blurRad="50800" dist="38100" dir="2700000" algn="tl" rotWithShape="0">
                  <a:prstClr val="black">
                    <a:alpha val="40000"/>
                  </a:prstClr>
                </a:outerShdw>
              </a:effectLst>
            </c:spPr>
          </c:dPt>
          <c:dPt>
            <c:idx val="3"/>
            <c:bubble3D val="0"/>
            <c:spPr>
              <a:solidFill>
                <a:schemeClr val="tx2">
                  <a:lumMod val="60000"/>
                  <a:lumOff val="40000"/>
                </a:schemeClr>
              </a:solidFill>
              <a:effectLst>
                <a:outerShdw blurRad="50800" dist="38100" dir="2700000" algn="tl" rotWithShape="0">
                  <a:prstClr val="black">
                    <a:alpha val="40000"/>
                  </a:prstClr>
                </a:outerShdw>
              </a:effectLst>
            </c:spPr>
          </c:dPt>
          <c:dPt>
            <c:idx val="4"/>
            <c:bubble3D val="0"/>
            <c:spPr>
              <a:solidFill>
                <a:schemeClr val="accent1">
                  <a:lumMod val="60000"/>
                  <a:lumOff val="40000"/>
                </a:schemeClr>
              </a:solidFill>
              <a:effectLst>
                <a:outerShdw blurRad="50800" dist="38100" dir="2700000" algn="tl" rotWithShape="0">
                  <a:prstClr val="black">
                    <a:alpha val="40000"/>
                  </a:prstClr>
                </a:outerShdw>
              </a:effectLst>
            </c:spPr>
          </c:dPt>
          <c:dLbls>
            <c:dLbl>
              <c:idx val="3"/>
              <c:layout/>
              <c:tx>
                <c:rich>
                  <a:bodyPr/>
                  <a:lstStyle/>
                  <a:p>
                    <a:r>
                      <a:rPr lang="en-US" smtClean="0"/>
                      <a:t>17%</a:t>
                    </a:r>
                    <a:endParaRPr lang="en-US"/>
                  </a:p>
                </c:rich>
              </c:tx>
              <c:showLegendKey val="0"/>
              <c:showVal val="1"/>
              <c:showCatName val="0"/>
              <c:showSerName val="0"/>
              <c:showPercent val="0"/>
              <c:showBubbleSize val="0"/>
              <c:extLst>
                <c:ext xmlns:c15="http://schemas.microsoft.com/office/drawing/2012/chart" uri="{CE6537A1-D6FC-4f65-9D91-7224C49458BB}">
                  <c15:layout/>
                </c:ext>
              </c:extLst>
            </c:dLbl>
            <c:spPr>
              <a:noFill/>
              <a:ln>
                <a:noFill/>
              </a:ln>
              <a:effectLst/>
            </c:spPr>
            <c:txPr>
              <a:bodyPr/>
              <a:lstStyle/>
              <a:p>
                <a:pPr>
                  <a:defRPr b="1">
                    <a:solidFill>
                      <a:schemeClr val="bg1"/>
                    </a:solidFill>
                  </a:defRPr>
                </a:pPr>
                <a:endParaRPr lang="en-US"/>
              </a:p>
            </c:txPr>
            <c:showLegendKey val="0"/>
            <c:showVal val="1"/>
            <c:showCatName val="0"/>
            <c:showSerName val="0"/>
            <c:showPercent val="0"/>
            <c:showBubbleSize val="0"/>
            <c:showLeaderLines val="1"/>
            <c:extLst>
              <c:ext xmlns:c15="http://schemas.microsoft.com/office/drawing/2012/chart" uri="{CE6537A1-D6FC-4f65-9D91-7224C49458BB}">
                <c15:layout/>
              </c:ext>
            </c:extLst>
          </c:dLbls>
          <c:cat>
            <c:strRef>
              <c:f>Sheet1!$A$2:$A$6</c:f>
              <c:strCache>
                <c:ptCount val="5"/>
                <c:pt idx="0">
                  <c:v>16 - 24 </c:v>
                </c:pt>
                <c:pt idx="1">
                  <c:v>25 - 34 </c:v>
                </c:pt>
                <c:pt idx="2">
                  <c:v>35 - 44</c:v>
                </c:pt>
                <c:pt idx="3">
                  <c:v>45 - 54</c:v>
                </c:pt>
                <c:pt idx="4">
                  <c:v>55+</c:v>
                </c:pt>
              </c:strCache>
            </c:strRef>
          </c:cat>
          <c:val>
            <c:numRef>
              <c:f>Sheet1!$B$2:$B$6</c:f>
              <c:numCache>
                <c:formatCode>0%</c:formatCode>
                <c:ptCount val="5"/>
                <c:pt idx="0">
                  <c:v>0.12</c:v>
                </c:pt>
                <c:pt idx="1">
                  <c:v>0.17</c:v>
                </c:pt>
                <c:pt idx="2">
                  <c:v>0.19</c:v>
                </c:pt>
                <c:pt idx="3">
                  <c:v>0.17</c:v>
                </c:pt>
                <c:pt idx="4">
                  <c:v>0.35</c:v>
                </c:pt>
              </c:numCache>
            </c:numRef>
          </c:val>
        </c:ser>
        <c:dLbls>
          <c:showLegendKey val="0"/>
          <c:showVal val="0"/>
          <c:showCatName val="0"/>
          <c:showSerName val="0"/>
          <c:showPercent val="0"/>
          <c:showBubbleSize val="0"/>
          <c:showLeaderLines val="1"/>
        </c:dLbls>
        <c:firstSliceAng val="0"/>
        <c:holeSize val="50"/>
      </c:doughnutChart>
      <c:spPr>
        <a:effectLst>
          <a:outerShdw blurRad="50800" dist="38100" dir="2700000" algn="tl" rotWithShape="0">
            <a:prstClr val="black">
              <a:alpha val="40000"/>
            </a:prstClr>
          </a:outerShdw>
        </a:effectLst>
      </c:spPr>
    </c:plotArea>
    <c:legend>
      <c:legendPos val="r"/>
      <c:layout/>
      <c:overlay val="0"/>
    </c:legend>
    <c:plotVisOnly val="1"/>
    <c:dispBlanksAs val="zero"/>
    <c:showDLblsOverMax val="0"/>
  </c:chart>
  <c:spPr>
    <a:effectLst/>
  </c:spPr>
  <c:txPr>
    <a:bodyPr/>
    <a:lstStyle/>
    <a:p>
      <a:pPr>
        <a:defRPr sz="1800"/>
      </a:pPr>
      <a:endParaRPr lang="en-US"/>
    </a:p>
  </c:txPr>
  <c:externalData r:id="rId1">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AFF77E0-0749-4A8D-BD20-EF129DD7E06A}" type="datetimeFigureOut">
              <a:rPr lang="en-GB" smtClean="0"/>
              <a:t>20/07/2015</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7BF1D5F1-36F3-4B5A-B9C5-81D790E98BDE}" type="slidenum">
              <a:rPr lang="en-GB" smtClean="0"/>
              <a:t>‹#›</a:t>
            </a:fld>
            <a:endParaRPr lang="en-GB"/>
          </a:p>
        </p:txBody>
      </p:sp>
    </p:spTree>
    <p:extLst>
      <p:ext uri="{BB962C8B-B14F-4D97-AF65-F5344CB8AC3E}">
        <p14:creationId xmlns:p14="http://schemas.microsoft.com/office/powerpoint/2010/main" val="198063361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874" name="Slide Image Placeholder 1"/>
          <p:cNvSpPr>
            <a:spLocks noGrp="1" noRot="1" noChangeAspect="1" noTextEdit="1"/>
          </p:cNvSpPr>
          <p:nvPr>
            <p:ph type="sldImg"/>
          </p:nvPr>
        </p:nvSpPr>
        <p:spPr>
          <a:ln/>
        </p:spPr>
      </p:sp>
      <p:sp>
        <p:nvSpPr>
          <p:cNvPr id="79875" name="Notes Placeholder 2"/>
          <p:cNvSpPr>
            <a:spLocks noGrp="1"/>
          </p:cNvSpPr>
          <p:nvPr>
            <p:ph type="body" idx="1"/>
          </p:nvPr>
        </p:nvSpPr>
        <p:spPr>
          <a:noFill/>
          <a:ln/>
        </p:spPr>
        <p:txBody>
          <a:bodyPr/>
          <a:lstStyle/>
          <a:p>
            <a:endParaRPr lang="en-GB" dirty="0" smtClean="0">
              <a:latin typeface="Arial" pitchFamily="34" charset="0"/>
              <a:ea typeface="ヒラギノ角ゴ Pro W3"/>
              <a:cs typeface="ヒラギノ角ゴ Pro W3"/>
            </a:endParaRPr>
          </a:p>
        </p:txBody>
      </p:sp>
      <p:sp>
        <p:nvSpPr>
          <p:cNvPr id="79876" name="Slide Number Placeholder 3"/>
          <p:cNvSpPr>
            <a:spLocks noGrp="1"/>
          </p:cNvSpPr>
          <p:nvPr>
            <p:ph type="sldNum" sz="quarter" idx="5"/>
          </p:nvPr>
        </p:nvSpPr>
        <p:spPr>
          <a:noFill/>
        </p:spPr>
        <p:txBody>
          <a:bodyPr/>
          <a:lstStyle/>
          <a:p>
            <a:fld id="{E71E0C73-CCEE-4990-A37F-E34B5D6D265C}" type="slidenum">
              <a:rPr lang="en-US" smtClean="0">
                <a:solidFill>
                  <a:prstClr val="black"/>
                </a:solidFill>
              </a:rPr>
              <a:pPr/>
              <a:t>13</a:t>
            </a:fld>
            <a:endParaRPr lang="en-US" dirty="0" smtClean="0">
              <a:solidFill>
                <a:prstClr val="black"/>
              </a:solidFill>
            </a:endParaRPr>
          </a:p>
        </p:txBody>
      </p:sp>
    </p:spTree>
    <p:extLst>
      <p:ext uri="{BB962C8B-B14F-4D97-AF65-F5344CB8AC3E}">
        <p14:creationId xmlns:p14="http://schemas.microsoft.com/office/powerpoint/2010/main" val="319079919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4" name="Slide Image Placeholder 1"/>
          <p:cNvSpPr>
            <a:spLocks noGrp="1" noRot="1" noChangeAspect="1" noTextEdit="1"/>
          </p:cNvSpPr>
          <p:nvPr>
            <p:ph type="sldImg"/>
          </p:nvPr>
        </p:nvSpPr>
        <p:spPr>
          <a:ln/>
        </p:spPr>
      </p:sp>
      <p:sp>
        <p:nvSpPr>
          <p:cNvPr id="69635" name="Notes Placeholder 2"/>
          <p:cNvSpPr>
            <a:spLocks noGrp="1"/>
          </p:cNvSpPr>
          <p:nvPr>
            <p:ph type="body" idx="1"/>
          </p:nvPr>
        </p:nvSpPr>
        <p:spPr>
          <a:noFill/>
          <a:ln/>
        </p:spPr>
        <p:txBody>
          <a:bodyPr/>
          <a:lstStyle/>
          <a:p>
            <a:endParaRPr lang="en-GB" dirty="0" smtClean="0">
              <a:latin typeface="Arial" pitchFamily="34" charset="0"/>
              <a:ea typeface="ヒラギノ角ゴ Pro W3"/>
              <a:cs typeface="ヒラギノ角ゴ Pro W3"/>
            </a:endParaRPr>
          </a:p>
        </p:txBody>
      </p:sp>
      <p:sp>
        <p:nvSpPr>
          <p:cNvPr id="69636" name="Slide Number Placeholder 3"/>
          <p:cNvSpPr>
            <a:spLocks noGrp="1"/>
          </p:cNvSpPr>
          <p:nvPr>
            <p:ph type="sldNum" sz="quarter" idx="5"/>
          </p:nvPr>
        </p:nvSpPr>
        <p:spPr>
          <a:noFill/>
        </p:spPr>
        <p:txBody>
          <a:bodyPr/>
          <a:lstStyle/>
          <a:p>
            <a:fld id="{4C00CE1E-6559-4DC9-A80B-8735AB8BF6A0}" type="slidenum">
              <a:rPr lang="en-US" smtClean="0">
                <a:solidFill>
                  <a:prstClr val="black"/>
                </a:solidFill>
              </a:rPr>
              <a:pPr/>
              <a:t>16</a:t>
            </a:fld>
            <a:endParaRPr lang="en-US" dirty="0" smtClean="0">
              <a:solidFill>
                <a:prstClr val="black"/>
              </a:solidFill>
            </a:endParaRPr>
          </a:p>
        </p:txBody>
      </p:sp>
    </p:spTree>
    <p:extLst>
      <p:ext uri="{BB962C8B-B14F-4D97-AF65-F5344CB8AC3E}">
        <p14:creationId xmlns:p14="http://schemas.microsoft.com/office/powerpoint/2010/main" val="369573623"/>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Title Slide">
    <p:bg bwMode="gray">
      <p:bgPr>
        <a:blipFill dpi="0" rotWithShape="0">
          <a:blip r:embed="rId2" cstate="print"/>
          <a:srcRect/>
          <a:stretch>
            <a:fillRect/>
          </a:stretch>
        </a:blipFill>
        <a:effectLst/>
      </p:bgPr>
    </p:bg>
    <p:spTree>
      <p:nvGrpSpPr>
        <p:cNvPr id="1" name=""/>
        <p:cNvGrpSpPr/>
        <p:nvPr/>
      </p:nvGrpSpPr>
      <p:grpSpPr>
        <a:xfrm>
          <a:off x="0" y="0"/>
          <a:ext cx="0" cy="0"/>
          <a:chOff x="0" y="0"/>
          <a:chExt cx="0" cy="0"/>
        </a:xfrm>
      </p:grpSpPr>
      <p:sp>
        <p:nvSpPr>
          <p:cNvPr id="10" name="Rectangle 2"/>
          <p:cNvSpPr>
            <a:spLocks noGrp="1" noChangeArrowheads="1"/>
          </p:cNvSpPr>
          <p:nvPr>
            <p:ph type="ctrTitle"/>
          </p:nvPr>
        </p:nvSpPr>
        <p:spPr>
          <a:xfrm>
            <a:off x="812800" y="4495800"/>
            <a:ext cx="10464800" cy="609600"/>
          </a:xfrm>
        </p:spPr>
        <p:txBody>
          <a:bodyPr anchor="b"/>
          <a:lstStyle>
            <a:lvl1pPr>
              <a:defRPr sz="2800"/>
            </a:lvl1pPr>
          </a:lstStyle>
          <a:p>
            <a:r>
              <a:rPr lang="en-US" smtClean="0"/>
              <a:t>Click to edit Master title style</a:t>
            </a:r>
            <a:endParaRPr lang="en-US" dirty="0"/>
          </a:p>
        </p:txBody>
      </p:sp>
      <p:sp>
        <p:nvSpPr>
          <p:cNvPr id="11" name="Rectangle 3"/>
          <p:cNvSpPr>
            <a:spLocks noGrp="1" noChangeArrowheads="1"/>
          </p:cNvSpPr>
          <p:nvPr>
            <p:ph type="subTitle" idx="1"/>
          </p:nvPr>
        </p:nvSpPr>
        <p:spPr>
          <a:xfrm>
            <a:off x="812800" y="5257800"/>
            <a:ext cx="10464800" cy="762000"/>
          </a:xfrm>
        </p:spPr>
        <p:txBody>
          <a:bodyPr/>
          <a:lstStyle>
            <a:lvl1pPr>
              <a:buNone/>
              <a:defRPr/>
            </a:lvl1pPr>
          </a:lstStyle>
          <a:p>
            <a:r>
              <a:rPr lang="en-US" smtClean="0"/>
              <a:t>Click to edit Master subtitle style</a:t>
            </a:r>
            <a:endParaRPr lang="en-US" dirty="0"/>
          </a:p>
        </p:txBody>
      </p:sp>
      <p:sp>
        <p:nvSpPr>
          <p:cNvPr id="4" name="Rectangle 4"/>
          <p:cNvSpPr>
            <a:spLocks noGrp="1" noChangeArrowheads="1"/>
          </p:cNvSpPr>
          <p:nvPr>
            <p:ph type="dt" sz="half" idx="10"/>
          </p:nvPr>
        </p:nvSpPr>
        <p:spPr>
          <a:xfrm>
            <a:off x="8229600" y="6477000"/>
            <a:ext cx="2540000" cy="228600"/>
          </a:xfrm>
        </p:spPr>
        <p:txBody>
          <a:bodyPr/>
          <a:lstStyle>
            <a:lvl1pPr algn="r">
              <a:defRPr/>
            </a:lvl1pPr>
          </a:lstStyle>
          <a:p>
            <a:fld id="{CFC7BAC7-AC0A-4FEA-ADB9-FD7CC79673E9}" type="datetimeFigureOut">
              <a:rPr lang="en-GB" smtClean="0"/>
              <a:t>20/07/2015</a:t>
            </a:fld>
            <a:endParaRPr lang="en-GB"/>
          </a:p>
        </p:txBody>
      </p:sp>
      <p:sp>
        <p:nvSpPr>
          <p:cNvPr id="5" name="Rectangle 6"/>
          <p:cNvSpPr>
            <a:spLocks noGrp="1" noChangeArrowheads="1"/>
          </p:cNvSpPr>
          <p:nvPr>
            <p:ph type="sldNum" sz="quarter" idx="11"/>
          </p:nvPr>
        </p:nvSpPr>
        <p:spPr>
          <a:xfrm>
            <a:off x="9245600" y="6477000"/>
            <a:ext cx="2540000" cy="228600"/>
          </a:xfrm>
        </p:spPr>
        <p:txBody>
          <a:bodyPr/>
          <a:lstStyle>
            <a:lvl1pPr>
              <a:defRPr/>
            </a:lvl1pPr>
          </a:lstStyle>
          <a:p>
            <a:fld id="{7F5B9C35-C3E3-428B-9C82-9B2FF16F51BD}" type="slidenum">
              <a:rPr lang="en-GB" smtClean="0"/>
              <a:t>‹#›</a:t>
            </a:fld>
            <a:endParaRPr lang="en-GB"/>
          </a:p>
        </p:txBody>
      </p:sp>
      <p:sp>
        <p:nvSpPr>
          <p:cNvPr id="6" name="Rectangle 5"/>
          <p:cNvSpPr>
            <a:spLocks noGrp="1" noChangeArrowheads="1"/>
          </p:cNvSpPr>
          <p:nvPr>
            <p:ph type="ftr" sz="quarter" idx="12"/>
          </p:nvPr>
        </p:nvSpPr>
        <p:spPr/>
        <p:txBody>
          <a:bodyPr/>
          <a:lstStyle>
            <a:lvl1pPr>
              <a:defRPr>
                <a:solidFill>
                  <a:schemeClr val="tx1"/>
                </a:solidFill>
              </a:defRPr>
            </a:lvl1pPr>
          </a:lstStyle>
          <a:p>
            <a:endParaRPr lang="en-GB"/>
          </a:p>
        </p:txBody>
      </p:sp>
    </p:spTree>
    <p:extLst>
      <p:ext uri="{BB962C8B-B14F-4D97-AF65-F5344CB8AC3E}">
        <p14:creationId xmlns:p14="http://schemas.microsoft.com/office/powerpoint/2010/main" val="91959363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fld id="{CFC7BAC7-AC0A-4FEA-ADB9-FD7CC79673E9}" type="datetimeFigureOut">
              <a:rPr lang="en-GB" smtClean="0"/>
              <a:t>20/07/2015</a:t>
            </a:fld>
            <a:endParaRPr lang="en-GB"/>
          </a:p>
        </p:txBody>
      </p:sp>
      <p:sp>
        <p:nvSpPr>
          <p:cNvPr id="5" name="Rectangle 5"/>
          <p:cNvSpPr>
            <a:spLocks noGrp="1" noChangeArrowheads="1"/>
          </p:cNvSpPr>
          <p:nvPr>
            <p:ph type="ftr" sz="quarter" idx="11"/>
          </p:nvPr>
        </p:nvSpPr>
        <p:spPr>
          <a:ln/>
        </p:spPr>
        <p:txBody>
          <a:bodyPr/>
          <a:lstStyle>
            <a:lvl1pPr>
              <a:defRPr/>
            </a:lvl1pPr>
          </a:lstStyle>
          <a:p>
            <a:endParaRPr lang="en-GB"/>
          </a:p>
        </p:txBody>
      </p:sp>
      <p:sp>
        <p:nvSpPr>
          <p:cNvPr id="6" name="Rectangle 6"/>
          <p:cNvSpPr>
            <a:spLocks noGrp="1" noChangeArrowheads="1"/>
          </p:cNvSpPr>
          <p:nvPr>
            <p:ph type="sldNum" sz="quarter" idx="12"/>
          </p:nvPr>
        </p:nvSpPr>
        <p:spPr>
          <a:ln/>
        </p:spPr>
        <p:txBody>
          <a:bodyPr/>
          <a:lstStyle>
            <a:lvl1pPr>
              <a:defRPr/>
            </a:lvl1pPr>
          </a:lstStyle>
          <a:p>
            <a:fld id="{7F5B9C35-C3E3-428B-9C82-9B2FF16F51BD}" type="slidenum">
              <a:rPr lang="en-GB" smtClean="0"/>
              <a:t>‹#›</a:t>
            </a:fld>
            <a:endParaRPr lang="en-GB"/>
          </a:p>
        </p:txBody>
      </p:sp>
    </p:spTree>
    <p:extLst>
      <p:ext uri="{BB962C8B-B14F-4D97-AF65-F5344CB8AC3E}">
        <p14:creationId xmlns:p14="http://schemas.microsoft.com/office/powerpoint/2010/main" val="79507476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p:cSld name="Section Header">
    <p:bg bwMode="gray">
      <p:bgPr>
        <a:blipFill dpi="0" rotWithShape="0">
          <a:blip r:embed="rId2" cstate="print"/>
          <a:srcRect/>
          <a:stretch>
            <a:fillRect/>
          </a:stretch>
        </a:blipFill>
        <a:effectLst/>
      </p:bgPr>
    </p:bg>
    <p:spTree>
      <p:nvGrpSpPr>
        <p:cNvPr id="1" name=""/>
        <p:cNvGrpSpPr/>
        <p:nvPr/>
      </p:nvGrpSpPr>
      <p:grpSpPr>
        <a:xfrm>
          <a:off x="0" y="0"/>
          <a:ext cx="0" cy="0"/>
          <a:chOff x="0" y="0"/>
          <a:chExt cx="0" cy="0"/>
        </a:xfrm>
      </p:grpSpPr>
      <p:sp>
        <p:nvSpPr>
          <p:cNvPr id="9" name="Rectangle 3"/>
          <p:cNvSpPr>
            <a:spLocks noGrp="1" noChangeArrowheads="1"/>
          </p:cNvSpPr>
          <p:nvPr>
            <p:ph type="subTitle" idx="13"/>
          </p:nvPr>
        </p:nvSpPr>
        <p:spPr>
          <a:xfrm>
            <a:off x="812800" y="3657600"/>
            <a:ext cx="6400800" cy="1219200"/>
          </a:xfrm>
        </p:spPr>
        <p:txBody>
          <a:bodyPr/>
          <a:lstStyle>
            <a:lvl1pPr marL="0" indent="0">
              <a:buFontTx/>
              <a:buNone/>
              <a:defRPr/>
            </a:lvl1pPr>
          </a:lstStyle>
          <a:p>
            <a:r>
              <a:rPr lang="en-US" smtClean="0"/>
              <a:t>Click to edit Master subtitle style</a:t>
            </a:r>
            <a:endParaRPr lang="en-US" dirty="0"/>
          </a:p>
        </p:txBody>
      </p:sp>
      <p:sp>
        <p:nvSpPr>
          <p:cNvPr id="10" name="Title 9"/>
          <p:cNvSpPr>
            <a:spLocks noGrp="1"/>
          </p:cNvSpPr>
          <p:nvPr>
            <p:ph type="title"/>
          </p:nvPr>
        </p:nvSpPr>
        <p:spPr>
          <a:xfrm>
            <a:off x="812800" y="2895600"/>
            <a:ext cx="10160000" cy="533400"/>
          </a:xfrm>
        </p:spPr>
        <p:txBody>
          <a:bodyPr/>
          <a:lstStyle>
            <a:lvl1pPr>
              <a:defRPr sz="2800"/>
            </a:lvl1pPr>
          </a:lstStyle>
          <a:p>
            <a:r>
              <a:rPr lang="en-US" smtClean="0"/>
              <a:t>Click to edit Master title style</a:t>
            </a:r>
            <a:endParaRPr lang="en-US" dirty="0"/>
          </a:p>
        </p:txBody>
      </p:sp>
      <p:sp>
        <p:nvSpPr>
          <p:cNvPr id="4" name="Date Placeholder 3"/>
          <p:cNvSpPr>
            <a:spLocks noGrp="1"/>
          </p:cNvSpPr>
          <p:nvPr>
            <p:ph type="dt" sz="half" idx="14"/>
          </p:nvPr>
        </p:nvSpPr>
        <p:spPr/>
        <p:txBody>
          <a:bodyPr/>
          <a:lstStyle>
            <a:lvl1pPr>
              <a:defRPr/>
            </a:lvl1pPr>
          </a:lstStyle>
          <a:p>
            <a:fld id="{CFC7BAC7-AC0A-4FEA-ADB9-FD7CC79673E9}" type="datetimeFigureOut">
              <a:rPr lang="en-GB" smtClean="0"/>
              <a:t>20/07/2015</a:t>
            </a:fld>
            <a:endParaRPr lang="en-GB"/>
          </a:p>
        </p:txBody>
      </p:sp>
      <p:sp>
        <p:nvSpPr>
          <p:cNvPr id="5" name="Slide Number Placeholder 5"/>
          <p:cNvSpPr>
            <a:spLocks noGrp="1"/>
          </p:cNvSpPr>
          <p:nvPr>
            <p:ph type="sldNum" sz="quarter" idx="15"/>
          </p:nvPr>
        </p:nvSpPr>
        <p:spPr/>
        <p:txBody>
          <a:bodyPr/>
          <a:lstStyle>
            <a:lvl1pPr>
              <a:defRPr/>
            </a:lvl1pPr>
          </a:lstStyle>
          <a:p>
            <a:fld id="{7F5B9C35-C3E3-428B-9C82-9B2FF16F51BD}" type="slidenum">
              <a:rPr lang="en-GB" smtClean="0"/>
              <a:t>‹#›</a:t>
            </a:fld>
            <a:endParaRPr lang="en-GB"/>
          </a:p>
        </p:txBody>
      </p:sp>
      <p:sp>
        <p:nvSpPr>
          <p:cNvPr id="6" name="Rectangle 5"/>
          <p:cNvSpPr>
            <a:spLocks noGrp="1" noChangeArrowheads="1"/>
          </p:cNvSpPr>
          <p:nvPr>
            <p:ph type="ftr" sz="quarter" idx="16"/>
          </p:nvPr>
        </p:nvSpPr>
        <p:spPr/>
        <p:txBody>
          <a:bodyPr/>
          <a:lstStyle>
            <a:lvl1pPr>
              <a:defRPr/>
            </a:lvl1pPr>
          </a:lstStyle>
          <a:p>
            <a:endParaRPr lang="en-GB"/>
          </a:p>
        </p:txBody>
      </p:sp>
    </p:spTree>
    <p:extLst>
      <p:ext uri="{BB962C8B-B14F-4D97-AF65-F5344CB8AC3E}">
        <p14:creationId xmlns:p14="http://schemas.microsoft.com/office/powerpoint/2010/main" val="130547964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06400" y="1219200"/>
            <a:ext cx="5588000" cy="4648200"/>
          </a:xfrm>
        </p:spPr>
        <p:txBody>
          <a:bodyPr/>
          <a:lstStyle>
            <a:lvl1pPr>
              <a:defRPr sz="2000"/>
            </a:lvl1pPr>
            <a:lvl2pPr>
              <a:defRPr sz="1800"/>
            </a:lvl2pPr>
            <a:lvl3pPr>
              <a:defRPr sz="1600"/>
            </a:lvl3pPr>
            <a:lvl4pPr>
              <a:defRPr sz="1400"/>
            </a:lvl4pPr>
            <a:lvl5pPr>
              <a:defRPr sz="14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6197600" y="1219200"/>
            <a:ext cx="5588000" cy="4648200"/>
          </a:xfrm>
        </p:spPr>
        <p:txBody>
          <a:bodyPr/>
          <a:lstStyle>
            <a:lvl1pPr>
              <a:defRPr sz="2000"/>
            </a:lvl1pPr>
            <a:lvl2pPr>
              <a:defRPr sz="1800"/>
            </a:lvl2pPr>
            <a:lvl3pPr>
              <a:defRPr sz="1600"/>
            </a:lvl3pPr>
            <a:lvl4pPr>
              <a:defRPr sz="1400"/>
            </a:lvl4pPr>
            <a:lvl5pPr>
              <a:defRPr sz="14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Rectangle 4"/>
          <p:cNvSpPr>
            <a:spLocks noGrp="1" noChangeArrowheads="1"/>
          </p:cNvSpPr>
          <p:nvPr>
            <p:ph type="dt" sz="half" idx="10"/>
          </p:nvPr>
        </p:nvSpPr>
        <p:spPr>
          <a:ln/>
        </p:spPr>
        <p:txBody>
          <a:bodyPr/>
          <a:lstStyle>
            <a:lvl1pPr>
              <a:defRPr/>
            </a:lvl1pPr>
          </a:lstStyle>
          <a:p>
            <a:fld id="{CFC7BAC7-AC0A-4FEA-ADB9-FD7CC79673E9}" type="datetimeFigureOut">
              <a:rPr lang="en-GB" smtClean="0"/>
              <a:t>20/07/2015</a:t>
            </a:fld>
            <a:endParaRPr lang="en-GB"/>
          </a:p>
        </p:txBody>
      </p:sp>
      <p:sp>
        <p:nvSpPr>
          <p:cNvPr id="6" name="Rectangle 5"/>
          <p:cNvSpPr>
            <a:spLocks noGrp="1" noChangeArrowheads="1"/>
          </p:cNvSpPr>
          <p:nvPr>
            <p:ph type="ftr" sz="quarter" idx="11"/>
          </p:nvPr>
        </p:nvSpPr>
        <p:spPr>
          <a:ln/>
        </p:spPr>
        <p:txBody>
          <a:bodyPr/>
          <a:lstStyle>
            <a:lvl1pPr>
              <a:defRPr/>
            </a:lvl1pPr>
          </a:lstStyle>
          <a:p>
            <a:endParaRPr lang="en-GB"/>
          </a:p>
        </p:txBody>
      </p:sp>
      <p:sp>
        <p:nvSpPr>
          <p:cNvPr id="7" name="Rectangle 6"/>
          <p:cNvSpPr>
            <a:spLocks noGrp="1" noChangeArrowheads="1"/>
          </p:cNvSpPr>
          <p:nvPr>
            <p:ph type="sldNum" sz="quarter" idx="12"/>
          </p:nvPr>
        </p:nvSpPr>
        <p:spPr>
          <a:ln/>
        </p:spPr>
        <p:txBody>
          <a:bodyPr/>
          <a:lstStyle>
            <a:lvl1pPr>
              <a:defRPr/>
            </a:lvl1pPr>
          </a:lstStyle>
          <a:p>
            <a:fld id="{7F5B9C35-C3E3-428B-9C82-9B2FF16F51BD}" type="slidenum">
              <a:rPr lang="en-GB" smtClean="0"/>
              <a:t>‹#›</a:t>
            </a:fld>
            <a:endParaRPr lang="en-GB"/>
          </a:p>
        </p:txBody>
      </p:sp>
    </p:spTree>
    <p:extLst>
      <p:ext uri="{BB962C8B-B14F-4D97-AF65-F5344CB8AC3E}">
        <p14:creationId xmlns:p14="http://schemas.microsoft.com/office/powerpoint/2010/main" val="274948605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Rectangle 4"/>
          <p:cNvSpPr>
            <a:spLocks noGrp="1" noChangeArrowheads="1"/>
          </p:cNvSpPr>
          <p:nvPr>
            <p:ph type="dt" sz="half" idx="10"/>
          </p:nvPr>
        </p:nvSpPr>
        <p:spPr>
          <a:ln/>
        </p:spPr>
        <p:txBody>
          <a:bodyPr/>
          <a:lstStyle>
            <a:lvl1pPr>
              <a:defRPr/>
            </a:lvl1pPr>
          </a:lstStyle>
          <a:p>
            <a:fld id="{CFC7BAC7-AC0A-4FEA-ADB9-FD7CC79673E9}" type="datetimeFigureOut">
              <a:rPr lang="en-GB" smtClean="0"/>
              <a:t>20/07/2015</a:t>
            </a:fld>
            <a:endParaRPr lang="en-GB"/>
          </a:p>
        </p:txBody>
      </p:sp>
      <p:sp>
        <p:nvSpPr>
          <p:cNvPr id="4" name="Rectangle 5"/>
          <p:cNvSpPr>
            <a:spLocks noGrp="1" noChangeArrowheads="1"/>
          </p:cNvSpPr>
          <p:nvPr>
            <p:ph type="ftr" sz="quarter" idx="11"/>
          </p:nvPr>
        </p:nvSpPr>
        <p:spPr>
          <a:ln/>
        </p:spPr>
        <p:txBody>
          <a:bodyPr/>
          <a:lstStyle>
            <a:lvl1pPr>
              <a:defRPr/>
            </a:lvl1pPr>
          </a:lstStyle>
          <a:p>
            <a:endParaRPr lang="en-GB"/>
          </a:p>
        </p:txBody>
      </p:sp>
      <p:sp>
        <p:nvSpPr>
          <p:cNvPr id="5" name="Rectangle 6"/>
          <p:cNvSpPr>
            <a:spLocks noGrp="1" noChangeArrowheads="1"/>
          </p:cNvSpPr>
          <p:nvPr>
            <p:ph type="sldNum" sz="quarter" idx="12"/>
          </p:nvPr>
        </p:nvSpPr>
        <p:spPr>
          <a:ln/>
        </p:spPr>
        <p:txBody>
          <a:bodyPr/>
          <a:lstStyle>
            <a:lvl1pPr>
              <a:defRPr/>
            </a:lvl1pPr>
          </a:lstStyle>
          <a:p>
            <a:fld id="{7F5B9C35-C3E3-428B-9C82-9B2FF16F51BD}" type="slidenum">
              <a:rPr lang="en-GB" smtClean="0"/>
              <a:t>‹#›</a:t>
            </a:fld>
            <a:endParaRPr lang="en-GB"/>
          </a:p>
        </p:txBody>
      </p:sp>
    </p:spTree>
    <p:extLst>
      <p:ext uri="{BB962C8B-B14F-4D97-AF65-F5344CB8AC3E}">
        <p14:creationId xmlns:p14="http://schemas.microsoft.com/office/powerpoint/2010/main" val="203249496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fld id="{CFC7BAC7-AC0A-4FEA-ADB9-FD7CC79673E9}" type="datetimeFigureOut">
              <a:rPr lang="en-GB" smtClean="0"/>
              <a:t>20/07/2015</a:t>
            </a:fld>
            <a:endParaRPr lang="en-GB"/>
          </a:p>
        </p:txBody>
      </p:sp>
      <p:sp>
        <p:nvSpPr>
          <p:cNvPr id="3" name="Rectangle 5"/>
          <p:cNvSpPr>
            <a:spLocks noGrp="1" noChangeArrowheads="1"/>
          </p:cNvSpPr>
          <p:nvPr>
            <p:ph type="ftr" sz="quarter" idx="11"/>
          </p:nvPr>
        </p:nvSpPr>
        <p:spPr>
          <a:ln/>
        </p:spPr>
        <p:txBody>
          <a:bodyPr/>
          <a:lstStyle>
            <a:lvl1pPr>
              <a:defRPr/>
            </a:lvl1pPr>
          </a:lstStyle>
          <a:p>
            <a:endParaRPr lang="en-GB"/>
          </a:p>
        </p:txBody>
      </p:sp>
      <p:sp>
        <p:nvSpPr>
          <p:cNvPr id="4" name="Rectangle 6"/>
          <p:cNvSpPr>
            <a:spLocks noGrp="1" noChangeArrowheads="1"/>
          </p:cNvSpPr>
          <p:nvPr>
            <p:ph type="sldNum" sz="quarter" idx="12"/>
          </p:nvPr>
        </p:nvSpPr>
        <p:spPr>
          <a:ln/>
        </p:spPr>
        <p:txBody>
          <a:bodyPr/>
          <a:lstStyle>
            <a:lvl1pPr>
              <a:defRPr/>
            </a:lvl1pPr>
          </a:lstStyle>
          <a:p>
            <a:fld id="{7F5B9C35-C3E3-428B-9C82-9B2FF16F51BD}" type="slidenum">
              <a:rPr lang="en-GB" smtClean="0"/>
              <a:t>‹#›</a:t>
            </a:fld>
            <a:endParaRPr lang="en-GB"/>
          </a:p>
        </p:txBody>
      </p:sp>
    </p:spTree>
    <p:extLst>
      <p:ext uri="{BB962C8B-B14F-4D97-AF65-F5344CB8AC3E}">
        <p14:creationId xmlns:p14="http://schemas.microsoft.com/office/powerpoint/2010/main" val="208197618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bwMode="gray">
      <p:bgPr>
        <a:blipFill dpi="0" rotWithShape="0">
          <a:blip r:embed="rId8" cstate="print"/>
          <a:srcRect/>
          <a:stretch>
            <a:fillRect/>
          </a:stretch>
        </a:blipFill>
        <a:effectLst/>
      </p:bgPr>
    </p:bg>
    <p:spTree>
      <p:nvGrpSpPr>
        <p:cNvPr id="1" name=""/>
        <p:cNvGrpSpPr/>
        <p:nvPr/>
      </p:nvGrpSpPr>
      <p:grpSpPr>
        <a:xfrm>
          <a:off x="0" y="0"/>
          <a:ext cx="0" cy="0"/>
          <a:chOff x="0" y="0"/>
          <a:chExt cx="0" cy="0"/>
        </a:xfrm>
      </p:grpSpPr>
      <p:sp>
        <p:nvSpPr>
          <p:cNvPr id="30722" name="Rectangle 2"/>
          <p:cNvSpPr>
            <a:spLocks noGrp="1" noChangeArrowheads="1"/>
          </p:cNvSpPr>
          <p:nvPr>
            <p:ph type="title"/>
          </p:nvPr>
        </p:nvSpPr>
        <p:spPr bwMode="auto">
          <a:xfrm>
            <a:off x="406400" y="533400"/>
            <a:ext cx="11379200" cy="5334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smtClean="0"/>
              <a:t>Click to edit Master title style</a:t>
            </a:r>
          </a:p>
        </p:txBody>
      </p:sp>
      <p:sp>
        <p:nvSpPr>
          <p:cNvPr id="30723" name="Rectangle 3"/>
          <p:cNvSpPr>
            <a:spLocks noGrp="1" noChangeArrowheads="1"/>
          </p:cNvSpPr>
          <p:nvPr>
            <p:ph type="body" idx="1"/>
          </p:nvPr>
        </p:nvSpPr>
        <p:spPr bwMode="auto">
          <a:xfrm>
            <a:off x="406400" y="1219200"/>
            <a:ext cx="11379200" cy="46482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1028" name="Rectangle 4"/>
          <p:cNvSpPr>
            <a:spLocks noGrp="1" noChangeArrowheads="1"/>
          </p:cNvSpPr>
          <p:nvPr>
            <p:ph type="dt" sz="half" idx="2"/>
          </p:nvPr>
        </p:nvSpPr>
        <p:spPr bwMode="auto">
          <a:xfrm>
            <a:off x="4064000" y="6469063"/>
            <a:ext cx="2540000" cy="2286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spAutoFit/>
          </a:bodyPr>
          <a:lstStyle>
            <a:lvl1pPr algn="ctr" eaLnBrk="0" hangingPunct="0">
              <a:defRPr sz="900">
                <a:latin typeface="Arial" charset="0"/>
                <a:ea typeface="ヒラギノ角ゴ Pro W3" charset="-128"/>
                <a:cs typeface="ヒラギノ角ゴ Pro W3" charset="-128"/>
              </a:defRPr>
            </a:lvl1pPr>
          </a:lstStyle>
          <a:p>
            <a:fld id="{CFC7BAC7-AC0A-4FEA-ADB9-FD7CC79673E9}" type="datetimeFigureOut">
              <a:rPr lang="en-GB" smtClean="0"/>
              <a:t>20/07/2015</a:t>
            </a:fld>
            <a:endParaRPr lang="en-GB"/>
          </a:p>
        </p:txBody>
      </p:sp>
      <p:sp>
        <p:nvSpPr>
          <p:cNvPr id="1029" name="Rectangle 5"/>
          <p:cNvSpPr>
            <a:spLocks noGrp="1" noChangeArrowheads="1"/>
          </p:cNvSpPr>
          <p:nvPr>
            <p:ph type="ftr" sz="quarter" idx="3"/>
          </p:nvPr>
        </p:nvSpPr>
        <p:spPr bwMode="auto">
          <a:xfrm>
            <a:off x="101600" y="6483351"/>
            <a:ext cx="1828800" cy="214313"/>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spAutoFit/>
          </a:bodyPr>
          <a:lstStyle>
            <a:lvl1pPr eaLnBrk="0" hangingPunct="0">
              <a:defRPr sz="800">
                <a:solidFill>
                  <a:schemeClr val="bg1"/>
                </a:solidFill>
                <a:latin typeface="Arial" charset="0"/>
                <a:ea typeface="ヒラギノ角ゴ Pro W3" charset="-128"/>
                <a:cs typeface="ヒラギノ角ゴ Pro W3" charset="-128"/>
              </a:defRPr>
            </a:lvl1pPr>
          </a:lstStyle>
          <a:p>
            <a:endParaRPr lang="en-GB"/>
          </a:p>
        </p:txBody>
      </p:sp>
      <p:sp>
        <p:nvSpPr>
          <p:cNvPr id="1030" name="Rectangle 6"/>
          <p:cNvSpPr>
            <a:spLocks noGrp="1" noChangeArrowheads="1"/>
          </p:cNvSpPr>
          <p:nvPr>
            <p:ph type="sldNum" sz="quarter" idx="4"/>
          </p:nvPr>
        </p:nvSpPr>
        <p:spPr bwMode="auto">
          <a:xfrm>
            <a:off x="11176000" y="6469063"/>
            <a:ext cx="812800" cy="2286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spAutoFit/>
          </a:bodyPr>
          <a:lstStyle>
            <a:lvl1pPr algn="r" eaLnBrk="0" hangingPunct="0">
              <a:defRPr sz="900">
                <a:latin typeface="Arial" charset="0"/>
                <a:ea typeface="ヒラギノ角ゴ Pro W3" charset="-128"/>
                <a:cs typeface="ヒラギノ角ゴ Pro W3" charset="-128"/>
              </a:defRPr>
            </a:lvl1pPr>
          </a:lstStyle>
          <a:p>
            <a:fld id="{7F5B9C35-C3E3-428B-9C82-9B2FF16F51BD}" type="slidenum">
              <a:rPr lang="en-GB" smtClean="0"/>
              <a:t>‹#›</a:t>
            </a:fld>
            <a:endParaRPr lang="en-GB"/>
          </a:p>
        </p:txBody>
      </p:sp>
    </p:spTree>
    <p:extLst>
      <p:ext uri="{BB962C8B-B14F-4D97-AF65-F5344CB8AC3E}">
        <p14:creationId xmlns:p14="http://schemas.microsoft.com/office/powerpoint/2010/main" val="1740011929"/>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Lst>
  <p:txStyles>
    <p:titleStyle>
      <a:lvl1pPr algn="l" rtl="0" eaLnBrk="1" fontAlgn="base" hangingPunct="1">
        <a:spcBef>
          <a:spcPct val="0"/>
        </a:spcBef>
        <a:spcAft>
          <a:spcPct val="0"/>
        </a:spcAft>
        <a:defRPr sz="2400" b="1">
          <a:solidFill>
            <a:schemeClr val="accent1"/>
          </a:solidFill>
          <a:latin typeface="+mj-lt"/>
          <a:ea typeface="MS PGothic" pitchFamily="34" charset="-128"/>
          <a:cs typeface="ＭＳ Ｐゴシック" charset="-128"/>
        </a:defRPr>
      </a:lvl1pPr>
      <a:lvl2pPr algn="l" rtl="0" eaLnBrk="1" fontAlgn="base" hangingPunct="1">
        <a:spcBef>
          <a:spcPct val="0"/>
        </a:spcBef>
        <a:spcAft>
          <a:spcPct val="0"/>
        </a:spcAft>
        <a:defRPr sz="2400" b="1">
          <a:solidFill>
            <a:schemeClr val="accent1"/>
          </a:solidFill>
          <a:latin typeface="Calibri" charset="0"/>
          <a:ea typeface="MS PGothic" pitchFamily="34" charset="-128"/>
          <a:cs typeface="ＭＳ Ｐゴシック" charset="-128"/>
        </a:defRPr>
      </a:lvl2pPr>
      <a:lvl3pPr algn="l" rtl="0" eaLnBrk="1" fontAlgn="base" hangingPunct="1">
        <a:spcBef>
          <a:spcPct val="0"/>
        </a:spcBef>
        <a:spcAft>
          <a:spcPct val="0"/>
        </a:spcAft>
        <a:defRPr sz="2400" b="1">
          <a:solidFill>
            <a:schemeClr val="accent1"/>
          </a:solidFill>
          <a:latin typeface="Calibri" charset="0"/>
          <a:ea typeface="MS PGothic" pitchFamily="34" charset="-128"/>
          <a:cs typeface="ＭＳ Ｐゴシック" charset="-128"/>
        </a:defRPr>
      </a:lvl3pPr>
      <a:lvl4pPr algn="l" rtl="0" eaLnBrk="1" fontAlgn="base" hangingPunct="1">
        <a:spcBef>
          <a:spcPct val="0"/>
        </a:spcBef>
        <a:spcAft>
          <a:spcPct val="0"/>
        </a:spcAft>
        <a:defRPr sz="2400" b="1">
          <a:solidFill>
            <a:schemeClr val="accent1"/>
          </a:solidFill>
          <a:latin typeface="Calibri" charset="0"/>
          <a:ea typeface="MS PGothic" pitchFamily="34" charset="-128"/>
          <a:cs typeface="ＭＳ Ｐゴシック" charset="-128"/>
        </a:defRPr>
      </a:lvl4pPr>
      <a:lvl5pPr algn="l" rtl="0" eaLnBrk="1" fontAlgn="base" hangingPunct="1">
        <a:spcBef>
          <a:spcPct val="0"/>
        </a:spcBef>
        <a:spcAft>
          <a:spcPct val="0"/>
        </a:spcAft>
        <a:defRPr sz="2400" b="1">
          <a:solidFill>
            <a:schemeClr val="accent1"/>
          </a:solidFill>
          <a:latin typeface="Calibri" charset="0"/>
          <a:ea typeface="MS PGothic" pitchFamily="34" charset="-128"/>
          <a:cs typeface="ＭＳ Ｐゴシック" charset="-128"/>
        </a:defRPr>
      </a:lvl5pPr>
      <a:lvl6pPr marL="457200" algn="l" rtl="0" eaLnBrk="1" fontAlgn="base" hangingPunct="1">
        <a:spcBef>
          <a:spcPct val="0"/>
        </a:spcBef>
        <a:spcAft>
          <a:spcPct val="0"/>
        </a:spcAft>
        <a:defRPr sz="2400" b="1">
          <a:solidFill>
            <a:schemeClr val="accent1"/>
          </a:solidFill>
          <a:latin typeface="Arial" charset="0"/>
          <a:ea typeface="ヒラギノ角ゴ Pro W3" charset="-128"/>
          <a:cs typeface="ヒラギノ角ゴ Pro W3" charset="-128"/>
        </a:defRPr>
      </a:lvl6pPr>
      <a:lvl7pPr marL="914400" algn="l" rtl="0" eaLnBrk="1" fontAlgn="base" hangingPunct="1">
        <a:spcBef>
          <a:spcPct val="0"/>
        </a:spcBef>
        <a:spcAft>
          <a:spcPct val="0"/>
        </a:spcAft>
        <a:defRPr sz="2400" b="1">
          <a:solidFill>
            <a:schemeClr val="accent1"/>
          </a:solidFill>
          <a:latin typeface="Arial" charset="0"/>
          <a:ea typeface="ヒラギノ角ゴ Pro W3" charset="-128"/>
          <a:cs typeface="ヒラギノ角ゴ Pro W3" charset="-128"/>
        </a:defRPr>
      </a:lvl7pPr>
      <a:lvl8pPr marL="1371600" algn="l" rtl="0" eaLnBrk="1" fontAlgn="base" hangingPunct="1">
        <a:spcBef>
          <a:spcPct val="0"/>
        </a:spcBef>
        <a:spcAft>
          <a:spcPct val="0"/>
        </a:spcAft>
        <a:defRPr sz="2400" b="1">
          <a:solidFill>
            <a:schemeClr val="accent1"/>
          </a:solidFill>
          <a:latin typeface="Arial" charset="0"/>
          <a:ea typeface="ヒラギノ角ゴ Pro W3" charset="-128"/>
          <a:cs typeface="ヒラギノ角ゴ Pro W3" charset="-128"/>
        </a:defRPr>
      </a:lvl8pPr>
      <a:lvl9pPr marL="1828800" algn="l" rtl="0" eaLnBrk="1" fontAlgn="base" hangingPunct="1">
        <a:spcBef>
          <a:spcPct val="0"/>
        </a:spcBef>
        <a:spcAft>
          <a:spcPct val="0"/>
        </a:spcAft>
        <a:defRPr sz="2400" b="1">
          <a:solidFill>
            <a:schemeClr val="accent1"/>
          </a:solidFill>
          <a:latin typeface="Arial" charset="0"/>
          <a:ea typeface="ヒラギノ角ゴ Pro W3" charset="-128"/>
          <a:cs typeface="ヒラギノ角ゴ Pro W3" charset="-128"/>
        </a:defRPr>
      </a:lvl9pPr>
    </p:titleStyle>
    <p:bodyStyle>
      <a:lvl1pPr marL="342900" indent="-342900" algn="l" rtl="0" eaLnBrk="1" fontAlgn="base" hangingPunct="1">
        <a:spcBef>
          <a:spcPct val="20000"/>
        </a:spcBef>
        <a:spcAft>
          <a:spcPct val="0"/>
        </a:spcAft>
        <a:buChar char="•"/>
        <a:defRPr sz="2000">
          <a:solidFill>
            <a:schemeClr val="tx1"/>
          </a:solidFill>
          <a:latin typeface="+mn-lt"/>
          <a:ea typeface="MS PGothic" pitchFamily="34" charset="-128"/>
          <a:cs typeface="ＭＳ Ｐゴシック" charset="-128"/>
        </a:defRPr>
      </a:lvl1pPr>
      <a:lvl2pPr marL="742950" indent="-285750" algn="l" rtl="0" eaLnBrk="1" fontAlgn="base" hangingPunct="1">
        <a:spcBef>
          <a:spcPct val="20000"/>
        </a:spcBef>
        <a:spcAft>
          <a:spcPct val="0"/>
        </a:spcAft>
        <a:buChar char="–"/>
        <a:defRPr>
          <a:solidFill>
            <a:schemeClr val="tx1"/>
          </a:solidFill>
          <a:latin typeface="+mn-lt"/>
          <a:ea typeface="MS PGothic" pitchFamily="34" charset="-128"/>
          <a:cs typeface="ＭＳ Ｐゴシック"/>
        </a:defRPr>
      </a:lvl2pPr>
      <a:lvl3pPr marL="1143000" indent="-228600" algn="l" rtl="0" eaLnBrk="1" fontAlgn="base" hangingPunct="1">
        <a:spcBef>
          <a:spcPct val="20000"/>
        </a:spcBef>
        <a:spcAft>
          <a:spcPct val="0"/>
        </a:spcAft>
        <a:buChar char="•"/>
        <a:defRPr sz="1600">
          <a:solidFill>
            <a:schemeClr val="tx1"/>
          </a:solidFill>
          <a:latin typeface="+mn-lt"/>
          <a:ea typeface="MS PGothic" pitchFamily="34" charset="-128"/>
          <a:cs typeface="ＭＳ Ｐゴシック"/>
        </a:defRPr>
      </a:lvl3pPr>
      <a:lvl4pPr marL="1600200" indent="-228600" algn="l" rtl="0" eaLnBrk="1" fontAlgn="base" hangingPunct="1">
        <a:spcBef>
          <a:spcPct val="20000"/>
        </a:spcBef>
        <a:spcAft>
          <a:spcPct val="0"/>
        </a:spcAft>
        <a:buChar char="–"/>
        <a:defRPr sz="1400">
          <a:solidFill>
            <a:schemeClr val="tx1"/>
          </a:solidFill>
          <a:latin typeface="+mn-lt"/>
          <a:ea typeface="MS PGothic" pitchFamily="34" charset="-128"/>
          <a:cs typeface="ＭＳ Ｐゴシック"/>
        </a:defRPr>
      </a:lvl4pPr>
      <a:lvl5pPr marL="2057400" indent="-228600" algn="l" rtl="0" eaLnBrk="1" fontAlgn="base" hangingPunct="1">
        <a:spcBef>
          <a:spcPct val="20000"/>
        </a:spcBef>
        <a:spcAft>
          <a:spcPct val="0"/>
        </a:spcAft>
        <a:buChar char="»"/>
        <a:defRPr sz="1400">
          <a:solidFill>
            <a:schemeClr val="tx1"/>
          </a:solidFill>
          <a:latin typeface="+mn-lt"/>
          <a:ea typeface="MS PGothic" pitchFamily="34" charset="-128"/>
          <a:cs typeface="ＭＳ Ｐゴシック"/>
        </a:defRPr>
      </a:lvl5pPr>
      <a:lvl6pPr marL="2514600" indent="-228600" algn="l" rtl="0" eaLnBrk="1" fontAlgn="base" hangingPunct="1">
        <a:spcBef>
          <a:spcPct val="20000"/>
        </a:spcBef>
        <a:spcAft>
          <a:spcPct val="0"/>
        </a:spcAft>
        <a:buChar char="»"/>
        <a:defRPr sz="1400">
          <a:solidFill>
            <a:schemeClr val="tx1"/>
          </a:solidFill>
          <a:latin typeface="+mn-lt"/>
          <a:ea typeface="+mn-ea"/>
          <a:cs typeface="+mn-cs"/>
        </a:defRPr>
      </a:lvl6pPr>
      <a:lvl7pPr marL="2971800" indent="-228600" algn="l" rtl="0" eaLnBrk="1" fontAlgn="base" hangingPunct="1">
        <a:spcBef>
          <a:spcPct val="20000"/>
        </a:spcBef>
        <a:spcAft>
          <a:spcPct val="0"/>
        </a:spcAft>
        <a:buChar char="»"/>
        <a:defRPr sz="1400">
          <a:solidFill>
            <a:schemeClr val="tx1"/>
          </a:solidFill>
          <a:latin typeface="+mn-lt"/>
          <a:ea typeface="+mn-ea"/>
          <a:cs typeface="+mn-cs"/>
        </a:defRPr>
      </a:lvl7pPr>
      <a:lvl8pPr marL="3429000" indent="-228600" algn="l" rtl="0" eaLnBrk="1" fontAlgn="base" hangingPunct="1">
        <a:spcBef>
          <a:spcPct val="20000"/>
        </a:spcBef>
        <a:spcAft>
          <a:spcPct val="0"/>
        </a:spcAft>
        <a:buChar char="»"/>
        <a:defRPr sz="1400">
          <a:solidFill>
            <a:schemeClr val="tx1"/>
          </a:solidFill>
          <a:latin typeface="+mn-lt"/>
          <a:ea typeface="+mn-ea"/>
          <a:cs typeface="+mn-cs"/>
        </a:defRPr>
      </a:lvl8pPr>
      <a:lvl9pPr marL="3886200" indent="-228600" algn="l" rtl="0" eaLnBrk="1" fontAlgn="base" hangingPunct="1">
        <a:spcBef>
          <a:spcPct val="20000"/>
        </a:spcBef>
        <a:spcAft>
          <a:spcPct val="0"/>
        </a:spcAft>
        <a:buChar char="»"/>
        <a:defRPr sz="14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chart" Target="../charts/chart1.xml"/><Relationship Id="rId1" Type="http://schemas.openxmlformats.org/officeDocument/2006/relationships/slideLayout" Target="../slideLayouts/slideLayout2.xml"/><Relationship Id="rId4" Type="http://schemas.openxmlformats.org/officeDocument/2006/relationships/image" Target="../media/image6.jpeg"/></Relationships>
</file>

<file path=ppt/slides/_rels/slide3.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8" Type="http://schemas.openxmlformats.org/officeDocument/2006/relationships/image" Target="../media/image14.jpeg"/><Relationship Id="rId3" Type="http://schemas.openxmlformats.org/officeDocument/2006/relationships/image" Target="../media/image9.jpeg"/><Relationship Id="rId7" Type="http://schemas.openxmlformats.org/officeDocument/2006/relationships/image" Target="../media/image13.jpeg"/><Relationship Id="rId12" Type="http://schemas.openxmlformats.org/officeDocument/2006/relationships/image" Target="../media/image18.jpeg"/><Relationship Id="rId2" Type="http://schemas.openxmlformats.org/officeDocument/2006/relationships/image" Target="../media/image8.jpeg"/><Relationship Id="rId1" Type="http://schemas.openxmlformats.org/officeDocument/2006/relationships/slideLayout" Target="../slideLayouts/slideLayout2.xml"/><Relationship Id="rId6" Type="http://schemas.openxmlformats.org/officeDocument/2006/relationships/image" Target="../media/image12.jpeg"/><Relationship Id="rId11" Type="http://schemas.openxmlformats.org/officeDocument/2006/relationships/image" Target="../media/image17.png"/><Relationship Id="rId5" Type="http://schemas.openxmlformats.org/officeDocument/2006/relationships/image" Target="../media/image11.png"/><Relationship Id="rId10" Type="http://schemas.openxmlformats.org/officeDocument/2006/relationships/image" Target="../media/image16.png"/><Relationship Id="rId4" Type="http://schemas.openxmlformats.org/officeDocument/2006/relationships/image" Target="../media/image10.jpeg"/><Relationship Id="rId9" Type="http://schemas.openxmlformats.org/officeDocument/2006/relationships/image" Target="../media/image15.jpeg"/></Relationships>
</file>

<file path=ppt/slides/_rels/slide5.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19.jpeg"/><Relationship Id="rId1" Type="http://schemas.openxmlformats.org/officeDocument/2006/relationships/slideLayout" Target="../slideLayouts/slideLayout2.xml"/><Relationship Id="rId5" Type="http://schemas.openxmlformats.org/officeDocument/2006/relationships/image" Target="../media/image22.jpeg"/><Relationship Id="rId4" Type="http://schemas.openxmlformats.org/officeDocument/2006/relationships/image" Target="../media/image21.png"/></Relationships>
</file>

<file path=ppt/slides/_rels/slide6.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image" Target="../media/image25.jpeg"/><Relationship Id="rId1" Type="http://schemas.openxmlformats.org/officeDocument/2006/relationships/slideLayout" Target="../slideLayouts/slideLayout2.xml"/><Relationship Id="rId4" Type="http://schemas.openxmlformats.org/officeDocument/2006/relationships/image" Target="../media/image27.png"/></Relationships>
</file>

<file path=ppt/slides/_rels/slide9.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chart" Target="../charts/chart2.xml"/><Relationship Id="rId2" Type="http://schemas.openxmlformats.org/officeDocument/2006/relationships/image" Target="../media/image30.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hyperlink" Target="http://www.britishpollingcouncil.org/press100508.html" TargetMode="External"/><Relationship Id="rId2" Type="http://schemas.openxmlformats.org/officeDocument/2006/relationships/image" Target="../media/image33.jpeg"/><Relationship Id="rId1" Type="http://schemas.openxmlformats.org/officeDocument/2006/relationships/slideLayout" Target="../slideLayouts/slideLayout2.xml"/><Relationship Id="rId4" Type="http://schemas.openxmlformats.org/officeDocument/2006/relationships/chart" Target="../charts/chart3.xml"/></Relationships>
</file>

<file path=ppt/slides/_rels/slide16.xml.rels><?xml version="1.0" encoding="UTF-8" standalone="yes"?>
<Relationships xmlns="http://schemas.openxmlformats.org/package/2006/relationships"><Relationship Id="rId3" Type="http://schemas.openxmlformats.org/officeDocument/2006/relationships/hyperlink" Target="mailto:LJuliano@harrisinteractive.com" TargetMode="External"/><Relationship Id="rId2" Type="http://schemas.openxmlformats.org/officeDocument/2006/relationships/notesSlide" Target="../notesSlides/notesSlide2.xml"/><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dirty="0" smtClean="0"/>
              <a:t>Sugar and Spice and All Things Nice</a:t>
            </a:r>
            <a:endParaRPr lang="en-GB" dirty="0"/>
          </a:p>
        </p:txBody>
      </p:sp>
      <p:sp>
        <p:nvSpPr>
          <p:cNvPr id="4" name="Subtitle 3"/>
          <p:cNvSpPr>
            <a:spLocks noGrp="1"/>
          </p:cNvSpPr>
          <p:nvPr>
            <p:ph type="subTitle" idx="1"/>
          </p:nvPr>
        </p:nvSpPr>
        <p:spPr/>
        <p:txBody>
          <a:bodyPr/>
          <a:lstStyle/>
          <a:p>
            <a:r>
              <a:rPr lang="en-GB" dirty="0" smtClean="0"/>
              <a:t>Research conducted in support of The Grocer, July 2015</a:t>
            </a:r>
            <a:endParaRPr lang="en-GB" dirty="0"/>
          </a:p>
        </p:txBody>
      </p:sp>
      <p:pic>
        <p:nvPicPr>
          <p:cNvPr id="5" name="Picture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078149" y="4495800"/>
            <a:ext cx="4498848" cy="1078992"/>
          </a:xfrm>
          <a:prstGeom prst="rect">
            <a:avLst/>
          </a:prstGeom>
        </p:spPr>
      </p:pic>
    </p:spTree>
    <p:extLst>
      <p:ext uri="{BB962C8B-B14F-4D97-AF65-F5344CB8AC3E}">
        <p14:creationId xmlns:p14="http://schemas.microsoft.com/office/powerpoint/2010/main" val="3406775161"/>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Oval 11"/>
          <p:cNvSpPr/>
          <p:nvPr/>
        </p:nvSpPr>
        <p:spPr bwMode="auto">
          <a:xfrm>
            <a:off x="3941763" y="1719263"/>
            <a:ext cx="4381500" cy="4254500"/>
          </a:xfrm>
          <a:prstGeom prst="ellipse">
            <a:avLst/>
          </a:prstGeom>
          <a:solidFill>
            <a:schemeClr val="tx1">
              <a:lumMod val="20000"/>
              <a:lumOff val="80000"/>
            </a:schemeClr>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GB" sz="2400" b="0" i="0" u="none" strike="noStrike" cap="none" normalizeH="0" baseline="0">
              <a:ln>
                <a:noFill/>
              </a:ln>
              <a:solidFill>
                <a:schemeClr val="tx1"/>
              </a:solidFill>
              <a:effectLst/>
              <a:latin typeface="Arial" charset="0"/>
              <a:ea typeface="ヒラギノ角ゴ Pro W3" charset="-128"/>
              <a:cs typeface="ヒラギノ角ゴ Pro W3" charset="-128"/>
            </a:endParaRPr>
          </a:p>
        </p:txBody>
      </p:sp>
      <p:graphicFrame>
        <p:nvGraphicFramePr>
          <p:cNvPr id="6" name="Content Placeholder 13"/>
          <p:cNvGraphicFramePr>
            <a:graphicFrameLocks noGrp="1"/>
          </p:cNvGraphicFramePr>
          <p:nvPr>
            <p:ph idx="1"/>
            <p:extLst>
              <p:ext uri="{D42A27DB-BD31-4B8C-83A1-F6EECF244321}">
                <p14:modId xmlns:p14="http://schemas.microsoft.com/office/powerpoint/2010/main" val="2884905436"/>
              </p:ext>
            </p:extLst>
          </p:nvPr>
        </p:nvGraphicFramePr>
        <p:xfrm>
          <a:off x="1236663" y="1363663"/>
          <a:ext cx="9791700" cy="5168900"/>
        </p:xfrm>
        <a:graphic>
          <a:graphicData uri="http://schemas.openxmlformats.org/drawingml/2006/chart">
            <c:chart xmlns:c="http://schemas.openxmlformats.org/drawingml/2006/chart" xmlns:r="http://schemas.openxmlformats.org/officeDocument/2006/relationships" r:id="rId2"/>
          </a:graphicData>
        </a:graphic>
      </p:graphicFrame>
      <p:sp>
        <p:nvSpPr>
          <p:cNvPr id="8" name="Rectangle 7"/>
          <p:cNvSpPr/>
          <p:nvPr/>
        </p:nvSpPr>
        <p:spPr>
          <a:xfrm>
            <a:off x="3965064" y="6320003"/>
            <a:ext cx="6096000" cy="415498"/>
          </a:xfrm>
          <a:prstGeom prst="rect">
            <a:avLst/>
          </a:prstGeom>
        </p:spPr>
        <p:txBody>
          <a:bodyPr>
            <a:spAutoFit/>
          </a:bodyPr>
          <a:lstStyle/>
          <a:p>
            <a:pPr algn="r"/>
            <a:r>
              <a:rPr lang="en-US" sz="1050" dirty="0" smtClean="0"/>
              <a:t>QC1. How often do you eat chocolate and/or sweets? </a:t>
            </a:r>
          </a:p>
          <a:p>
            <a:pPr algn="r"/>
            <a:r>
              <a:rPr lang="en-US" sz="1050" dirty="0" smtClean="0">
                <a:solidFill>
                  <a:srgbClr val="424F5A"/>
                </a:solidFill>
              </a:rPr>
              <a:t>Base: All respondents: 2,040</a:t>
            </a:r>
          </a:p>
        </p:txBody>
      </p:sp>
      <p:sp>
        <p:nvSpPr>
          <p:cNvPr id="13" name="Oval 12"/>
          <p:cNvSpPr/>
          <p:nvPr/>
        </p:nvSpPr>
        <p:spPr bwMode="auto">
          <a:xfrm>
            <a:off x="4876800" y="2628900"/>
            <a:ext cx="2374900" cy="2387600"/>
          </a:xfrm>
          <a:prstGeom prst="ellipse">
            <a:avLst/>
          </a:prstGeom>
          <a:solidFill>
            <a:schemeClr val="bg1"/>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GB" sz="2400" b="0" i="0" u="none" strike="noStrike" cap="none" normalizeH="0" baseline="0">
              <a:ln>
                <a:noFill/>
              </a:ln>
              <a:solidFill>
                <a:schemeClr val="tx1"/>
              </a:solidFill>
              <a:effectLst/>
              <a:latin typeface="Arial" charset="0"/>
              <a:ea typeface="ヒラギノ角ゴ Pro W3" charset="-128"/>
              <a:cs typeface="ヒラギノ角ゴ Pro W3" charset="-128"/>
            </a:endParaRPr>
          </a:p>
        </p:txBody>
      </p:sp>
      <p:sp>
        <p:nvSpPr>
          <p:cNvPr id="10" name="Freeform 6"/>
          <p:cNvSpPr>
            <a:spLocks noEditPoints="1"/>
          </p:cNvSpPr>
          <p:nvPr/>
        </p:nvSpPr>
        <p:spPr bwMode="gray">
          <a:xfrm rot="390607">
            <a:off x="5389579" y="3135224"/>
            <a:ext cx="559921" cy="1243946"/>
          </a:xfrm>
          <a:custGeom>
            <a:avLst/>
            <a:gdLst>
              <a:gd name="T0" fmla="*/ 0 w 656"/>
              <a:gd name="T1" fmla="*/ 0 h 1457"/>
              <a:gd name="T2" fmla="*/ 0 w 656"/>
              <a:gd name="T3" fmla="*/ 1457 h 1457"/>
              <a:gd name="T4" fmla="*/ 656 w 656"/>
              <a:gd name="T5" fmla="*/ 1457 h 1457"/>
              <a:gd name="T6" fmla="*/ 656 w 656"/>
              <a:gd name="T7" fmla="*/ 0 h 1457"/>
              <a:gd name="T8" fmla="*/ 0 w 656"/>
              <a:gd name="T9" fmla="*/ 0 h 1457"/>
              <a:gd name="T10" fmla="*/ 327 w 656"/>
              <a:gd name="T11" fmla="*/ 62 h 1457"/>
              <a:gd name="T12" fmla="*/ 452 w 656"/>
              <a:gd name="T13" fmla="*/ 182 h 1457"/>
              <a:gd name="T14" fmla="*/ 327 w 656"/>
              <a:gd name="T15" fmla="*/ 338 h 1457"/>
              <a:gd name="T16" fmla="*/ 204 w 656"/>
              <a:gd name="T17" fmla="*/ 182 h 1457"/>
              <a:gd name="T18" fmla="*/ 327 w 656"/>
              <a:gd name="T19" fmla="*/ 62 h 1457"/>
              <a:gd name="T20" fmla="*/ 549 w 656"/>
              <a:gd name="T21" fmla="*/ 884 h 1457"/>
              <a:gd name="T22" fmla="*/ 500 w 656"/>
              <a:gd name="T23" fmla="*/ 835 h 1457"/>
              <a:gd name="T24" fmla="*/ 492 w 656"/>
              <a:gd name="T25" fmla="*/ 522 h 1457"/>
              <a:gd name="T26" fmla="*/ 480 w 656"/>
              <a:gd name="T27" fmla="*/ 510 h 1457"/>
              <a:gd name="T28" fmla="*/ 468 w 656"/>
              <a:gd name="T29" fmla="*/ 522 h 1457"/>
              <a:gd name="T30" fmla="*/ 467 w 656"/>
              <a:gd name="T31" fmla="*/ 875 h 1457"/>
              <a:gd name="T32" fmla="*/ 467 w 656"/>
              <a:gd name="T33" fmla="*/ 903 h 1457"/>
              <a:gd name="T34" fmla="*/ 465 w 656"/>
              <a:gd name="T35" fmla="*/ 1342 h 1457"/>
              <a:gd name="T36" fmla="*/ 411 w 656"/>
              <a:gd name="T37" fmla="*/ 1396 h 1457"/>
              <a:gd name="T38" fmla="*/ 357 w 656"/>
              <a:gd name="T39" fmla="*/ 1342 h 1457"/>
              <a:gd name="T40" fmla="*/ 339 w 656"/>
              <a:gd name="T41" fmla="*/ 903 h 1457"/>
              <a:gd name="T42" fmla="*/ 327 w 656"/>
              <a:gd name="T43" fmla="*/ 891 h 1457"/>
              <a:gd name="T44" fmla="*/ 315 w 656"/>
              <a:gd name="T45" fmla="*/ 903 h 1457"/>
              <a:gd name="T46" fmla="*/ 298 w 656"/>
              <a:gd name="T47" fmla="*/ 1342 h 1457"/>
              <a:gd name="T48" fmla="*/ 244 w 656"/>
              <a:gd name="T49" fmla="*/ 1396 h 1457"/>
              <a:gd name="T50" fmla="*/ 190 w 656"/>
              <a:gd name="T51" fmla="*/ 1342 h 1457"/>
              <a:gd name="T52" fmla="*/ 188 w 656"/>
              <a:gd name="T53" fmla="*/ 903 h 1457"/>
              <a:gd name="T54" fmla="*/ 188 w 656"/>
              <a:gd name="T55" fmla="*/ 875 h 1457"/>
              <a:gd name="T56" fmla="*/ 188 w 656"/>
              <a:gd name="T57" fmla="*/ 522 h 1457"/>
              <a:gd name="T58" fmla="*/ 176 w 656"/>
              <a:gd name="T59" fmla="*/ 510 h 1457"/>
              <a:gd name="T60" fmla="*/ 163 w 656"/>
              <a:gd name="T61" fmla="*/ 522 h 1457"/>
              <a:gd name="T62" fmla="*/ 155 w 656"/>
              <a:gd name="T63" fmla="*/ 835 h 1457"/>
              <a:gd name="T64" fmla="*/ 106 w 656"/>
              <a:gd name="T65" fmla="*/ 884 h 1457"/>
              <a:gd name="T66" fmla="*/ 57 w 656"/>
              <a:gd name="T67" fmla="*/ 835 h 1457"/>
              <a:gd name="T68" fmla="*/ 75 w 656"/>
              <a:gd name="T69" fmla="*/ 506 h 1457"/>
              <a:gd name="T70" fmla="*/ 225 w 656"/>
              <a:gd name="T71" fmla="*/ 356 h 1457"/>
              <a:gd name="T72" fmla="*/ 327 w 656"/>
              <a:gd name="T73" fmla="*/ 398 h 1457"/>
              <a:gd name="T74" fmla="*/ 430 w 656"/>
              <a:gd name="T75" fmla="*/ 356 h 1457"/>
              <a:gd name="T76" fmla="*/ 579 w 656"/>
              <a:gd name="T77" fmla="*/ 506 h 1457"/>
              <a:gd name="T78" fmla="*/ 598 w 656"/>
              <a:gd name="T79" fmla="*/ 835 h 1457"/>
              <a:gd name="T80" fmla="*/ 549 w 656"/>
              <a:gd name="T81" fmla="*/ 884 h 14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656" h="1457">
                <a:moveTo>
                  <a:pt x="0" y="0"/>
                </a:moveTo>
                <a:cubicBezTo>
                  <a:pt x="0" y="1457"/>
                  <a:pt x="0" y="1457"/>
                  <a:pt x="0" y="1457"/>
                </a:cubicBezTo>
                <a:cubicBezTo>
                  <a:pt x="656" y="1457"/>
                  <a:pt x="656" y="1457"/>
                  <a:pt x="656" y="1457"/>
                </a:cubicBezTo>
                <a:cubicBezTo>
                  <a:pt x="656" y="0"/>
                  <a:pt x="656" y="0"/>
                  <a:pt x="656" y="0"/>
                </a:cubicBezTo>
                <a:lnTo>
                  <a:pt x="0" y="0"/>
                </a:lnTo>
                <a:close/>
                <a:moveTo>
                  <a:pt x="327" y="62"/>
                </a:moveTo>
                <a:cubicBezTo>
                  <a:pt x="396" y="62"/>
                  <a:pt x="452" y="106"/>
                  <a:pt x="452" y="182"/>
                </a:cubicBezTo>
                <a:cubicBezTo>
                  <a:pt x="452" y="259"/>
                  <a:pt x="392" y="338"/>
                  <a:pt x="327" y="338"/>
                </a:cubicBezTo>
                <a:cubicBezTo>
                  <a:pt x="264" y="338"/>
                  <a:pt x="204" y="259"/>
                  <a:pt x="204" y="182"/>
                </a:cubicBezTo>
                <a:cubicBezTo>
                  <a:pt x="204" y="106"/>
                  <a:pt x="259" y="62"/>
                  <a:pt x="327" y="62"/>
                </a:cubicBezTo>
                <a:close/>
                <a:moveTo>
                  <a:pt x="549" y="884"/>
                </a:moveTo>
                <a:cubicBezTo>
                  <a:pt x="522" y="884"/>
                  <a:pt x="500" y="862"/>
                  <a:pt x="500" y="835"/>
                </a:cubicBezTo>
                <a:cubicBezTo>
                  <a:pt x="500" y="835"/>
                  <a:pt x="500" y="835"/>
                  <a:pt x="492" y="522"/>
                </a:cubicBezTo>
                <a:cubicBezTo>
                  <a:pt x="492" y="515"/>
                  <a:pt x="486" y="510"/>
                  <a:pt x="480" y="510"/>
                </a:cubicBezTo>
                <a:cubicBezTo>
                  <a:pt x="473" y="510"/>
                  <a:pt x="468" y="515"/>
                  <a:pt x="468" y="522"/>
                </a:cubicBezTo>
                <a:cubicBezTo>
                  <a:pt x="468" y="522"/>
                  <a:pt x="468" y="522"/>
                  <a:pt x="467" y="875"/>
                </a:cubicBezTo>
                <a:cubicBezTo>
                  <a:pt x="467" y="875"/>
                  <a:pt x="467" y="875"/>
                  <a:pt x="467" y="903"/>
                </a:cubicBezTo>
                <a:cubicBezTo>
                  <a:pt x="467" y="903"/>
                  <a:pt x="467" y="903"/>
                  <a:pt x="465" y="1342"/>
                </a:cubicBezTo>
                <a:cubicBezTo>
                  <a:pt x="465" y="1372"/>
                  <a:pt x="441" y="1396"/>
                  <a:pt x="411" y="1396"/>
                </a:cubicBezTo>
                <a:cubicBezTo>
                  <a:pt x="381" y="1396"/>
                  <a:pt x="357" y="1372"/>
                  <a:pt x="357" y="1342"/>
                </a:cubicBezTo>
                <a:cubicBezTo>
                  <a:pt x="357" y="1342"/>
                  <a:pt x="357" y="1342"/>
                  <a:pt x="339" y="903"/>
                </a:cubicBezTo>
                <a:cubicBezTo>
                  <a:pt x="339" y="896"/>
                  <a:pt x="334" y="891"/>
                  <a:pt x="327" y="891"/>
                </a:cubicBezTo>
                <a:cubicBezTo>
                  <a:pt x="321" y="891"/>
                  <a:pt x="315" y="896"/>
                  <a:pt x="315" y="903"/>
                </a:cubicBezTo>
                <a:cubicBezTo>
                  <a:pt x="315" y="903"/>
                  <a:pt x="315" y="903"/>
                  <a:pt x="298" y="1342"/>
                </a:cubicBezTo>
                <a:cubicBezTo>
                  <a:pt x="298" y="1372"/>
                  <a:pt x="274" y="1396"/>
                  <a:pt x="244" y="1396"/>
                </a:cubicBezTo>
                <a:cubicBezTo>
                  <a:pt x="214" y="1396"/>
                  <a:pt x="190" y="1372"/>
                  <a:pt x="190" y="1342"/>
                </a:cubicBezTo>
                <a:cubicBezTo>
                  <a:pt x="190" y="1342"/>
                  <a:pt x="190" y="1342"/>
                  <a:pt x="188" y="903"/>
                </a:cubicBezTo>
                <a:cubicBezTo>
                  <a:pt x="188" y="903"/>
                  <a:pt x="188" y="903"/>
                  <a:pt x="188" y="875"/>
                </a:cubicBezTo>
                <a:cubicBezTo>
                  <a:pt x="188" y="875"/>
                  <a:pt x="188" y="875"/>
                  <a:pt x="188" y="522"/>
                </a:cubicBezTo>
                <a:cubicBezTo>
                  <a:pt x="188" y="515"/>
                  <a:pt x="182" y="510"/>
                  <a:pt x="176" y="510"/>
                </a:cubicBezTo>
                <a:cubicBezTo>
                  <a:pt x="169" y="510"/>
                  <a:pt x="163" y="515"/>
                  <a:pt x="163" y="522"/>
                </a:cubicBezTo>
                <a:cubicBezTo>
                  <a:pt x="163" y="522"/>
                  <a:pt x="163" y="522"/>
                  <a:pt x="155" y="835"/>
                </a:cubicBezTo>
                <a:cubicBezTo>
                  <a:pt x="155" y="862"/>
                  <a:pt x="133" y="884"/>
                  <a:pt x="106" y="884"/>
                </a:cubicBezTo>
                <a:cubicBezTo>
                  <a:pt x="79" y="884"/>
                  <a:pt x="57" y="862"/>
                  <a:pt x="57" y="835"/>
                </a:cubicBezTo>
                <a:cubicBezTo>
                  <a:pt x="57" y="835"/>
                  <a:pt x="57" y="835"/>
                  <a:pt x="75" y="506"/>
                </a:cubicBezTo>
                <a:cubicBezTo>
                  <a:pt x="75" y="417"/>
                  <a:pt x="180" y="356"/>
                  <a:pt x="225" y="356"/>
                </a:cubicBezTo>
                <a:cubicBezTo>
                  <a:pt x="270" y="356"/>
                  <a:pt x="283" y="398"/>
                  <a:pt x="327" y="398"/>
                </a:cubicBezTo>
                <a:cubicBezTo>
                  <a:pt x="372" y="398"/>
                  <a:pt x="373" y="356"/>
                  <a:pt x="430" y="356"/>
                </a:cubicBezTo>
                <a:cubicBezTo>
                  <a:pt x="486" y="356"/>
                  <a:pt x="579" y="417"/>
                  <a:pt x="579" y="506"/>
                </a:cubicBezTo>
                <a:cubicBezTo>
                  <a:pt x="598" y="835"/>
                  <a:pt x="598" y="835"/>
                  <a:pt x="598" y="835"/>
                </a:cubicBezTo>
                <a:cubicBezTo>
                  <a:pt x="598" y="862"/>
                  <a:pt x="576" y="884"/>
                  <a:pt x="549" y="884"/>
                </a:cubicBezTo>
                <a:close/>
              </a:path>
            </a:pathLst>
          </a:custGeom>
          <a:solidFill>
            <a:schemeClr val="accent1"/>
          </a:solidFill>
          <a:ln w="25400">
            <a:noFill/>
          </a:ln>
          <a:effectLst/>
        </p:spPr>
        <p:txBody>
          <a:bodyPr vert="horz" wrap="square" lIns="91440" tIns="45720" rIns="91440" bIns="45720" numCol="1" anchor="t" anchorCtr="0" compatLnSpc="1">
            <a:prstTxWarp prst="textNoShape">
              <a:avLst/>
            </a:prstTxWarp>
          </a:bodyPr>
          <a:lstStyle/>
          <a:p>
            <a:endParaRPr lang="de-DE" sz="2400"/>
          </a:p>
        </p:txBody>
      </p:sp>
      <p:sp>
        <p:nvSpPr>
          <p:cNvPr id="9" name="Freeform 5"/>
          <p:cNvSpPr>
            <a:spLocks noEditPoints="1"/>
          </p:cNvSpPr>
          <p:nvPr/>
        </p:nvSpPr>
        <p:spPr bwMode="gray">
          <a:xfrm rot="21188438">
            <a:off x="6160117" y="3136127"/>
            <a:ext cx="559921" cy="1243946"/>
          </a:xfrm>
          <a:custGeom>
            <a:avLst/>
            <a:gdLst>
              <a:gd name="T0" fmla="*/ 0 w 656"/>
              <a:gd name="T1" fmla="*/ 0 h 1457"/>
              <a:gd name="T2" fmla="*/ 0 w 656"/>
              <a:gd name="T3" fmla="*/ 1457 h 1457"/>
              <a:gd name="T4" fmla="*/ 656 w 656"/>
              <a:gd name="T5" fmla="*/ 1457 h 1457"/>
              <a:gd name="T6" fmla="*/ 656 w 656"/>
              <a:gd name="T7" fmla="*/ 0 h 1457"/>
              <a:gd name="T8" fmla="*/ 0 w 656"/>
              <a:gd name="T9" fmla="*/ 0 h 1457"/>
              <a:gd name="T10" fmla="*/ 328 w 656"/>
              <a:gd name="T11" fmla="*/ 62 h 1457"/>
              <a:gd name="T12" fmla="*/ 452 w 656"/>
              <a:gd name="T13" fmla="*/ 183 h 1457"/>
              <a:gd name="T14" fmla="*/ 328 w 656"/>
              <a:gd name="T15" fmla="*/ 338 h 1457"/>
              <a:gd name="T16" fmla="*/ 204 w 656"/>
              <a:gd name="T17" fmla="*/ 183 h 1457"/>
              <a:gd name="T18" fmla="*/ 328 w 656"/>
              <a:gd name="T19" fmla="*/ 62 h 1457"/>
              <a:gd name="T20" fmla="*/ 555 w 656"/>
              <a:gd name="T21" fmla="*/ 840 h 1457"/>
              <a:gd name="T22" fmla="*/ 516 w 656"/>
              <a:gd name="T23" fmla="*/ 807 h 1457"/>
              <a:gd name="T24" fmla="*/ 477 w 656"/>
              <a:gd name="T25" fmla="*/ 522 h 1457"/>
              <a:gd name="T26" fmla="*/ 434 w 656"/>
              <a:gd name="T27" fmla="*/ 632 h 1457"/>
              <a:gd name="T28" fmla="*/ 555 w 656"/>
              <a:gd name="T29" fmla="*/ 1061 h 1457"/>
              <a:gd name="T30" fmla="*/ 464 w 656"/>
              <a:gd name="T31" fmla="*/ 1061 h 1457"/>
              <a:gd name="T32" fmla="*/ 434 w 656"/>
              <a:gd name="T33" fmla="*/ 1353 h 1457"/>
              <a:gd name="T34" fmla="*/ 392 w 656"/>
              <a:gd name="T35" fmla="*/ 1396 h 1457"/>
              <a:gd name="T36" fmla="*/ 351 w 656"/>
              <a:gd name="T37" fmla="*/ 1353 h 1457"/>
              <a:gd name="T38" fmla="*/ 344 w 656"/>
              <a:gd name="T39" fmla="*/ 1061 h 1457"/>
              <a:gd name="T40" fmla="*/ 313 w 656"/>
              <a:gd name="T41" fmla="*/ 1061 h 1457"/>
              <a:gd name="T42" fmla="*/ 306 w 656"/>
              <a:gd name="T43" fmla="*/ 1353 h 1457"/>
              <a:gd name="T44" fmla="*/ 264 w 656"/>
              <a:gd name="T45" fmla="*/ 1396 h 1457"/>
              <a:gd name="T46" fmla="*/ 222 w 656"/>
              <a:gd name="T47" fmla="*/ 1353 h 1457"/>
              <a:gd name="T48" fmla="*/ 193 w 656"/>
              <a:gd name="T49" fmla="*/ 1061 h 1457"/>
              <a:gd name="T50" fmla="*/ 102 w 656"/>
              <a:gd name="T51" fmla="*/ 1061 h 1457"/>
              <a:gd name="T52" fmla="*/ 222 w 656"/>
              <a:gd name="T53" fmla="*/ 632 h 1457"/>
              <a:gd name="T54" fmla="*/ 179 w 656"/>
              <a:gd name="T55" fmla="*/ 522 h 1457"/>
              <a:gd name="T56" fmla="*/ 141 w 656"/>
              <a:gd name="T57" fmla="*/ 807 h 1457"/>
              <a:gd name="T58" fmla="*/ 102 w 656"/>
              <a:gd name="T59" fmla="*/ 840 h 1457"/>
              <a:gd name="T60" fmla="*/ 69 w 656"/>
              <a:gd name="T61" fmla="*/ 801 h 1457"/>
              <a:gd name="T62" fmla="*/ 88 w 656"/>
              <a:gd name="T63" fmla="*/ 578 h 1457"/>
              <a:gd name="T64" fmla="*/ 215 w 656"/>
              <a:gd name="T65" fmla="*/ 357 h 1457"/>
              <a:gd name="T66" fmla="*/ 328 w 656"/>
              <a:gd name="T67" fmla="*/ 451 h 1457"/>
              <a:gd name="T68" fmla="*/ 441 w 656"/>
              <a:gd name="T69" fmla="*/ 357 h 1457"/>
              <a:gd name="T70" fmla="*/ 569 w 656"/>
              <a:gd name="T71" fmla="*/ 578 h 1457"/>
              <a:gd name="T72" fmla="*/ 587 w 656"/>
              <a:gd name="T73" fmla="*/ 801 h 1457"/>
              <a:gd name="T74" fmla="*/ 555 w 656"/>
              <a:gd name="T75" fmla="*/ 840 h 14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656" h="1457">
                <a:moveTo>
                  <a:pt x="0" y="0"/>
                </a:moveTo>
                <a:cubicBezTo>
                  <a:pt x="0" y="1457"/>
                  <a:pt x="0" y="1457"/>
                  <a:pt x="0" y="1457"/>
                </a:cubicBezTo>
                <a:cubicBezTo>
                  <a:pt x="656" y="1457"/>
                  <a:pt x="656" y="1457"/>
                  <a:pt x="656" y="1457"/>
                </a:cubicBezTo>
                <a:cubicBezTo>
                  <a:pt x="656" y="0"/>
                  <a:pt x="656" y="0"/>
                  <a:pt x="656" y="0"/>
                </a:cubicBezTo>
                <a:lnTo>
                  <a:pt x="0" y="0"/>
                </a:lnTo>
                <a:close/>
                <a:moveTo>
                  <a:pt x="328" y="62"/>
                </a:moveTo>
                <a:cubicBezTo>
                  <a:pt x="397" y="62"/>
                  <a:pt x="452" y="106"/>
                  <a:pt x="452" y="183"/>
                </a:cubicBezTo>
                <a:cubicBezTo>
                  <a:pt x="452" y="259"/>
                  <a:pt x="392" y="338"/>
                  <a:pt x="328" y="338"/>
                </a:cubicBezTo>
                <a:cubicBezTo>
                  <a:pt x="264" y="338"/>
                  <a:pt x="204" y="259"/>
                  <a:pt x="204" y="183"/>
                </a:cubicBezTo>
                <a:cubicBezTo>
                  <a:pt x="204" y="106"/>
                  <a:pt x="260" y="62"/>
                  <a:pt x="328" y="62"/>
                </a:cubicBezTo>
                <a:close/>
                <a:moveTo>
                  <a:pt x="555" y="840"/>
                </a:moveTo>
                <a:cubicBezTo>
                  <a:pt x="535" y="842"/>
                  <a:pt x="517" y="827"/>
                  <a:pt x="516" y="807"/>
                </a:cubicBezTo>
                <a:cubicBezTo>
                  <a:pt x="516" y="807"/>
                  <a:pt x="484" y="522"/>
                  <a:pt x="477" y="522"/>
                </a:cubicBezTo>
                <a:cubicBezTo>
                  <a:pt x="471" y="522"/>
                  <a:pt x="434" y="576"/>
                  <a:pt x="434" y="632"/>
                </a:cubicBezTo>
                <a:cubicBezTo>
                  <a:pt x="434" y="680"/>
                  <a:pt x="555" y="1061"/>
                  <a:pt x="555" y="1061"/>
                </a:cubicBezTo>
                <a:cubicBezTo>
                  <a:pt x="464" y="1061"/>
                  <a:pt x="464" y="1061"/>
                  <a:pt x="464" y="1061"/>
                </a:cubicBezTo>
                <a:cubicBezTo>
                  <a:pt x="450" y="1205"/>
                  <a:pt x="434" y="1353"/>
                  <a:pt x="434" y="1353"/>
                </a:cubicBezTo>
                <a:cubicBezTo>
                  <a:pt x="434" y="1377"/>
                  <a:pt x="415" y="1396"/>
                  <a:pt x="392" y="1396"/>
                </a:cubicBezTo>
                <a:cubicBezTo>
                  <a:pt x="369" y="1396"/>
                  <a:pt x="351" y="1377"/>
                  <a:pt x="351" y="1353"/>
                </a:cubicBezTo>
                <a:cubicBezTo>
                  <a:pt x="351" y="1353"/>
                  <a:pt x="351" y="1353"/>
                  <a:pt x="344" y="1061"/>
                </a:cubicBezTo>
                <a:cubicBezTo>
                  <a:pt x="313" y="1061"/>
                  <a:pt x="313" y="1061"/>
                  <a:pt x="313" y="1061"/>
                </a:cubicBezTo>
                <a:cubicBezTo>
                  <a:pt x="306" y="1353"/>
                  <a:pt x="306" y="1353"/>
                  <a:pt x="306" y="1353"/>
                </a:cubicBezTo>
                <a:cubicBezTo>
                  <a:pt x="306" y="1377"/>
                  <a:pt x="287" y="1396"/>
                  <a:pt x="264" y="1396"/>
                </a:cubicBezTo>
                <a:cubicBezTo>
                  <a:pt x="241" y="1396"/>
                  <a:pt x="222" y="1377"/>
                  <a:pt x="222" y="1353"/>
                </a:cubicBezTo>
                <a:cubicBezTo>
                  <a:pt x="222" y="1353"/>
                  <a:pt x="207" y="1205"/>
                  <a:pt x="193" y="1061"/>
                </a:cubicBezTo>
                <a:cubicBezTo>
                  <a:pt x="102" y="1061"/>
                  <a:pt x="102" y="1061"/>
                  <a:pt x="102" y="1061"/>
                </a:cubicBezTo>
                <a:cubicBezTo>
                  <a:pt x="102" y="1061"/>
                  <a:pt x="222" y="680"/>
                  <a:pt x="222" y="632"/>
                </a:cubicBezTo>
                <a:cubicBezTo>
                  <a:pt x="222" y="576"/>
                  <a:pt x="186" y="522"/>
                  <a:pt x="179" y="522"/>
                </a:cubicBezTo>
                <a:cubicBezTo>
                  <a:pt x="173" y="522"/>
                  <a:pt x="141" y="807"/>
                  <a:pt x="141" y="807"/>
                </a:cubicBezTo>
                <a:cubicBezTo>
                  <a:pt x="139" y="827"/>
                  <a:pt x="122" y="842"/>
                  <a:pt x="102" y="840"/>
                </a:cubicBezTo>
                <a:cubicBezTo>
                  <a:pt x="82" y="838"/>
                  <a:pt x="67" y="821"/>
                  <a:pt x="69" y="801"/>
                </a:cubicBezTo>
                <a:cubicBezTo>
                  <a:pt x="88" y="578"/>
                  <a:pt x="88" y="578"/>
                  <a:pt x="88" y="578"/>
                </a:cubicBezTo>
                <a:cubicBezTo>
                  <a:pt x="100" y="430"/>
                  <a:pt x="173" y="357"/>
                  <a:pt x="215" y="357"/>
                </a:cubicBezTo>
                <a:cubicBezTo>
                  <a:pt x="257" y="357"/>
                  <a:pt x="282" y="451"/>
                  <a:pt x="328" y="451"/>
                </a:cubicBezTo>
                <a:cubicBezTo>
                  <a:pt x="374" y="451"/>
                  <a:pt x="400" y="357"/>
                  <a:pt x="441" y="357"/>
                </a:cubicBezTo>
                <a:cubicBezTo>
                  <a:pt x="483" y="357"/>
                  <a:pt x="556" y="430"/>
                  <a:pt x="569" y="578"/>
                </a:cubicBezTo>
                <a:cubicBezTo>
                  <a:pt x="569" y="578"/>
                  <a:pt x="569" y="578"/>
                  <a:pt x="587" y="801"/>
                </a:cubicBezTo>
                <a:cubicBezTo>
                  <a:pt x="589" y="821"/>
                  <a:pt x="575" y="838"/>
                  <a:pt x="555" y="840"/>
                </a:cubicBezTo>
                <a:close/>
              </a:path>
            </a:pathLst>
          </a:custGeom>
          <a:solidFill>
            <a:schemeClr val="tx1">
              <a:lumMod val="50000"/>
              <a:lumOff val="50000"/>
            </a:schemeClr>
          </a:solidFill>
          <a:ln w="25400">
            <a:noFill/>
          </a:ln>
          <a:effectLst/>
        </p:spPr>
        <p:txBody>
          <a:bodyPr vert="horz" wrap="square" lIns="91440" tIns="45720" rIns="91440" bIns="45720" numCol="1" anchor="t" anchorCtr="0" compatLnSpc="1">
            <a:prstTxWarp prst="textNoShape">
              <a:avLst/>
            </a:prstTxWarp>
          </a:bodyPr>
          <a:lstStyle/>
          <a:p>
            <a:endParaRPr lang="de-DE" sz="2400"/>
          </a:p>
        </p:txBody>
      </p:sp>
      <p:sp>
        <p:nvSpPr>
          <p:cNvPr id="14" name="Rectangle 13"/>
          <p:cNvSpPr>
            <a:spLocks noChangeArrowheads="1"/>
          </p:cNvSpPr>
          <p:nvPr/>
        </p:nvSpPr>
        <p:spPr bwMode="auto">
          <a:xfrm>
            <a:off x="0" y="-25400"/>
            <a:ext cx="12192000" cy="764704"/>
          </a:xfrm>
          <a:prstGeom prst="rect">
            <a:avLst/>
          </a:prstGeom>
          <a:solidFill>
            <a:schemeClr val="accent1"/>
          </a:solidFill>
          <a:ln w="9525" algn="ctr">
            <a:noFill/>
            <a:round/>
            <a:headEnd/>
            <a:tailEnd/>
          </a:ln>
          <a:effectLst>
            <a:outerShdw blurRad="50800" dist="38100" dir="2700000" algn="tl" rotWithShape="0">
              <a:prstClr val="black">
                <a:alpha val="40000"/>
              </a:prstClr>
            </a:outerShdw>
          </a:effectLst>
        </p:spPr>
        <p:txBody>
          <a:bodyPr anchor="ct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85725" lvl="2" algn="ctr" fontAlgn="base">
              <a:spcBef>
                <a:spcPct val="0"/>
              </a:spcBef>
              <a:spcAft>
                <a:spcPct val="0"/>
              </a:spcAft>
            </a:pPr>
            <a:r>
              <a:rPr lang="en-GB" sz="2000" b="1" dirty="0" smtClean="0">
                <a:solidFill>
                  <a:schemeClr val="bg1"/>
                </a:solidFill>
              </a:rPr>
              <a:t>87% of British consumers eat chocolate and/or sweets at least once a week</a:t>
            </a:r>
          </a:p>
        </p:txBody>
      </p:sp>
      <p:sp>
        <p:nvSpPr>
          <p:cNvPr id="16" name="Title 4"/>
          <p:cNvSpPr>
            <a:spLocks noGrp="1"/>
          </p:cNvSpPr>
          <p:nvPr/>
        </p:nvSpPr>
        <p:spPr bwMode="auto">
          <a:xfrm>
            <a:off x="0" y="797756"/>
            <a:ext cx="12192000" cy="792088"/>
          </a:xfrm>
          <a:prstGeom prst="rect">
            <a:avLst/>
          </a:prstGeom>
          <a:solidFill>
            <a:schemeClr val="bg1"/>
          </a:solidFill>
          <a:ln w="9525">
            <a:noFill/>
            <a:miter lim="800000"/>
            <a:headEnd/>
            <a:tailEnd/>
          </a:ln>
        </p:spPr>
        <p:txBody>
          <a:bodyPr vert="horz" wrap="square" lIns="91440" tIns="45720" rIns="91440" bIns="45720" numCol="1" anchor="ctr" anchorCtr="0" compatLnSpc="1">
            <a:prstTxWarp prst="textNoShape">
              <a:avLst/>
            </a:prstTxWarp>
          </a:bodyPr>
          <a:lstStyle>
            <a:lvl1pPr algn="l" rtl="0" eaLnBrk="0" fontAlgn="base" hangingPunct="0">
              <a:spcBef>
                <a:spcPct val="0"/>
              </a:spcBef>
              <a:spcAft>
                <a:spcPct val="0"/>
              </a:spcAft>
              <a:defRPr sz="2400" b="1">
                <a:solidFill>
                  <a:schemeClr val="accent1"/>
                </a:solidFill>
                <a:latin typeface="+mj-lt"/>
                <a:ea typeface="MS PGothic" pitchFamily="34" charset="-128"/>
                <a:cs typeface="ＭＳ Ｐゴシック" charset="-128"/>
              </a:defRPr>
            </a:lvl1pPr>
            <a:lvl2pPr algn="l" rtl="0" eaLnBrk="0" fontAlgn="base" hangingPunct="0">
              <a:spcBef>
                <a:spcPct val="0"/>
              </a:spcBef>
              <a:spcAft>
                <a:spcPct val="0"/>
              </a:spcAft>
              <a:defRPr sz="2400" b="1">
                <a:solidFill>
                  <a:schemeClr val="accent1"/>
                </a:solidFill>
                <a:latin typeface="Calibri" charset="0"/>
                <a:ea typeface="MS PGothic" pitchFamily="34" charset="-128"/>
                <a:cs typeface="ＭＳ Ｐゴシック" charset="-128"/>
              </a:defRPr>
            </a:lvl2pPr>
            <a:lvl3pPr algn="l" rtl="0" eaLnBrk="0" fontAlgn="base" hangingPunct="0">
              <a:spcBef>
                <a:spcPct val="0"/>
              </a:spcBef>
              <a:spcAft>
                <a:spcPct val="0"/>
              </a:spcAft>
              <a:defRPr sz="2400" b="1">
                <a:solidFill>
                  <a:schemeClr val="accent1"/>
                </a:solidFill>
                <a:latin typeface="Calibri" charset="0"/>
                <a:ea typeface="MS PGothic" pitchFamily="34" charset="-128"/>
                <a:cs typeface="ＭＳ Ｐゴシック" charset="-128"/>
              </a:defRPr>
            </a:lvl3pPr>
            <a:lvl4pPr algn="l" rtl="0" eaLnBrk="0" fontAlgn="base" hangingPunct="0">
              <a:spcBef>
                <a:spcPct val="0"/>
              </a:spcBef>
              <a:spcAft>
                <a:spcPct val="0"/>
              </a:spcAft>
              <a:defRPr sz="2400" b="1">
                <a:solidFill>
                  <a:schemeClr val="accent1"/>
                </a:solidFill>
                <a:latin typeface="Calibri" charset="0"/>
                <a:ea typeface="MS PGothic" pitchFamily="34" charset="-128"/>
                <a:cs typeface="ＭＳ Ｐゴシック" charset="-128"/>
              </a:defRPr>
            </a:lvl4pPr>
            <a:lvl5pPr algn="l" rtl="0" eaLnBrk="0" fontAlgn="base" hangingPunct="0">
              <a:spcBef>
                <a:spcPct val="0"/>
              </a:spcBef>
              <a:spcAft>
                <a:spcPct val="0"/>
              </a:spcAft>
              <a:defRPr sz="2400" b="1">
                <a:solidFill>
                  <a:schemeClr val="accent1"/>
                </a:solidFill>
                <a:latin typeface="Calibri" charset="0"/>
                <a:ea typeface="MS PGothic" pitchFamily="34" charset="-128"/>
                <a:cs typeface="ＭＳ Ｐゴシック" charset="-128"/>
              </a:defRPr>
            </a:lvl5pPr>
            <a:lvl6pPr marL="457200" algn="l" rtl="0" eaLnBrk="1" fontAlgn="base" hangingPunct="1">
              <a:spcBef>
                <a:spcPct val="0"/>
              </a:spcBef>
              <a:spcAft>
                <a:spcPct val="0"/>
              </a:spcAft>
              <a:defRPr sz="2400" b="1">
                <a:solidFill>
                  <a:schemeClr val="accent1"/>
                </a:solidFill>
                <a:latin typeface="Arial" charset="0"/>
                <a:ea typeface="ヒラギノ角ゴ Pro W3" charset="-128"/>
                <a:cs typeface="ヒラギノ角ゴ Pro W3" charset="-128"/>
              </a:defRPr>
            </a:lvl6pPr>
            <a:lvl7pPr marL="914400" algn="l" rtl="0" eaLnBrk="1" fontAlgn="base" hangingPunct="1">
              <a:spcBef>
                <a:spcPct val="0"/>
              </a:spcBef>
              <a:spcAft>
                <a:spcPct val="0"/>
              </a:spcAft>
              <a:defRPr sz="2400" b="1">
                <a:solidFill>
                  <a:schemeClr val="accent1"/>
                </a:solidFill>
                <a:latin typeface="Arial" charset="0"/>
                <a:ea typeface="ヒラギノ角ゴ Pro W3" charset="-128"/>
                <a:cs typeface="ヒラギノ角ゴ Pro W3" charset="-128"/>
              </a:defRPr>
            </a:lvl7pPr>
            <a:lvl8pPr marL="1371600" algn="l" rtl="0" eaLnBrk="1" fontAlgn="base" hangingPunct="1">
              <a:spcBef>
                <a:spcPct val="0"/>
              </a:spcBef>
              <a:spcAft>
                <a:spcPct val="0"/>
              </a:spcAft>
              <a:defRPr sz="2400" b="1">
                <a:solidFill>
                  <a:schemeClr val="accent1"/>
                </a:solidFill>
                <a:latin typeface="Arial" charset="0"/>
                <a:ea typeface="ヒラギノ角ゴ Pro W3" charset="-128"/>
                <a:cs typeface="ヒラギノ角ゴ Pro W3" charset="-128"/>
              </a:defRPr>
            </a:lvl8pPr>
            <a:lvl9pPr marL="1828800" algn="l" rtl="0" eaLnBrk="1" fontAlgn="base" hangingPunct="1">
              <a:spcBef>
                <a:spcPct val="0"/>
              </a:spcBef>
              <a:spcAft>
                <a:spcPct val="0"/>
              </a:spcAft>
              <a:defRPr sz="2400" b="1">
                <a:solidFill>
                  <a:schemeClr val="accent1"/>
                </a:solidFill>
                <a:latin typeface="Arial" charset="0"/>
                <a:ea typeface="ヒラギノ角ゴ Pro W3" charset="-128"/>
                <a:cs typeface="ヒラギノ角ゴ Pro W3" charset="-128"/>
              </a:defRPr>
            </a:lvl9pPr>
          </a:lstStyle>
          <a:p>
            <a:pPr algn="ctr"/>
            <a:r>
              <a:rPr lang="en-GB" sz="1600" dirty="0" smtClean="0"/>
              <a:t>More than 4 in 10 (44%) eat chocolate and or sweets several times a week while 1 in 5 does so daily (22%).</a:t>
            </a:r>
          </a:p>
          <a:p>
            <a:pPr algn="ctr"/>
            <a:r>
              <a:rPr lang="en-GB" sz="1600" dirty="0" smtClean="0"/>
              <a:t>Those aged 16-54 are significantly more likely than those aged 55+ to eat chocolate and/or sweets on a daily basis (25% vs 16%).</a:t>
            </a:r>
            <a:endParaRPr lang="en-GB" sz="1600" dirty="0"/>
          </a:p>
        </p:txBody>
      </p:sp>
      <p:pic>
        <p:nvPicPr>
          <p:cNvPr id="2050" name="Picture 2" descr="https://upload.wikimedia.org/wikipedia/en/c/cd/ChocolateA.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371600" y="3691662"/>
            <a:ext cx="2393578" cy="1863002"/>
          </a:xfrm>
          <a:prstGeom prst="rect">
            <a:avLst/>
          </a:prstGeom>
          <a:noFill/>
          <a:extLst>
            <a:ext uri="{909E8E84-426E-40DD-AFC4-6F175D3DCCD1}">
              <a14:hiddenFill xmlns:a14="http://schemas.microsoft.com/office/drawing/2010/main">
                <a:solidFill>
                  <a:srgbClr val="FFFFFF"/>
                </a:solidFill>
              </a14:hiddenFill>
            </a:ext>
          </a:extLst>
        </p:spPr>
      </p:pic>
      <p:pic>
        <p:nvPicPr>
          <p:cNvPr id="2054" name="Picture 6" descr="http://previews.123rf.com/images/lugreg/lugreg1104/lugreg110400038/9303125-Candy-on-a-white-background--Stock-Photo-candy-sweets-sweet.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8512176" y="1836738"/>
            <a:ext cx="2030112" cy="16287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43193499"/>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3976048" y="6289722"/>
            <a:ext cx="6096000" cy="415498"/>
          </a:xfrm>
          <a:prstGeom prst="rect">
            <a:avLst/>
          </a:prstGeom>
        </p:spPr>
        <p:txBody>
          <a:bodyPr wrap="square">
            <a:spAutoFit/>
          </a:bodyPr>
          <a:lstStyle/>
          <a:p>
            <a:pPr algn="r"/>
            <a:r>
              <a:rPr lang="en-US" sz="1050" dirty="0" smtClean="0">
                <a:solidFill>
                  <a:srgbClr val="424F5A"/>
                </a:solidFill>
              </a:rPr>
              <a:t>QC3. Do you think retailers should display confectionery at the checkout?</a:t>
            </a:r>
          </a:p>
          <a:p>
            <a:pPr algn="r"/>
            <a:r>
              <a:rPr lang="en-US" sz="1050" dirty="0" smtClean="0">
                <a:solidFill>
                  <a:srgbClr val="424F5A"/>
                </a:solidFill>
              </a:rPr>
              <a:t>Base: All respondents: 2,040</a:t>
            </a:r>
          </a:p>
        </p:txBody>
      </p:sp>
      <p:sp>
        <p:nvSpPr>
          <p:cNvPr id="14" name="Rectangle 13"/>
          <p:cNvSpPr>
            <a:spLocks noChangeArrowheads="1"/>
          </p:cNvSpPr>
          <p:nvPr/>
        </p:nvSpPr>
        <p:spPr bwMode="auto">
          <a:xfrm>
            <a:off x="0" y="0"/>
            <a:ext cx="12192000" cy="732550"/>
          </a:xfrm>
          <a:prstGeom prst="rect">
            <a:avLst/>
          </a:prstGeom>
          <a:solidFill>
            <a:schemeClr val="accent1"/>
          </a:solidFill>
          <a:ln w="9525" algn="ctr">
            <a:noFill/>
            <a:round/>
            <a:headEnd/>
            <a:tailEnd/>
          </a:ln>
          <a:effectLst>
            <a:outerShdw blurRad="50800" dist="38100" dir="2700000" algn="tl" rotWithShape="0">
              <a:prstClr val="black">
                <a:alpha val="40000"/>
              </a:prstClr>
            </a:outerShdw>
          </a:effectLst>
        </p:spPr>
        <p:txBody>
          <a:bodyPr anchor="ct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85725" lvl="2" algn="ctr" fontAlgn="base">
              <a:spcBef>
                <a:spcPct val="0"/>
              </a:spcBef>
              <a:spcAft>
                <a:spcPct val="0"/>
              </a:spcAft>
            </a:pPr>
            <a:r>
              <a:rPr lang="en-GB" sz="2000" b="1" dirty="0">
                <a:solidFill>
                  <a:schemeClr val="bg1"/>
                </a:solidFill>
              </a:rPr>
              <a:t>C</a:t>
            </a:r>
            <a:r>
              <a:rPr lang="en-GB" sz="2000" b="1" dirty="0" smtClean="0">
                <a:solidFill>
                  <a:schemeClr val="bg1"/>
                </a:solidFill>
              </a:rPr>
              <a:t>onsumers are divided equally on whether confectionery should be displayed at checkouts</a:t>
            </a:r>
          </a:p>
        </p:txBody>
      </p:sp>
      <p:sp>
        <p:nvSpPr>
          <p:cNvPr id="26" name="Wolkenförmige Legende 98"/>
          <p:cNvSpPr/>
          <p:nvPr/>
        </p:nvSpPr>
        <p:spPr bwMode="auto">
          <a:xfrm rot="19736421" flipH="1">
            <a:off x="2286668" y="1384805"/>
            <a:ext cx="1914923" cy="1574153"/>
          </a:xfrm>
          <a:prstGeom prst="cloudCallout">
            <a:avLst>
              <a:gd name="adj1" fmla="val 28042"/>
              <a:gd name="adj2" fmla="val 185319"/>
            </a:avLst>
          </a:prstGeom>
          <a:solidFill>
            <a:srgbClr val="FF0000"/>
          </a:solidFill>
          <a:ln>
            <a:noFill/>
          </a:ln>
        </p:spPr>
        <p:txBody>
          <a:bodyPr vert="horz" wrap="square" lIns="91440" tIns="45720" rIns="91440" bIns="45720" numCol="1" anchor="t" anchorCtr="0" compatLnSpc="1">
            <a:prstTxWarp prst="textNoShape">
              <a:avLst/>
            </a:prstTxWarp>
          </a:bodyPr>
          <a:lstStyle>
            <a:defPPr>
              <a:defRPr lang="de-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de-DE" sz="3200" b="1" dirty="0" smtClean="0">
                <a:solidFill>
                  <a:schemeClr val="bg1"/>
                </a:solidFill>
              </a:rPr>
              <a:t>No</a:t>
            </a:r>
          </a:p>
          <a:p>
            <a:pPr algn="ctr"/>
            <a:r>
              <a:rPr lang="de-DE" sz="3200" b="1" dirty="0" smtClean="0">
                <a:solidFill>
                  <a:schemeClr val="bg1"/>
                </a:solidFill>
              </a:rPr>
              <a:t>53%</a:t>
            </a:r>
            <a:endParaRPr lang="de-DE" sz="3200" b="1" dirty="0">
              <a:solidFill>
                <a:schemeClr val="bg1"/>
              </a:solidFill>
            </a:endParaRPr>
          </a:p>
        </p:txBody>
      </p:sp>
      <p:sp>
        <p:nvSpPr>
          <p:cNvPr id="27" name="Wolkenförmige Legende 98"/>
          <p:cNvSpPr/>
          <p:nvPr/>
        </p:nvSpPr>
        <p:spPr bwMode="auto">
          <a:xfrm rot="552385" flipH="1">
            <a:off x="6835284" y="1334972"/>
            <a:ext cx="1890391" cy="1560572"/>
          </a:xfrm>
          <a:prstGeom prst="cloudCallout">
            <a:avLst>
              <a:gd name="adj1" fmla="val 28042"/>
              <a:gd name="adj2" fmla="val 185319"/>
            </a:avLst>
          </a:prstGeom>
          <a:solidFill>
            <a:srgbClr val="00B050"/>
          </a:solidFill>
          <a:ln>
            <a:noFill/>
          </a:ln>
        </p:spPr>
        <p:txBody>
          <a:bodyPr vert="horz" wrap="square" lIns="91440" tIns="45720" rIns="91440" bIns="45720" numCol="1" anchor="t" anchorCtr="0" compatLnSpc="1">
            <a:prstTxWarp prst="textNoShape">
              <a:avLst/>
            </a:prstTxWarp>
          </a:bodyPr>
          <a:lstStyle>
            <a:defPPr>
              <a:defRPr lang="de-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de-DE" sz="3200" b="1" dirty="0" smtClean="0">
                <a:solidFill>
                  <a:schemeClr val="bg1"/>
                </a:solidFill>
              </a:rPr>
              <a:t>Yes</a:t>
            </a:r>
          </a:p>
          <a:p>
            <a:pPr algn="ctr"/>
            <a:r>
              <a:rPr lang="de-DE" sz="3200" b="1" dirty="0" smtClean="0">
                <a:solidFill>
                  <a:schemeClr val="bg1"/>
                </a:solidFill>
              </a:rPr>
              <a:t>47</a:t>
            </a:r>
            <a:r>
              <a:rPr lang="de-DE" sz="3200" b="1" dirty="0">
                <a:solidFill>
                  <a:schemeClr val="bg1"/>
                </a:solidFill>
              </a:rPr>
              <a:t>%</a:t>
            </a:r>
          </a:p>
        </p:txBody>
      </p:sp>
      <p:pic>
        <p:nvPicPr>
          <p:cNvPr id="2070" name="Picture 22" descr="http://www.missourihealthconnection.org/images/consumers-banner.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165939" y="3390900"/>
            <a:ext cx="7574961" cy="2320925"/>
          </a:xfrm>
          <a:prstGeom prst="rect">
            <a:avLst/>
          </a:prstGeom>
          <a:noFill/>
          <a:extLst>
            <a:ext uri="{909E8E84-426E-40DD-AFC4-6F175D3DCCD1}">
              <a14:hiddenFill xmlns:a14="http://schemas.microsoft.com/office/drawing/2010/main">
                <a:solidFill>
                  <a:srgbClr val="FFFFFF"/>
                </a:solidFill>
              </a14:hiddenFill>
            </a:ext>
          </a:extLst>
        </p:spPr>
      </p:pic>
      <p:sp>
        <p:nvSpPr>
          <p:cNvPr id="10" name="Oval 9"/>
          <p:cNvSpPr/>
          <p:nvPr/>
        </p:nvSpPr>
        <p:spPr bwMode="auto">
          <a:xfrm>
            <a:off x="3670300" y="3200400"/>
            <a:ext cx="241300" cy="228600"/>
          </a:xfrm>
          <a:prstGeom prst="ellipse">
            <a:avLst/>
          </a:prstGeom>
          <a:solidFill>
            <a:srgbClr val="FF0000"/>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GB" sz="2400" b="0" i="0" u="none" strike="noStrike" cap="none" normalizeH="0" baseline="0">
              <a:ln>
                <a:noFill/>
              </a:ln>
              <a:solidFill>
                <a:schemeClr val="tx1"/>
              </a:solidFill>
              <a:effectLst/>
              <a:latin typeface="Arial" charset="0"/>
              <a:ea typeface="ヒラギノ角ゴ Pro W3" charset="-128"/>
              <a:cs typeface="ヒラギノ角ゴ Pro W3" charset="-128"/>
            </a:endParaRPr>
          </a:p>
        </p:txBody>
      </p:sp>
      <p:sp>
        <p:nvSpPr>
          <p:cNvPr id="30" name="Oval 29"/>
          <p:cNvSpPr/>
          <p:nvPr/>
        </p:nvSpPr>
        <p:spPr bwMode="auto">
          <a:xfrm>
            <a:off x="3911600" y="3708400"/>
            <a:ext cx="190500" cy="177800"/>
          </a:xfrm>
          <a:prstGeom prst="ellipse">
            <a:avLst/>
          </a:prstGeom>
          <a:solidFill>
            <a:srgbClr val="FF0000"/>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GB" sz="2400" b="0" i="0" u="none" strike="noStrike" cap="none" normalizeH="0" baseline="0">
              <a:ln>
                <a:noFill/>
              </a:ln>
              <a:solidFill>
                <a:schemeClr val="tx1"/>
              </a:solidFill>
              <a:effectLst/>
              <a:latin typeface="Arial" charset="0"/>
              <a:ea typeface="ヒラギノ角ゴ Pro W3" charset="-128"/>
              <a:cs typeface="ヒラギノ角ゴ Pro W3" charset="-128"/>
            </a:endParaRPr>
          </a:p>
        </p:txBody>
      </p:sp>
      <p:sp>
        <p:nvSpPr>
          <p:cNvPr id="31" name="Oval 30"/>
          <p:cNvSpPr/>
          <p:nvPr/>
        </p:nvSpPr>
        <p:spPr bwMode="auto">
          <a:xfrm>
            <a:off x="6680200" y="3644900"/>
            <a:ext cx="190500" cy="177800"/>
          </a:xfrm>
          <a:prstGeom prst="ellipse">
            <a:avLst/>
          </a:prstGeom>
          <a:solidFill>
            <a:srgbClr val="00B050"/>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GB" sz="2400" b="0" i="0" u="none" strike="noStrike" cap="none" normalizeH="0" baseline="0">
              <a:ln>
                <a:noFill/>
              </a:ln>
              <a:solidFill>
                <a:schemeClr val="tx1"/>
              </a:solidFill>
              <a:effectLst/>
              <a:latin typeface="Arial" charset="0"/>
              <a:ea typeface="ヒラギノ角ゴ Pro W3" charset="-128"/>
              <a:cs typeface="ヒラギノ角ゴ Pro W3" charset="-128"/>
            </a:endParaRPr>
          </a:p>
        </p:txBody>
      </p:sp>
      <p:sp>
        <p:nvSpPr>
          <p:cNvPr id="17" name="Oval 16"/>
          <p:cNvSpPr/>
          <p:nvPr/>
        </p:nvSpPr>
        <p:spPr bwMode="auto">
          <a:xfrm>
            <a:off x="6948848" y="3036717"/>
            <a:ext cx="252000" cy="252000"/>
          </a:xfrm>
          <a:prstGeom prst="ellipse">
            <a:avLst/>
          </a:prstGeom>
          <a:solidFill>
            <a:srgbClr val="00B050"/>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GB" sz="2400" b="0" i="0" u="none" strike="noStrike" cap="none" normalizeH="0" baseline="0">
              <a:ln>
                <a:noFill/>
              </a:ln>
              <a:solidFill>
                <a:schemeClr val="tx1"/>
              </a:solidFill>
              <a:effectLst/>
              <a:latin typeface="Arial" charset="0"/>
              <a:ea typeface="ヒラギノ角ゴ Pro W3" charset="-128"/>
              <a:cs typeface="ヒラギノ角ゴ Pro W3" charset="-128"/>
            </a:endParaRPr>
          </a:p>
        </p:txBody>
      </p:sp>
      <p:sp>
        <p:nvSpPr>
          <p:cNvPr id="18" name="Rounded Rectangle 17"/>
          <p:cNvSpPr/>
          <p:nvPr/>
        </p:nvSpPr>
        <p:spPr>
          <a:xfrm>
            <a:off x="8862137" y="2022083"/>
            <a:ext cx="3133386" cy="2397956"/>
          </a:xfrm>
          <a:prstGeom prst="roundRect">
            <a:avLst/>
          </a:prstGeom>
          <a:noFill/>
          <a:ln w="38100">
            <a:solidFill>
              <a:schemeClr val="tx1"/>
            </a:solid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lang="en-GB" sz="1600" dirty="0">
                <a:solidFill>
                  <a:srgbClr val="7EBE07"/>
                </a:solidFill>
              </a:rPr>
              <a:t>A similar proportion of </a:t>
            </a:r>
            <a:r>
              <a:rPr lang="en-GB" sz="1600" dirty="0" smtClean="0">
                <a:solidFill>
                  <a:srgbClr val="7EBE07"/>
                </a:solidFill>
              </a:rPr>
              <a:t>16-24yrs </a:t>
            </a:r>
            <a:r>
              <a:rPr lang="en-GB" sz="1600" dirty="0">
                <a:solidFill>
                  <a:srgbClr val="7EBE07"/>
                </a:solidFill>
              </a:rPr>
              <a:t>think that confectionery </a:t>
            </a:r>
            <a:r>
              <a:rPr lang="en-GB" sz="1600" b="1" dirty="0">
                <a:solidFill>
                  <a:srgbClr val="7EBE07"/>
                </a:solidFill>
              </a:rPr>
              <a:t>should</a:t>
            </a:r>
            <a:r>
              <a:rPr lang="en-GB" sz="1600" dirty="0">
                <a:solidFill>
                  <a:srgbClr val="7EBE07"/>
                </a:solidFill>
              </a:rPr>
              <a:t> be displayed </a:t>
            </a:r>
            <a:r>
              <a:rPr lang="en-GB" sz="1600" dirty="0" smtClean="0">
                <a:solidFill>
                  <a:srgbClr val="7EBE07"/>
                </a:solidFill>
              </a:rPr>
              <a:t>as those </a:t>
            </a:r>
            <a:r>
              <a:rPr lang="en-GB" sz="1600" dirty="0">
                <a:solidFill>
                  <a:srgbClr val="7EBE07"/>
                </a:solidFill>
              </a:rPr>
              <a:t>aged 55+ who </a:t>
            </a:r>
            <a:r>
              <a:rPr lang="en-GB" sz="1600" dirty="0" smtClean="0">
                <a:solidFill>
                  <a:srgbClr val="7EBE07"/>
                </a:solidFill>
              </a:rPr>
              <a:t>think </a:t>
            </a:r>
            <a:r>
              <a:rPr lang="en-GB" sz="1600" dirty="0">
                <a:solidFill>
                  <a:srgbClr val="7EBE07"/>
                </a:solidFill>
              </a:rPr>
              <a:t>that confectionery </a:t>
            </a:r>
            <a:r>
              <a:rPr lang="en-GB" sz="1600" b="1" dirty="0">
                <a:solidFill>
                  <a:srgbClr val="7EBE07"/>
                </a:solidFill>
              </a:rPr>
              <a:t>should </a:t>
            </a:r>
            <a:r>
              <a:rPr lang="en-GB" sz="1600" b="1" dirty="0" smtClean="0">
                <a:solidFill>
                  <a:srgbClr val="7EBE07"/>
                </a:solidFill>
              </a:rPr>
              <a:t>not </a:t>
            </a:r>
            <a:r>
              <a:rPr lang="en-GB" sz="1600" dirty="0" smtClean="0">
                <a:solidFill>
                  <a:srgbClr val="7EBE07"/>
                </a:solidFill>
              </a:rPr>
              <a:t>be </a:t>
            </a:r>
            <a:r>
              <a:rPr lang="en-GB" sz="1600" dirty="0">
                <a:solidFill>
                  <a:srgbClr val="7EBE07"/>
                </a:solidFill>
              </a:rPr>
              <a:t>displayed (68% vs 69%).</a:t>
            </a:r>
            <a:endParaRPr lang="en-GB" sz="1600" dirty="0"/>
          </a:p>
        </p:txBody>
      </p:sp>
      <p:sp>
        <p:nvSpPr>
          <p:cNvPr id="19" name="Rounded Rectangle 18"/>
          <p:cNvSpPr/>
          <p:nvPr/>
        </p:nvSpPr>
        <p:spPr>
          <a:xfrm>
            <a:off x="293272" y="3270203"/>
            <a:ext cx="2722395" cy="2397956"/>
          </a:xfrm>
          <a:prstGeom prst="roundRect">
            <a:avLst/>
          </a:prstGeom>
          <a:noFill/>
          <a:ln w="38100">
            <a:solidFill>
              <a:schemeClr val="tx1"/>
            </a:solid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lang="en-GB" sz="1600" b="1" u="sng" dirty="0">
                <a:solidFill>
                  <a:srgbClr val="7EBE07"/>
                </a:solidFill>
              </a:rPr>
              <a:t>Women</a:t>
            </a:r>
            <a:r>
              <a:rPr lang="en-GB" sz="1600" dirty="0">
                <a:solidFill>
                  <a:srgbClr val="7EBE07"/>
                </a:solidFill>
              </a:rPr>
              <a:t> were more likely than men to think that confectionery </a:t>
            </a:r>
            <a:r>
              <a:rPr lang="en-GB" sz="1600" b="1" u="sng" dirty="0">
                <a:solidFill>
                  <a:srgbClr val="7EBE07"/>
                </a:solidFill>
              </a:rPr>
              <a:t>should not </a:t>
            </a:r>
            <a:r>
              <a:rPr lang="en-GB" sz="1600" dirty="0">
                <a:solidFill>
                  <a:srgbClr val="7EBE07"/>
                </a:solidFill>
              </a:rPr>
              <a:t>be displayed at the checkout</a:t>
            </a:r>
            <a:r>
              <a:rPr lang="en-GB" sz="1600" dirty="0">
                <a:solidFill>
                  <a:schemeClr val="tx1"/>
                </a:solidFill>
                <a:latin typeface="Arial" charset="0"/>
                <a:ea typeface="ヒラギノ角ゴ Pro W3" charset="-128"/>
              </a:rPr>
              <a:t> </a:t>
            </a:r>
            <a:r>
              <a:rPr lang="en-GB" sz="1600" dirty="0">
                <a:solidFill>
                  <a:srgbClr val="7EBE07"/>
                </a:solidFill>
              </a:rPr>
              <a:t>(59% vs. 46%).</a:t>
            </a:r>
          </a:p>
        </p:txBody>
      </p:sp>
    </p:spTree>
    <p:extLst>
      <p:ext uri="{BB962C8B-B14F-4D97-AF65-F5344CB8AC3E}">
        <p14:creationId xmlns:p14="http://schemas.microsoft.com/office/powerpoint/2010/main" val="1608546609"/>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http://www.hoax-slayer.com/images/reusing-plastic-bottle.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rot="20991366">
            <a:off x="496208" y="1821790"/>
            <a:ext cx="878010" cy="1307740"/>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14" descr="http://wellingtonfruitgrowers.co.za/images/1705529-442516-different-types-of-nuts-isolated-on-white-background.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84176" y="3987800"/>
            <a:ext cx="1395449" cy="1314868"/>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20" descr="http://www.walltor.com/images/wallpaper/fresh--strawberries-in-white-background-89883.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384175" y="5244304"/>
            <a:ext cx="1292225" cy="969169"/>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8"/>
          <p:cNvPicPr>
            <a:picLocks noChangeAspect="1"/>
          </p:cNvPicPr>
          <p:nvPr/>
        </p:nvPicPr>
        <p:blipFill>
          <a:blip r:embed="rId5"/>
          <a:stretch>
            <a:fillRect/>
          </a:stretch>
        </p:blipFill>
        <p:spPr>
          <a:xfrm>
            <a:off x="482600" y="3156613"/>
            <a:ext cx="1193800" cy="861349"/>
          </a:xfrm>
          <a:prstGeom prst="rect">
            <a:avLst/>
          </a:prstGeom>
        </p:spPr>
      </p:pic>
      <p:pic>
        <p:nvPicPr>
          <p:cNvPr id="3074" name="Picture 2" descr="http://www.fitness-fan.co.uk/wp-content/uploads/2015/01/cereal-bar.jpg"/>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4484688" y="1886575"/>
            <a:ext cx="1711325" cy="1299538"/>
          </a:xfrm>
          <a:prstGeom prst="rect">
            <a:avLst/>
          </a:prstGeom>
          <a:noFill/>
          <a:extLst>
            <a:ext uri="{909E8E84-426E-40DD-AFC4-6F175D3DCCD1}">
              <a14:hiddenFill xmlns:a14="http://schemas.microsoft.com/office/drawing/2010/main">
                <a:solidFill>
                  <a:srgbClr val="FFFFFF"/>
                </a:solidFill>
              </a14:hiddenFill>
            </a:ext>
          </a:extLst>
        </p:spPr>
      </p:pic>
      <p:pic>
        <p:nvPicPr>
          <p:cNvPr id="3076" name="Picture 4" descr="http://us.cdn1.123rf.com/168nwm/karandaev/karandaev1104/karandaev110400058/9349567-orange-and-grapefruit-juice-bottles-isolated-on-white-background.jpg"/>
          <p:cNvPicPr>
            <a:picLocks noGrp="1" noChangeAspect="1" noChangeArrowheads="1"/>
          </p:cNvPicPr>
          <p:nvPr>
            <p:ph idx="1"/>
          </p:nvPr>
        </p:nvPicPr>
        <p:blipFill>
          <a:blip r:embed="rId7">
            <a:extLst>
              <a:ext uri="{28A0092B-C50C-407E-A947-70E740481C1C}">
                <a14:useLocalDpi xmlns:a14="http://schemas.microsoft.com/office/drawing/2010/main" val="0"/>
              </a:ext>
            </a:extLst>
          </a:blip>
          <a:srcRect/>
          <a:stretch>
            <a:fillRect/>
          </a:stretch>
        </p:blipFill>
        <p:spPr bwMode="auto">
          <a:xfrm rot="431190">
            <a:off x="4697719" y="3132252"/>
            <a:ext cx="1115416" cy="1658318"/>
          </a:xfrm>
          <a:prstGeom prst="rect">
            <a:avLst/>
          </a:prstGeom>
          <a:noFill/>
          <a:extLst>
            <a:ext uri="{909E8E84-426E-40DD-AFC4-6F175D3DCCD1}">
              <a14:hiddenFill xmlns:a14="http://schemas.microsoft.com/office/drawing/2010/main">
                <a:solidFill>
                  <a:srgbClr val="FFFFFF"/>
                </a:solidFill>
              </a14:hiddenFill>
            </a:ext>
          </a:extLst>
        </p:spPr>
      </p:pic>
      <p:pic>
        <p:nvPicPr>
          <p:cNvPr id="3078" name="Picture 6" descr="http://www.cnpprofessional.co.uk/blog/wp-content/uploads/2015/05/Three-300x300.jpg"/>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672037" y="1775934"/>
            <a:ext cx="1335564" cy="1335564"/>
          </a:xfrm>
          <a:prstGeom prst="rect">
            <a:avLst/>
          </a:prstGeom>
          <a:noFill/>
          <a:extLst>
            <a:ext uri="{909E8E84-426E-40DD-AFC4-6F175D3DCCD1}">
              <a14:hiddenFill xmlns:a14="http://schemas.microsoft.com/office/drawing/2010/main">
                <a:solidFill>
                  <a:srgbClr val="FFFFFF"/>
                </a:solidFill>
              </a14:hiddenFill>
            </a:ext>
          </a:extLst>
        </p:spPr>
      </p:pic>
      <p:sp>
        <p:nvSpPr>
          <p:cNvPr id="10" name="TextBox 9"/>
          <p:cNvSpPr txBox="1"/>
          <p:nvPr/>
        </p:nvSpPr>
        <p:spPr>
          <a:xfrm>
            <a:off x="1790700" y="1765300"/>
            <a:ext cx="2413000" cy="830997"/>
          </a:xfrm>
          <a:prstGeom prst="rect">
            <a:avLst/>
          </a:prstGeom>
          <a:noFill/>
        </p:spPr>
        <p:txBody>
          <a:bodyPr wrap="square" rtlCol="0">
            <a:spAutoFit/>
          </a:bodyPr>
          <a:lstStyle/>
          <a:p>
            <a:r>
              <a:rPr lang="en-GB" sz="4800" dirty="0" smtClean="0"/>
              <a:t>47%</a:t>
            </a:r>
            <a:endParaRPr lang="en-GB" sz="4800" dirty="0"/>
          </a:p>
        </p:txBody>
      </p:sp>
      <p:sp>
        <p:nvSpPr>
          <p:cNvPr id="15" name="TextBox 14"/>
          <p:cNvSpPr txBox="1"/>
          <p:nvPr/>
        </p:nvSpPr>
        <p:spPr>
          <a:xfrm>
            <a:off x="1816100" y="2857668"/>
            <a:ext cx="2540000" cy="830997"/>
          </a:xfrm>
          <a:prstGeom prst="rect">
            <a:avLst/>
          </a:prstGeom>
          <a:noFill/>
        </p:spPr>
        <p:txBody>
          <a:bodyPr wrap="square" rtlCol="0">
            <a:spAutoFit/>
          </a:bodyPr>
          <a:lstStyle/>
          <a:p>
            <a:r>
              <a:rPr lang="en-GB" sz="4800" dirty="0" smtClean="0"/>
              <a:t>46%</a:t>
            </a:r>
            <a:endParaRPr lang="en-GB" sz="4800" dirty="0"/>
          </a:p>
        </p:txBody>
      </p:sp>
      <p:sp>
        <p:nvSpPr>
          <p:cNvPr id="16" name="TextBox 15"/>
          <p:cNvSpPr txBox="1"/>
          <p:nvPr/>
        </p:nvSpPr>
        <p:spPr>
          <a:xfrm>
            <a:off x="1803400" y="4038600"/>
            <a:ext cx="2032000" cy="830997"/>
          </a:xfrm>
          <a:prstGeom prst="rect">
            <a:avLst/>
          </a:prstGeom>
          <a:noFill/>
        </p:spPr>
        <p:txBody>
          <a:bodyPr wrap="square" rtlCol="0">
            <a:spAutoFit/>
          </a:bodyPr>
          <a:lstStyle/>
          <a:p>
            <a:r>
              <a:rPr lang="en-GB" sz="4800" dirty="0" smtClean="0"/>
              <a:t>42%</a:t>
            </a:r>
            <a:endParaRPr lang="en-GB" sz="4800" dirty="0"/>
          </a:p>
        </p:txBody>
      </p:sp>
      <p:sp>
        <p:nvSpPr>
          <p:cNvPr id="17" name="TextBox 16"/>
          <p:cNvSpPr txBox="1"/>
          <p:nvPr/>
        </p:nvSpPr>
        <p:spPr>
          <a:xfrm>
            <a:off x="1816100" y="5308768"/>
            <a:ext cx="2120900" cy="830997"/>
          </a:xfrm>
          <a:prstGeom prst="rect">
            <a:avLst/>
          </a:prstGeom>
          <a:noFill/>
        </p:spPr>
        <p:txBody>
          <a:bodyPr wrap="square" rtlCol="0">
            <a:spAutoFit/>
          </a:bodyPr>
          <a:lstStyle/>
          <a:p>
            <a:r>
              <a:rPr lang="en-GB" sz="4800" dirty="0" smtClean="0"/>
              <a:t>34%</a:t>
            </a:r>
            <a:endParaRPr lang="en-GB" sz="4800" dirty="0"/>
          </a:p>
        </p:txBody>
      </p:sp>
      <p:sp>
        <p:nvSpPr>
          <p:cNvPr id="18" name="TextBox 17"/>
          <p:cNvSpPr txBox="1"/>
          <p:nvPr/>
        </p:nvSpPr>
        <p:spPr>
          <a:xfrm>
            <a:off x="6134100" y="1917868"/>
            <a:ext cx="2120900" cy="830997"/>
          </a:xfrm>
          <a:prstGeom prst="rect">
            <a:avLst/>
          </a:prstGeom>
          <a:noFill/>
        </p:spPr>
        <p:txBody>
          <a:bodyPr wrap="square" rtlCol="0">
            <a:spAutoFit/>
          </a:bodyPr>
          <a:lstStyle/>
          <a:p>
            <a:r>
              <a:rPr lang="en-GB" sz="4800" dirty="0" smtClean="0"/>
              <a:t>22%</a:t>
            </a:r>
            <a:endParaRPr lang="en-GB" sz="4800" dirty="0"/>
          </a:p>
        </p:txBody>
      </p:sp>
      <p:sp>
        <p:nvSpPr>
          <p:cNvPr id="19" name="TextBox 18"/>
          <p:cNvSpPr txBox="1"/>
          <p:nvPr/>
        </p:nvSpPr>
        <p:spPr>
          <a:xfrm>
            <a:off x="6019800" y="3505368"/>
            <a:ext cx="2120900" cy="830997"/>
          </a:xfrm>
          <a:prstGeom prst="rect">
            <a:avLst/>
          </a:prstGeom>
          <a:noFill/>
        </p:spPr>
        <p:txBody>
          <a:bodyPr wrap="square" rtlCol="0">
            <a:spAutoFit/>
          </a:bodyPr>
          <a:lstStyle/>
          <a:p>
            <a:r>
              <a:rPr lang="en-GB" sz="4800" dirty="0" smtClean="0"/>
              <a:t>19%</a:t>
            </a:r>
            <a:endParaRPr lang="en-GB" sz="4800" dirty="0"/>
          </a:p>
        </p:txBody>
      </p:sp>
      <p:sp>
        <p:nvSpPr>
          <p:cNvPr id="21" name="TextBox 20"/>
          <p:cNvSpPr txBox="1"/>
          <p:nvPr/>
        </p:nvSpPr>
        <p:spPr>
          <a:xfrm>
            <a:off x="10299700" y="1930568"/>
            <a:ext cx="1870600" cy="830997"/>
          </a:xfrm>
          <a:prstGeom prst="rect">
            <a:avLst/>
          </a:prstGeom>
          <a:noFill/>
        </p:spPr>
        <p:txBody>
          <a:bodyPr wrap="square" rtlCol="0">
            <a:spAutoFit/>
          </a:bodyPr>
          <a:lstStyle/>
          <a:p>
            <a:r>
              <a:rPr lang="en-GB" sz="4800" dirty="0" smtClean="0"/>
              <a:t>8%</a:t>
            </a:r>
            <a:endParaRPr lang="en-GB" sz="4800" dirty="0"/>
          </a:p>
        </p:txBody>
      </p:sp>
      <p:pic>
        <p:nvPicPr>
          <p:cNvPr id="3082" name="Picture 10" descr="http://thumbs.dreamstime.com/x/bag-fresh-popped-popcorn-5829162.jpg"/>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rot="21328593">
            <a:off x="8892061" y="3080651"/>
            <a:ext cx="869510" cy="1036755"/>
          </a:xfrm>
          <a:prstGeom prst="rect">
            <a:avLst/>
          </a:prstGeom>
          <a:noFill/>
          <a:extLst>
            <a:ext uri="{909E8E84-426E-40DD-AFC4-6F175D3DCCD1}">
              <a14:hiddenFill xmlns:a14="http://schemas.microsoft.com/office/drawing/2010/main">
                <a:solidFill>
                  <a:srgbClr val="FFFFFF"/>
                </a:solidFill>
              </a14:hiddenFill>
            </a:ext>
          </a:extLst>
        </p:spPr>
      </p:pic>
      <p:pic>
        <p:nvPicPr>
          <p:cNvPr id="23" name="Picture 8" descr="http://www.oxxygen.co.uk/wp-content/uploads/2012/10/crisps-post-1-october-2012.png"/>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7940675" y="4325745"/>
            <a:ext cx="2752725" cy="868556"/>
          </a:xfrm>
          <a:prstGeom prst="rect">
            <a:avLst/>
          </a:prstGeom>
          <a:noFill/>
          <a:extLst>
            <a:ext uri="{909E8E84-426E-40DD-AFC4-6F175D3DCCD1}">
              <a14:hiddenFill xmlns:a14="http://schemas.microsoft.com/office/drawing/2010/main">
                <a:solidFill>
                  <a:srgbClr val="FFFFFF"/>
                </a:solidFill>
              </a14:hiddenFill>
            </a:ext>
          </a:extLst>
        </p:spPr>
      </p:pic>
      <p:grpSp>
        <p:nvGrpSpPr>
          <p:cNvPr id="2" name="Group 1"/>
          <p:cNvGrpSpPr/>
          <p:nvPr/>
        </p:nvGrpSpPr>
        <p:grpSpPr>
          <a:xfrm>
            <a:off x="3963348" y="5138362"/>
            <a:ext cx="2703190" cy="852926"/>
            <a:chOff x="7965442" y="1861651"/>
            <a:chExt cx="2703190" cy="852926"/>
          </a:xfrm>
        </p:grpSpPr>
        <p:pic>
          <p:nvPicPr>
            <p:cNvPr id="3080" name="Picture 8" descr="http://www.oxxygen.co.uk/wp-content/uploads/2012/10/crisps-post-1-october-2012.png"/>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7965442" y="1861651"/>
              <a:ext cx="2703190" cy="852926"/>
            </a:xfrm>
            <a:prstGeom prst="rect">
              <a:avLst/>
            </a:prstGeom>
            <a:noFill/>
            <a:extLst>
              <a:ext uri="{909E8E84-426E-40DD-AFC4-6F175D3DCCD1}">
                <a14:hiddenFill xmlns:a14="http://schemas.microsoft.com/office/drawing/2010/main">
                  <a:solidFill>
                    <a:srgbClr val="FFFFFF"/>
                  </a:solidFill>
                </a14:hiddenFill>
              </a:ext>
            </a:extLst>
          </p:spPr>
        </p:pic>
        <p:pic>
          <p:nvPicPr>
            <p:cNvPr id="11" name="Picture 10"/>
            <p:cNvPicPr>
              <a:picLocks noChangeAspect="1"/>
            </p:cNvPicPr>
            <p:nvPr/>
          </p:nvPicPr>
          <p:blipFill>
            <a:blip r:embed="rId11"/>
            <a:stretch>
              <a:fillRect/>
            </a:stretch>
          </p:blipFill>
          <p:spPr>
            <a:xfrm rot="21182290">
              <a:off x="8804157" y="2195873"/>
              <a:ext cx="1124011" cy="235168"/>
            </a:xfrm>
            <a:prstGeom prst="rect">
              <a:avLst/>
            </a:prstGeom>
          </p:spPr>
        </p:pic>
      </p:grpSp>
      <p:sp>
        <p:nvSpPr>
          <p:cNvPr id="25" name="TextBox 24"/>
          <p:cNvSpPr txBox="1"/>
          <p:nvPr/>
        </p:nvSpPr>
        <p:spPr>
          <a:xfrm>
            <a:off x="10312400" y="3137069"/>
            <a:ext cx="1638300" cy="830997"/>
          </a:xfrm>
          <a:prstGeom prst="rect">
            <a:avLst/>
          </a:prstGeom>
          <a:noFill/>
        </p:spPr>
        <p:txBody>
          <a:bodyPr wrap="square" rtlCol="0">
            <a:spAutoFit/>
          </a:bodyPr>
          <a:lstStyle/>
          <a:p>
            <a:r>
              <a:rPr lang="en-GB" sz="4800" dirty="0" smtClean="0"/>
              <a:t>6%</a:t>
            </a:r>
            <a:endParaRPr lang="en-GB" sz="4800" dirty="0"/>
          </a:p>
        </p:txBody>
      </p:sp>
      <p:sp>
        <p:nvSpPr>
          <p:cNvPr id="26" name="TextBox 25"/>
          <p:cNvSpPr txBox="1"/>
          <p:nvPr/>
        </p:nvSpPr>
        <p:spPr>
          <a:xfrm>
            <a:off x="10388600" y="4292600"/>
            <a:ext cx="1727200" cy="830997"/>
          </a:xfrm>
          <a:prstGeom prst="rect">
            <a:avLst/>
          </a:prstGeom>
          <a:noFill/>
        </p:spPr>
        <p:txBody>
          <a:bodyPr wrap="square" rtlCol="0">
            <a:spAutoFit/>
          </a:bodyPr>
          <a:lstStyle/>
          <a:p>
            <a:r>
              <a:rPr lang="en-GB" sz="4800" dirty="0" smtClean="0"/>
              <a:t>3%</a:t>
            </a:r>
            <a:endParaRPr lang="en-GB" sz="4800" dirty="0"/>
          </a:p>
        </p:txBody>
      </p:sp>
      <p:sp>
        <p:nvSpPr>
          <p:cNvPr id="28" name="Rectangle 27"/>
          <p:cNvSpPr/>
          <p:nvPr/>
        </p:nvSpPr>
        <p:spPr>
          <a:xfrm>
            <a:off x="3963348" y="6391322"/>
            <a:ext cx="6096000" cy="577081"/>
          </a:xfrm>
          <a:prstGeom prst="rect">
            <a:avLst/>
          </a:prstGeom>
        </p:spPr>
        <p:txBody>
          <a:bodyPr wrap="square">
            <a:spAutoFit/>
          </a:bodyPr>
          <a:lstStyle/>
          <a:p>
            <a:pPr algn="r"/>
            <a:r>
              <a:rPr lang="en-US" sz="1050" dirty="0" smtClean="0"/>
              <a:t>QC4. If no, what should retailers put at checkouts in place of confectionery? Please select all that apply. </a:t>
            </a:r>
            <a:r>
              <a:rPr lang="en-US" sz="1050" dirty="0">
                <a:solidFill>
                  <a:srgbClr val="424F5A"/>
                </a:solidFill>
              </a:rPr>
              <a:t>Base: All </a:t>
            </a:r>
            <a:r>
              <a:rPr lang="en-GB" sz="1050" dirty="0" smtClean="0"/>
              <a:t>All who said retailers should not display confectionery at the checkout</a:t>
            </a:r>
            <a:r>
              <a:rPr lang="en-US" sz="1050" dirty="0" smtClean="0">
                <a:solidFill>
                  <a:srgbClr val="424F5A"/>
                </a:solidFill>
              </a:rPr>
              <a:t>: </a:t>
            </a:r>
            <a:r>
              <a:rPr lang="en-US" sz="1050" dirty="0">
                <a:solidFill>
                  <a:srgbClr val="424F5A"/>
                </a:solidFill>
              </a:rPr>
              <a:t>1,077</a:t>
            </a:r>
          </a:p>
          <a:p>
            <a:pPr algn="r"/>
            <a:endParaRPr lang="en-US" sz="1050" dirty="0" smtClean="0">
              <a:solidFill>
                <a:srgbClr val="424F5A"/>
              </a:solidFill>
            </a:endParaRPr>
          </a:p>
        </p:txBody>
      </p:sp>
      <p:sp>
        <p:nvSpPr>
          <p:cNvPr id="29" name="Rectangle 28"/>
          <p:cNvSpPr>
            <a:spLocks noChangeArrowheads="1"/>
          </p:cNvSpPr>
          <p:nvPr/>
        </p:nvSpPr>
        <p:spPr bwMode="auto">
          <a:xfrm>
            <a:off x="0" y="0"/>
            <a:ext cx="12192000" cy="764704"/>
          </a:xfrm>
          <a:prstGeom prst="rect">
            <a:avLst/>
          </a:prstGeom>
          <a:solidFill>
            <a:schemeClr val="accent1"/>
          </a:solidFill>
          <a:ln w="9525" algn="ctr">
            <a:noFill/>
            <a:round/>
            <a:headEnd/>
            <a:tailEnd/>
          </a:ln>
          <a:effectLst>
            <a:outerShdw blurRad="50800" dist="38100" dir="2700000" algn="tl" rotWithShape="0">
              <a:prstClr val="black">
                <a:alpha val="40000"/>
              </a:prstClr>
            </a:outerShdw>
          </a:effectLst>
        </p:spPr>
        <p:txBody>
          <a:bodyPr anchor="ct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85725" lvl="2" algn="ctr" fontAlgn="base">
              <a:spcBef>
                <a:spcPct val="0"/>
              </a:spcBef>
              <a:spcAft>
                <a:spcPct val="0"/>
              </a:spcAft>
            </a:pPr>
            <a:r>
              <a:rPr lang="en-GB" sz="2000" b="1" dirty="0">
                <a:solidFill>
                  <a:schemeClr val="bg1"/>
                </a:solidFill>
              </a:rPr>
              <a:t>The </a:t>
            </a:r>
            <a:r>
              <a:rPr lang="en-GB" sz="2000" b="1" dirty="0" smtClean="0">
                <a:solidFill>
                  <a:schemeClr val="bg1"/>
                </a:solidFill>
              </a:rPr>
              <a:t>top three preferred replacements for confectionery </a:t>
            </a:r>
            <a:r>
              <a:rPr lang="en-GB" sz="2000" b="1" dirty="0">
                <a:solidFill>
                  <a:schemeClr val="bg1"/>
                </a:solidFill>
              </a:rPr>
              <a:t>at checkouts </a:t>
            </a:r>
            <a:r>
              <a:rPr lang="en-GB" sz="2000" b="1" dirty="0" smtClean="0">
                <a:solidFill>
                  <a:schemeClr val="bg1"/>
                </a:solidFill>
              </a:rPr>
              <a:t>are: </a:t>
            </a:r>
            <a:r>
              <a:rPr lang="en-GB" sz="2000" b="1" dirty="0">
                <a:solidFill>
                  <a:schemeClr val="bg1"/>
                </a:solidFill>
              </a:rPr>
              <a:t>water, fruit snacks and nuts and seeds</a:t>
            </a:r>
          </a:p>
        </p:txBody>
      </p:sp>
      <p:pic>
        <p:nvPicPr>
          <p:cNvPr id="32" name="Picture 31" descr="http://i.istockimg.com/file_thumbview_approve/18804553/3/stock-photo-18804553-3d-man-with-question-mark.jpg"/>
          <p:cNvPicPr>
            <a:picLocks noChangeAspect="1" noChangeArrowheads="1"/>
          </p:cNvPicPr>
          <p:nvPr/>
        </p:nvPicPr>
        <p:blipFill rotWithShape="1">
          <a:blip r:embed="rId12">
            <a:extLst>
              <a:ext uri="{28A0092B-C50C-407E-A947-70E740481C1C}">
                <a14:useLocalDpi xmlns:a14="http://schemas.microsoft.com/office/drawing/2010/main" val="0"/>
              </a:ext>
            </a:extLst>
          </a:blip>
          <a:srcRect l="15789" t="8314" r="15789" b="7475"/>
          <a:stretch/>
        </p:blipFill>
        <p:spPr bwMode="auto">
          <a:xfrm>
            <a:off x="8996532" y="5270181"/>
            <a:ext cx="877541" cy="1080051"/>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33" name="TextBox 32"/>
          <p:cNvSpPr txBox="1"/>
          <p:nvPr/>
        </p:nvSpPr>
        <p:spPr>
          <a:xfrm>
            <a:off x="10136458" y="5245669"/>
            <a:ext cx="2106613" cy="830997"/>
          </a:xfrm>
          <a:prstGeom prst="rect">
            <a:avLst/>
          </a:prstGeom>
          <a:noFill/>
        </p:spPr>
        <p:txBody>
          <a:bodyPr wrap="square" rtlCol="0">
            <a:spAutoFit/>
          </a:bodyPr>
          <a:lstStyle/>
          <a:p>
            <a:r>
              <a:rPr lang="en-GB" sz="4800" dirty="0" smtClean="0"/>
              <a:t>16%</a:t>
            </a:r>
            <a:endParaRPr lang="en-GB" sz="4800" dirty="0"/>
          </a:p>
        </p:txBody>
      </p:sp>
      <p:sp>
        <p:nvSpPr>
          <p:cNvPr id="34" name="Rounded Rectangle 33"/>
          <p:cNvSpPr/>
          <p:nvPr/>
        </p:nvSpPr>
        <p:spPr>
          <a:xfrm>
            <a:off x="106888" y="838199"/>
            <a:ext cx="11999912" cy="840613"/>
          </a:xfrm>
          <a:prstGeom prst="roundRect">
            <a:avLst/>
          </a:prstGeom>
          <a:noFill/>
          <a:ln w="38100">
            <a:solidFill>
              <a:schemeClr val="accent1"/>
            </a:solid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GB" sz="1600" b="1" dirty="0" smtClean="0">
              <a:solidFill>
                <a:srgbClr val="7EBE07"/>
              </a:solidFill>
            </a:endParaRPr>
          </a:p>
          <a:p>
            <a:pPr algn="ctr"/>
            <a:r>
              <a:rPr lang="en-GB" sz="1600" b="1" dirty="0" smtClean="0">
                <a:solidFill>
                  <a:srgbClr val="7EBE07"/>
                </a:solidFill>
              </a:rPr>
              <a:t>Fresh </a:t>
            </a:r>
            <a:r>
              <a:rPr lang="en-GB" sz="1600" b="1" dirty="0">
                <a:solidFill>
                  <a:srgbClr val="7EBE07"/>
                </a:solidFill>
              </a:rPr>
              <a:t>fruit and vegetables </a:t>
            </a:r>
            <a:r>
              <a:rPr lang="en-GB" sz="1600" b="1" dirty="0" smtClean="0">
                <a:solidFill>
                  <a:srgbClr val="7EBE07"/>
                </a:solidFill>
              </a:rPr>
              <a:t>rank 4</a:t>
            </a:r>
            <a:r>
              <a:rPr lang="en-GB" sz="1600" b="1" baseline="30000" dirty="0" smtClean="0">
                <a:solidFill>
                  <a:srgbClr val="7EBE07"/>
                </a:solidFill>
              </a:rPr>
              <a:t>th</a:t>
            </a:r>
            <a:r>
              <a:rPr lang="en-GB" sz="1600" b="1" dirty="0" smtClean="0">
                <a:solidFill>
                  <a:srgbClr val="7EBE07"/>
                </a:solidFill>
              </a:rPr>
              <a:t> with </a:t>
            </a:r>
            <a:r>
              <a:rPr lang="en-GB" sz="1600" b="1" dirty="0">
                <a:solidFill>
                  <a:srgbClr val="7EBE07"/>
                </a:solidFill>
              </a:rPr>
              <a:t>a third </a:t>
            </a:r>
            <a:r>
              <a:rPr lang="en-GB" sz="1600" b="1" dirty="0" smtClean="0">
                <a:solidFill>
                  <a:srgbClr val="7EBE07"/>
                </a:solidFill>
              </a:rPr>
              <a:t>(34%) preferring </a:t>
            </a:r>
            <a:r>
              <a:rPr lang="en-GB" sz="1600" b="1" dirty="0">
                <a:solidFill>
                  <a:srgbClr val="7EBE07"/>
                </a:solidFill>
              </a:rPr>
              <a:t>them as a replacement </a:t>
            </a:r>
            <a:r>
              <a:rPr lang="en-GB" sz="1600" b="1" dirty="0" smtClean="0">
                <a:solidFill>
                  <a:srgbClr val="7EBE07"/>
                </a:solidFill>
              </a:rPr>
              <a:t>for confectionery, followed </a:t>
            </a:r>
            <a:r>
              <a:rPr lang="en-GB" sz="1600" b="1" dirty="0">
                <a:solidFill>
                  <a:srgbClr val="7EBE07"/>
                </a:solidFill>
              </a:rPr>
              <a:t>by cereal bars at around a </a:t>
            </a:r>
            <a:r>
              <a:rPr lang="en-GB" sz="1600" b="1" dirty="0" smtClean="0">
                <a:solidFill>
                  <a:srgbClr val="7EBE07"/>
                </a:solidFill>
              </a:rPr>
              <a:t>fifth (22%). </a:t>
            </a:r>
          </a:p>
          <a:p>
            <a:pPr algn="ctr"/>
            <a:r>
              <a:rPr lang="en-GB" sz="1600" b="1" dirty="0" smtClean="0">
                <a:solidFill>
                  <a:srgbClr val="7EBE07"/>
                </a:solidFill>
              </a:rPr>
              <a:t>Amongst </a:t>
            </a:r>
            <a:r>
              <a:rPr lang="en-GB" sz="1600" b="1" dirty="0" smtClean="0">
                <a:solidFill>
                  <a:srgbClr val="7EBE07"/>
                </a:solidFill>
              </a:rPr>
              <a:t>parents, </a:t>
            </a:r>
            <a:r>
              <a:rPr lang="en-GB" sz="1600" b="1" dirty="0" smtClean="0">
                <a:solidFill>
                  <a:srgbClr val="7EBE07"/>
                </a:solidFill>
              </a:rPr>
              <a:t>fruit snacks are the most popular replacement for confectionery at 54% followed by water at 51%.</a:t>
            </a:r>
          </a:p>
          <a:p>
            <a:pPr algn="ctr"/>
            <a:endParaRPr lang="en-GB" sz="1600" b="1" i="1" dirty="0"/>
          </a:p>
        </p:txBody>
      </p:sp>
      <p:sp>
        <p:nvSpPr>
          <p:cNvPr id="20" name="TextBox 19"/>
          <p:cNvSpPr txBox="1"/>
          <p:nvPr/>
        </p:nvSpPr>
        <p:spPr>
          <a:xfrm>
            <a:off x="6323006" y="5118379"/>
            <a:ext cx="2159000" cy="830997"/>
          </a:xfrm>
          <a:prstGeom prst="rect">
            <a:avLst/>
          </a:prstGeom>
          <a:noFill/>
        </p:spPr>
        <p:txBody>
          <a:bodyPr wrap="square" rtlCol="0">
            <a:spAutoFit/>
          </a:bodyPr>
          <a:lstStyle/>
          <a:p>
            <a:r>
              <a:rPr lang="en-GB" sz="4800" dirty="0" smtClean="0"/>
              <a:t>8%</a:t>
            </a:r>
            <a:endParaRPr lang="en-GB" sz="4800" dirty="0"/>
          </a:p>
        </p:txBody>
      </p:sp>
    </p:spTree>
    <p:extLst>
      <p:ext uri="{BB962C8B-B14F-4D97-AF65-F5344CB8AC3E}">
        <p14:creationId xmlns:p14="http://schemas.microsoft.com/office/powerpoint/2010/main" val="1032710483"/>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56" name="Picture 12" descr="http://i.istockimg.com/file_thumbview_approve/17640068/3/stock-photo-17640068-towels-and-liquid-laundry-detergent.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963953" y="4804010"/>
            <a:ext cx="1637849" cy="1637731"/>
          </a:xfrm>
          <a:prstGeom prst="rect">
            <a:avLst/>
          </a:prstGeom>
          <a:noFill/>
          <a:extLst>
            <a:ext uri="{909E8E84-426E-40DD-AFC4-6F175D3DCCD1}">
              <a14:hiddenFill xmlns:a14="http://schemas.microsoft.com/office/drawing/2010/main">
                <a:solidFill>
                  <a:srgbClr val="FFFFFF"/>
                </a:solidFill>
              </a14:hiddenFill>
            </a:ext>
          </a:extLst>
        </p:spPr>
      </p:pic>
      <p:pic>
        <p:nvPicPr>
          <p:cNvPr id="6148" name="Picture 4" descr="http://blogs.arts.ac.uk/london-college-of-communication/files/2014/01/Stack-mags.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22415" y="4121625"/>
            <a:ext cx="2459260" cy="1640787"/>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p:cNvSpPr>
            <a:spLocks noChangeArrowheads="1"/>
          </p:cNvSpPr>
          <p:nvPr/>
        </p:nvSpPr>
        <p:spPr bwMode="auto">
          <a:xfrm>
            <a:off x="0" y="0"/>
            <a:ext cx="12192000" cy="764704"/>
          </a:xfrm>
          <a:prstGeom prst="rect">
            <a:avLst/>
          </a:prstGeom>
          <a:solidFill>
            <a:schemeClr val="accent1"/>
          </a:solidFill>
          <a:ln w="9525" algn="ctr">
            <a:noFill/>
            <a:round/>
            <a:headEnd/>
            <a:tailEnd/>
          </a:ln>
          <a:effectLst>
            <a:outerShdw blurRad="50800" dist="38100" dir="2700000" algn="tl" rotWithShape="0">
              <a:prstClr val="black">
                <a:alpha val="40000"/>
              </a:prstClr>
            </a:outerShdw>
          </a:effectLst>
        </p:spPr>
        <p:txBody>
          <a:bodyPr anchor="ct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85725" lvl="2" algn="ctr" fontAlgn="base">
              <a:spcBef>
                <a:spcPct val="0"/>
              </a:spcBef>
              <a:spcAft>
                <a:spcPct val="0"/>
              </a:spcAft>
            </a:pPr>
            <a:r>
              <a:rPr lang="en-GB" sz="2000" b="1" dirty="0" smtClean="0">
                <a:solidFill>
                  <a:schemeClr val="bg1"/>
                </a:solidFill>
              </a:rPr>
              <a:t>Thinking about what else could replace confectionery at checkouts, consumers suggest..</a:t>
            </a:r>
            <a:endParaRPr lang="en-GB" sz="2000" b="1" dirty="0">
              <a:solidFill>
                <a:schemeClr val="bg1"/>
              </a:solidFill>
            </a:endParaRPr>
          </a:p>
        </p:txBody>
      </p:sp>
      <p:grpSp>
        <p:nvGrpSpPr>
          <p:cNvPr id="5" name="Group 4"/>
          <p:cNvGrpSpPr/>
          <p:nvPr/>
        </p:nvGrpSpPr>
        <p:grpSpPr>
          <a:xfrm>
            <a:off x="5003800" y="3429000"/>
            <a:ext cx="2559338" cy="1458230"/>
            <a:chOff x="667388" y="1348591"/>
            <a:chExt cx="1545012" cy="923330"/>
          </a:xfrm>
        </p:grpSpPr>
        <p:sp>
          <p:nvSpPr>
            <p:cNvPr id="6" name="Rounded Rectangular Callout 5"/>
            <p:cNvSpPr/>
            <p:nvPr/>
          </p:nvSpPr>
          <p:spPr bwMode="auto">
            <a:xfrm>
              <a:off x="667388" y="1348591"/>
              <a:ext cx="1545012" cy="923330"/>
            </a:xfrm>
            <a:prstGeom prst="wedgeRoundRectCallout">
              <a:avLst/>
            </a:prstGeom>
            <a:noFill/>
            <a:ln w="9525" cap="flat" cmpd="sng" algn="ctr">
              <a:solidFill>
                <a:schemeClr val="accent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GB" sz="2400" b="0" i="0" u="none" strike="noStrike" cap="none" normalizeH="0" baseline="0">
                <a:ln>
                  <a:noFill/>
                </a:ln>
                <a:solidFill>
                  <a:schemeClr val="tx1"/>
                </a:solidFill>
                <a:effectLst/>
                <a:latin typeface="Arial" charset="0"/>
                <a:ea typeface="ヒラギノ角ゴ Pro W3" charset="-128"/>
                <a:cs typeface="ヒラギノ角ゴ Pro W3" charset="-128"/>
              </a:endParaRPr>
            </a:p>
          </p:txBody>
        </p:sp>
        <p:sp>
          <p:nvSpPr>
            <p:cNvPr id="7" name="TextBox 6"/>
            <p:cNvSpPr txBox="1"/>
            <p:nvPr/>
          </p:nvSpPr>
          <p:spPr>
            <a:xfrm>
              <a:off x="713887" y="1516731"/>
              <a:ext cx="1341172" cy="526175"/>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GB" sz="2400" dirty="0" smtClean="0"/>
                <a:t>Bin bags, washing liquid</a:t>
              </a:r>
              <a:endParaRPr lang="en-GB" sz="2400" dirty="0"/>
            </a:p>
          </p:txBody>
        </p:sp>
      </p:grpSp>
      <p:grpSp>
        <p:nvGrpSpPr>
          <p:cNvPr id="8" name="Group 7"/>
          <p:cNvGrpSpPr/>
          <p:nvPr/>
        </p:nvGrpSpPr>
        <p:grpSpPr>
          <a:xfrm>
            <a:off x="2095501" y="3856493"/>
            <a:ext cx="2578100" cy="1782306"/>
            <a:chOff x="774722" y="1281534"/>
            <a:chExt cx="1545012" cy="978047"/>
          </a:xfrm>
        </p:grpSpPr>
        <p:sp>
          <p:nvSpPr>
            <p:cNvPr id="9" name="Rounded Rectangular Callout 8"/>
            <p:cNvSpPr/>
            <p:nvPr/>
          </p:nvSpPr>
          <p:spPr bwMode="auto">
            <a:xfrm>
              <a:off x="774722" y="1281534"/>
              <a:ext cx="1545012" cy="923330"/>
            </a:xfrm>
            <a:prstGeom prst="wedgeRoundRectCallout">
              <a:avLst/>
            </a:prstGeom>
            <a:noFill/>
            <a:ln w="9525" cap="flat" cmpd="sng" algn="ctr">
              <a:solidFill>
                <a:schemeClr val="accent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GB" sz="2400" b="0" i="0" u="none" strike="noStrike" cap="none" normalizeH="0" baseline="0">
                <a:ln>
                  <a:noFill/>
                </a:ln>
                <a:solidFill>
                  <a:schemeClr val="tx1"/>
                </a:solidFill>
                <a:effectLst/>
                <a:latin typeface="Arial" charset="0"/>
                <a:ea typeface="ヒラギノ角ゴ Pro W3" charset="-128"/>
                <a:cs typeface="ヒラギノ角ゴ Pro W3" charset="-128"/>
              </a:endParaRPr>
            </a:p>
          </p:txBody>
        </p:sp>
        <p:sp>
          <p:nvSpPr>
            <p:cNvPr id="10" name="TextBox 9"/>
            <p:cNvSpPr txBox="1"/>
            <p:nvPr/>
          </p:nvSpPr>
          <p:spPr>
            <a:xfrm>
              <a:off x="874998" y="1384317"/>
              <a:ext cx="1280795" cy="875264"/>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GB" sz="2400" dirty="0"/>
                <a:t>Stamps, Magazines, Bags</a:t>
              </a:r>
            </a:p>
          </p:txBody>
        </p:sp>
      </p:grpSp>
      <p:sp>
        <p:nvSpPr>
          <p:cNvPr id="13" name="TextBox 12"/>
          <p:cNvSpPr txBox="1"/>
          <p:nvPr/>
        </p:nvSpPr>
        <p:spPr>
          <a:xfrm>
            <a:off x="4749401" y="1373765"/>
            <a:ext cx="3111501" cy="1569660"/>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GB" sz="2400" dirty="0" smtClean="0"/>
              <a:t>They </a:t>
            </a:r>
            <a:r>
              <a:rPr lang="en-GB" sz="2400" dirty="0"/>
              <a:t>should not put anything at checkouts - it just encourages people to </a:t>
            </a:r>
            <a:r>
              <a:rPr lang="en-GB" sz="2400" dirty="0" smtClean="0"/>
              <a:t>spend more</a:t>
            </a:r>
            <a:endParaRPr lang="en-GB" sz="2400" dirty="0"/>
          </a:p>
        </p:txBody>
      </p:sp>
      <p:grpSp>
        <p:nvGrpSpPr>
          <p:cNvPr id="14" name="Group 13"/>
          <p:cNvGrpSpPr/>
          <p:nvPr/>
        </p:nvGrpSpPr>
        <p:grpSpPr>
          <a:xfrm>
            <a:off x="2832099" y="5650191"/>
            <a:ext cx="2578100" cy="715350"/>
            <a:chOff x="-967381" y="1832657"/>
            <a:chExt cx="1953850" cy="923330"/>
          </a:xfrm>
        </p:grpSpPr>
        <p:sp>
          <p:nvSpPr>
            <p:cNvPr id="15" name="Rounded Rectangular Callout 14"/>
            <p:cNvSpPr/>
            <p:nvPr/>
          </p:nvSpPr>
          <p:spPr bwMode="auto">
            <a:xfrm>
              <a:off x="-755634" y="1832657"/>
              <a:ext cx="1545012" cy="923330"/>
            </a:xfrm>
            <a:prstGeom prst="wedgeRoundRectCallout">
              <a:avLst/>
            </a:prstGeom>
            <a:noFill/>
            <a:ln w="9525" cap="flat" cmpd="sng" algn="ctr">
              <a:solidFill>
                <a:schemeClr val="accent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GB" sz="2400" b="0" i="0" u="none" strike="noStrike" cap="none" normalizeH="0" baseline="0">
                <a:ln>
                  <a:noFill/>
                </a:ln>
                <a:solidFill>
                  <a:schemeClr val="tx1"/>
                </a:solidFill>
                <a:effectLst/>
                <a:latin typeface="Arial" charset="0"/>
                <a:ea typeface="ヒラギノ角ゴ Pro W3" charset="-128"/>
                <a:cs typeface="ヒラギノ角ゴ Pro W3" charset="-128"/>
              </a:endParaRPr>
            </a:p>
          </p:txBody>
        </p:sp>
        <p:sp>
          <p:nvSpPr>
            <p:cNvPr id="16" name="TextBox 15"/>
            <p:cNvSpPr txBox="1"/>
            <p:nvPr/>
          </p:nvSpPr>
          <p:spPr>
            <a:xfrm>
              <a:off x="-967381" y="2011329"/>
              <a:ext cx="1953850" cy="513697"/>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GB" sz="2400" dirty="0"/>
                <a:t>Newspapers</a:t>
              </a:r>
            </a:p>
          </p:txBody>
        </p:sp>
      </p:grpSp>
      <p:grpSp>
        <p:nvGrpSpPr>
          <p:cNvPr id="20" name="Group 19"/>
          <p:cNvGrpSpPr/>
          <p:nvPr/>
        </p:nvGrpSpPr>
        <p:grpSpPr>
          <a:xfrm>
            <a:off x="8131790" y="2598003"/>
            <a:ext cx="2497031" cy="830997"/>
            <a:chOff x="808500" y="997580"/>
            <a:chExt cx="1545012" cy="924655"/>
          </a:xfrm>
        </p:grpSpPr>
        <p:sp>
          <p:nvSpPr>
            <p:cNvPr id="21" name="Rounded Rectangular Callout 20"/>
            <p:cNvSpPr/>
            <p:nvPr/>
          </p:nvSpPr>
          <p:spPr bwMode="auto">
            <a:xfrm>
              <a:off x="808500" y="998905"/>
              <a:ext cx="1545012" cy="923330"/>
            </a:xfrm>
            <a:prstGeom prst="wedgeRoundRectCallout">
              <a:avLst/>
            </a:prstGeom>
            <a:noFill/>
            <a:ln w="9525" cap="flat" cmpd="sng" algn="ctr">
              <a:solidFill>
                <a:schemeClr val="accent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GB" sz="2400" b="0" i="0" u="none" strike="noStrike" cap="none" normalizeH="0" baseline="0">
                <a:ln>
                  <a:noFill/>
                </a:ln>
                <a:solidFill>
                  <a:schemeClr val="tx1"/>
                </a:solidFill>
                <a:effectLst/>
                <a:latin typeface="Arial" charset="0"/>
                <a:ea typeface="ヒラギノ角ゴ Pro W3" charset="-128"/>
                <a:cs typeface="ヒラギノ角ゴ Pro W3" charset="-128"/>
              </a:endParaRPr>
            </a:p>
          </p:txBody>
        </p:sp>
        <p:sp>
          <p:nvSpPr>
            <p:cNvPr id="22" name="TextBox 21"/>
            <p:cNvSpPr txBox="1"/>
            <p:nvPr/>
          </p:nvSpPr>
          <p:spPr>
            <a:xfrm>
              <a:off x="836388" y="997580"/>
              <a:ext cx="1511106" cy="924655"/>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GB" sz="2400" dirty="0"/>
                <a:t>Any healthy option</a:t>
              </a:r>
            </a:p>
          </p:txBody>
        </p:sp>
      </p:grpSp>
      <p:sp>
        <p:nvSpPr>
          <p:cNvPr id="24" name="Rounded Rectangular Callout 23"/>
          <p:cNvSpPr/>
          <p:nvPr/>
        </p:nvSpPr>
        <p:spPr bwMode="auto">
          <a:xfrm>
            <a:off x="2852378" y="1291095"/>
            <a:ext cx="1610437" cy="1097264"/>
          </a:xfrm>
          <a:prstGeom prst="wedgeRoundRectCallout">
            <a:avLst/>
          </a:prstGeom>
          <a:noFill/>
          <a:ln w="9525" cap="flat" cmpd="sng" algn="ctr">
            <a:solidFill>
              <a:schemeClr val="accent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GB" sz="2400" b="0" i="0" u="none" strike="noStrike" cap="none" normalizeH="0" baseline="0">
              <a:ln>
                <a:noFill/>
              </a:ln>
              <a:solidFill>
                <a:schemeClr val="tx1"/>
              </a:solidFill>
              <a:effectLst/>
              <a:latin typeface="Arial" charset="0"/>
              <a:ea typeface="ヒラギノ角ゴ Pro W3" charset="-128"/>
              <a:cs typeface="ヒラギノ角ゴ Pro W3" charset="-128"/>
            </a:endParaRPr>
          </a:p>
        </p:txBody>
      </p:sp>
      <p:sp>
        <p:nvSpPr>
          <p:cNvPr id="25" name="TextBox 24"/>
          <p:cNvSpPr txBox="1"/>
          <p:nvPr/>
        </p:nvSpPr>
        <p:spPr>
          <a:xfrm>
            <a:off x="2825085" y="1454513"/>
            <a:ext cx="1719619" cy="830997"/>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GB" sz="2400" dirty="0" smtClean="0"/>
              <a:t>Stationery, cards</a:t>
            </a:r>
            <a:endParaRPr lang="en-GB" sz="2400" dirty="0"/>
          </a:p>
        </p:txBody>
      </p:sp>
      <p:grpSp>
        <p:nvGrpSpPr>
          <p:cNvPr id="26" name="Group 25"/>
          <p:cNvGrpSpPr/>
          <p:nvPr/>
        </p:nvGrpSpPr>
        <p:grpSpPr>
          <a:xfrm>
            <a:off x="4685903" y="1308100"/>
            <a:ext cx="3314699" cy="1714501"/>
            <a:chOff x="774722" y="1281534"/>
            <a:chExt cx="1545012" cy="923330"/>
          </a:xfrm>
        </p:grpSpPr>
        <p:sp>
          <p:nvSpPr>
            <p:cNvPr id="27" name="Rounded Rectangular Callout 26"/>
            <p:cNvSpPr/>
            <p:nvPr/>
          </p:nvSpPr>
          <p:spPr bwMode="auto">
            <a:xfrm>
              <a:off x="774722" y="1281534"/>
              <a:ext cx="1545012" cy="923330"/>
            </a:xfrm>
            <a:prstGeom prst="wedgeRoundRectCallout">
              <a:avLst/>
            </a:prstGeom>
            <a:noFill/>
            <a:ln w="9525" cap="flat" cmpd="sng" algn="ctr">
              <a:solidFill>
                <a:schemeClr val="accent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GB" sz="2400" b="0" i="0" u="none" strike="noStrike" cap="none" normalizeH="0" baseline="0">
                <a:ln>
                  <a:noFill/>
                </a:ln>
                <a:solidFill>
                  <a:schemeClr val="tx1"/>
                </a:solidFill>
                <a:effectLst/>
                <a:latin typeface="Arial" charset="0"/>
                <a:ea typeface="ヒラギノ角ゴ Pro W3" charset="-128"/>
                <a:cs typeface="ヒラギノ角ゴ Pro W3" charset="-128"/>
              </a:endParaRPr>
            </a:p>
          </p:txBody>
        </p:sp>
        <p:sp>
          <p:nvSpPr>
            <p:cNvPr id="28" name="TextBox 27"/>
            <p:cNvSpPr txBox="1"/>
            <p:nvPr/>
          </p:nvSpPr>
          <p:spPr>
            <a:xfrm>
              <a:off x="890221" y="1516731"/>
              <a:ext cx="1170931" cy="187773"/>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endParaRPr lang="en-GB" dirty="0"/>
            </a:p>
          </p:txBody>
        </p:sp>
      </p:grpSp>
      <p:sp>
        <p:nvSpPr>
          <p:cNvPr id="29" name="Rounded Rectangular Callout 28"/>
          <p:cNvSpPr/>
          <p:nvPr/>
        </p:nvSpPr>
        <p:spPr bwMode="auto">
          <a:xfrm>
            <a:off x="7755721" y="5520195"/>
            <a:ext cx="2038639" cy="829806"/>
          </a:xfrm>
          <a:prstGeom prst="wedgeRoundRectCallout">
            <a:avLst/>
          </a:prstGeom>
          <a:noFill/>
          <a:ln w="9525" cap="flat" cmpd="sng" algn="ctr">
            <a:solidFill>
              <a:schemeClr val="accent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GB" sz="2400" b="0" i="0" u="none" strike="noStrike" cap="none" normalizeH="0" baseline="0">
              <a:ln>
                <a:noFill/>
              </a:ln>
              <a:solidFill>
                <a:schemeClr val="tx1"/>
              </a:solidFill>
              <a:effectLst/>
              <a:latin typeface="Arial" charset="0"/>
              <a:ea typeface="ヒラギノ角ゴ Pro W3" charset="-128"/>
              <a:cs typeface="ヒラギノ角ゴ Pro W3" charset="-128"/>
            </a:endParaRPr>
          </a:p>
        </p:txBody>
      </p:sp>
      <p:sp>
        <p:nvSpPr>
          <p:cNvPr id="30" name="TextBox 29"/>
          <p:cNvSpPr txBox="1"/>
          <p:nvPr/>
        </p:nvSpPr>
        <p:spPr>
          <a:xfrm>
            <a:off x="8000602" y="5695761"/>
            <a:ext cx="1545040" cy="461665"/>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GB" sz="2400" dirty="0"/>
              <a:t>No edibles</a:t>
            </a:r>
          </a:p>
        </p:txBody>
      </p:sp>
      <p:grpSp>
        <p:nvGrpSpPr>
          <p:cNvPr id="31" name="Group 30"/>
          <p:cNvGrpSpPr/>
          <p:nvPr/>
        </p:nvGrpSpPr>
        <p:grpSpPr>
          <a:xfrm>
            <a:off x="609587" y="2705100"/>
            <a:ext cx="3657600" cy="952501"/>
            <a:chOff x="200701" y="1281534"/>
            <a:chExt cx="1545012" cy="923330"/>
          </a:xfrm>
        </p:grpSpPr>
        <p:sp>
          <p:nvSpPr>
            <p:cNvPr id="32" name="Rounded Rectangular Callout 31"/>
            <p:cNvSpPr/>
            <p:nvPr/>
          </p:nvSpPr>
          <p:spPr bwMode="auto">
            <a:xfrm>
              <a:off x="200701" y="1281534"/>
              <a:ext cx="1545012" cy="923330"/>
            </a:xfrm>
            <a:prstGeom prst="wedgeRoundRectCallout">
              <a:avLst/>
            </a:prstGeom>
            <a:noFill/>
            <a:ln w="9525" cap="flat" cmpd="sng" algn="ctr">
              <a:solidFill>
                <a:schemeClr val="accent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GB" sz="2400" b="0" i="0" u="none" strike="noStrike" cap="none" normalizeH="0" baseline="0">
                <a:ln>
                  <a:noFill/>
                </a:ln>
                <a:solidFill>
                  <a:schemeClr val="tx1"/>
                </a:solidFill>
                <a:effectLst/>
                <a:latin typeface="Arial" charset="0"/>
                <a:ea typeface="ヒラギノ角ゴ Pro W3" charset="-128"/>
                <a:cs typeface="ヒラギノ角ゴ Pro W3" charset="-128"/>
              </a:endParaRPr>
            </a:p>
          </p:txBody>
        </p:sp>
        <p:sp>
          <p:nvSpPr>
            <p:cNvPr id="33" name="TextBox 32"/>
            <p:cNvSpPr txBox="1"/>
            <p:nvPr/>
          </p:nvSpPr>
          <p:spPr>
            <a:xfrm>
              <a:off x="275809" y="1332066"/>
              <a:ext cx="1302414" cy="805547"/>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GB" sz="2400" dirty="0"/>
                <a:t>Bags and items heavily discounted</a:t>
              </a:r>
            </a:p>
          </p:txBody>
        </p:sp>
      </p:grpSp>
      <p:sp>
        <p:nvSpPr>
          <p:cNvPr id="34" name="Rounded Rectangular Callout 33"/>
          <p:cNvSpPr/>
          <p:nvPr/>
        </p:nvSpPr>
        <p:spPr bwMode="auto">
          <a:xfrm>
            <a:off x="8048956" y="4077648"/>
            <a:ext cx="3210447" cy="1143000"/>
          </a:xfrm>
          <a:prstGeom prst="wedgeRoundRectCallout">
            <a:avLst/>
          </a:prstGeom>
          <a:noFill/>
          <a:ln w="9525" cap="flat" cmpd="sng" algn="ctr">
            <a:solidFill>
              <a:schemeClr val="accent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GB" sz="2400" b="0" i="0" u="none" strike="noStrike" cap="none" normalizeH="0" baseline="0">
              <a:ln>
                <a:noFill/>
              </a:ln>
              <a:solidFill>
                <a:schemeClr val="tx1"/>
              </a:solidFill>
              <a:effectLst/>
              <a:latin typeface="Arial" charset="0"/>
              <a:ea typeface="ヒラギノ角ゴ Pro W3" charset="-128"/>
              <a:cs typeface="ヒラギノ角ゴ Pro W3" charset="-128"/>
            </a:endParaRPr>
          </a:p>
        </p:txBody>
      </p:sp>
      <p:sp>
        <p:nvSpPr>
          <p:cNvPr id="35" name="Rectangle 34"/>
          <p:cNvSpPr/>
          <p:nvPr/>
        </p:nvSpPr>
        <p:spPr>
          <a:xfrm>
            <a:off x="8350256" y="4178800"/>
            <a:ext cx="2888207" cy="830997"/>
          </a:xfrm>
          <a:prstGeom prst="rect">
            <a:avLst/>
          </a:prstGeom>
        </p:spPr>
        <p:txBody>
          <a:bodyPr wrap="square">
            <a:spAutoFit/>
          </a:bodyPr>
          <a:lstStyle/>
          <a:p>
            <a:r>
              <a:rPr lang="en-GB" sz="2400" dirty="0" smtClean="0"/>
              <a:t>Nothing </a:t>
            </a:r>
            <a:r>
              <a:rPr lang="en-GB" sz="2400" dirty="0"/>
              <a:t>that small children can grab</a:t>
            </a:r>
          </a:p>
        </p:txBody>
      </p:sp>
      <p:pic>
        <p:nvPicPr>
          <p:cNvPr id="6154" name="Picture 10" descr="http://stayactiveeathealthy.ca/sites/default/files/imce/apple.pn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rot="588849">
            <a:off x="10126640" y="2651078"/>
            <a:ext cx="1201003" cy="1201003"/>
          </a:xfrm>
          <a:prstGeom prst="rect">
            <a:avLst/>
          </a:prstGeom>
          <a:noFill/>
          <a:extLst>
            <a:ext uri="{909E8E84-426E-40DD-AFC4-6F175D3DCCD1}">
              <a14:hiddenFill xmlns:a14="http://schemas.microsoft.com/office/drawing/2010/main">
                <a:solidFill>
                  <a:srgbClr val="FFFFFF"/>
                </a:solidFill>
              </a14:hiddenFill>
            </a:ext>
          </a:extLst>
        </p:spPr>
      </p:pic>
      <p:pic>
        <p:nvPicPr>
          <p:cNvPr id="6160" name="Picture 16" descr="http://www.instaprint.co.uk/images/greetingcards.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65009" y="968991"/>
            <a:ext cx="1903405" cy="1554448"/>
          </a:xfrm>
          <a:prstGeom prst="rect">
            <a:avLst/>
          </a:prstGeom>
          <a:noFill/>
          <a:extLst>
            <a:ext uri="{909E8E84-426E-40DD-AFC4-6F175D3DCCD1}">
              <a14:hiddenFill xmlns:a14="http://schemas.microsoft.com/office/drawing/2010/main">
                <a:solidFill>
                  <a:srgbClr val="FFFFFF"/>
                </a:solidFill>
              </a14:hiddenFill>
            </a:ext>
          </a:extLst>
        </p:spPr>
      </p:pic>
      <p:sp>
        <p:nvSpPr>
          <p:cNvPr id="36" name="Rectangle 35"/>
          <p:cNvSpPr/>
          <p:nvPr/>
        </p:nvSpPr>
        <p:spPr>
          <a:xfrm>
            <a:off x="3963348" y="6391322"/>
            <a:ext cx="6096000" cy="577081"/>
          </a:xfrm>
          <a:prstGeom prst="rect">
            <a:avLst/>
          </a:prstGeom>
        </p:spPr>
        <p:txBody>
          <a:bodyPr wrap="square">
            <a:spAutoFit/>
          </a:bodyPr>
          <a:lstStyle/>
          <a:p>
            <a:pPr algn="r"/>
            <a:r>
              <a:rPr lang="en-US" sz="1050" dirty="0" smtClean="0"/>
              <a:t>QC4. If no, what should retailers put at checkouts in place of confectionery? Please select all that apply. </a:t>
            </a:r>
            <a:r>
              <a:rPr lang="en-US" sz="1050" dirty="0">
                <a:solidFill>
                  <a:srgbClr val="424F5A"/>
                </a:solidFill>
              </a:rPr>
              <a:t>Base: All </a:t>
            </a:r>
            <a:r>
              <a:rPr lang="en-GB" sz="1050" dirty="0" smtClean="0"/>
              <a:t>All who said retailers should not display confectionery at the checkout</a:t>
            </a:r>
            <a:r>
              <a:rPr lang="en-US" sz="1050" dirty="0" smtClean="0">
                <a:solidFill>
                  <a:srgbClr val="424F5A"/>
                </a:solidFill>
              </a:rPr>
              <a:t>: </a:t>
            </a:r>
            <a:r>
              <a:rPr lang="en-US" sz="1050" dirty="0">
                <a:solidFill>
                  <a:srgbClr val="424F5A"/>
                </a:solidFill>
              </a:rPr>
              <a:t>1,077</a:t>
            </a:r>
          </a:p>
          <a:p>
            <a:pPr algn="r"/>
            <a:endParaRPr lang="en-US" sz="1050" dirty="0" smtClean="0">
              <a:solidFill>
                <a:srgbClr val="424F5A"/>
              </a:solidFill>
            </a:endParaRPr>
          </a:p>
        </p:txBody>
      </p:sp>
    </p:spTree>
    <p:extLst>
      <p:ext uri="{BB962C8B-B14F-4D97-AF65-F5344CB8AC3E}">
        <p14:creationId xmlns:p14="http://schemas.microsoft.com/office/powerpoint/2010/main" val="1515955137"/>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ectangle 12"/>
          <p:cNvSpPr>
            <a:spLocks noChangeArrowheads="1"/>
          </p:cNvSpPr>
          <p:nvPr/>
        </p:nvSpPr>
        <p:spPr bwMode="auto">
          <a:xfrm>
            <a:off x="0" y="-10970"/>
            <a:ext cx="12192000" cy="764704"/>
          </a:xfrm>
          <a:prstGeom prst="rect">
            <a:avLst/>
          </a:prstGeom>
          <a:solidFill>
            <a:schemeClr val="accent1"/>
          </a:solidFill>
          <a:ln w="9525" algn="ctr">
            <a:noFill/>
            <a:round/>
            <a:headEnd/>
            <a:tailEnd/>
          </a:ln>
          <a:effectLst>
            <a:outerShdw blurRad="50800" dist="38100" dir="2700000" algn="tl" rotWithShape="0">
              <a:prstClr val="black">
                <a:alpha val="40000"/>
              </a:prstClr>
            </a:outerShdw>
          </a:effectLst>
        </p:spPr>
        <p:txBody>
          <a:bodyPr anchor="ct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85725" lvl="2" algn="ctr" fontAlgn="base">
              <a:spcBef>
                <a:spcPct val="0"/>
              </a:spcBef>
              <a:spcAft>
                <a:spcPct val="0"/>
              </a:spcAft>
            </a:pPr>
            <a:r>
              <a:rPr lang="en-GB" sz="2000" b="1" dirty="0" smtClean="0">
                <a:solidFill>
                  <a:schemeClr val="bg1"/>
                </a:solidFill>
              </a:rPr>
              <a:t>Almost 8 in 10 consumers thought that confectionery should not be banned from other prominent places in store</a:t>
            </a:r>
            <a:r>
              <a:rPr lang="en-GB" sz="2000" b="1" dirty="0">
                <a:solidFill>
                  <a:schemeClr val="bg1"/>
                </a:solidFill>
              </a:rPr>
              <a:t> </a:t>
            </a:r>
            <a:r>
              <a:rPr lang="en-GB" sz="2000" b="1" dirty="0" smtClean="0">
                <a:solidFill>
                  <a:schemeClr val="bg1"/>
                </a:solidFill>
              </a:rPr>
              <a:t>such as aisle ends</a:t>
            </a:r>
          </a:p>
        </p:txBody>
      </p:sp>
      <p:pic>
        <p:nvPicPr>
          <p:cNvPr id="1026" name="Picture 2" descr="http://brittanyestes.com/wp-content/uploads/2014/02/misc-GROCERY-STORE-AISLE-ROYALTY-FREE.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48270" y="2412999"/>
            <a:ext cx="4515089" cy="3098801"/>
          </a:xfrm>
          <a:prstGeom prst="rect">
            <a:avLst/>
          </a:prstGeom>
          <a:extLst>
            <a:ext uri="{909E8E84-426E-40DD-AFC4-6F175D3DCCD1}">
              <a14:hiddenFill xmlns:a14="http://schemas.microsoft.com/office/drawing/2010/main">
                <a:solidFill>
                  <a:srgbClr val="FFFFFF"/>
                </a:solidFill>
              </a14:hiddenFill>
            </a:ext>
          </a:extLst>
        </p:spPr>
      </p:pic>
      <p:sp>
        <p:nvSpPr>
          <p:cNvPr id="11" name="Rechteck 776"/>
          <p:cNvSpPr/>
          <p:nvPr/>
        </p:nvSpPr>
        <p:spPr bwMode="gray">
          <a:xfrm>
            <a:off x="4965700" y="4229100"/>
            <a:ext cx="558800" cy="604756"/>
          </a:xfrm>
          <a:prstGeom prst="rect">
            <a:avLst/>
          </a:prstGeom>
          <a:gradFill flip="none" rotWithShape="1">
            <a:gsLst>
              <a:gs pos="90000">
                <a:schemeClr val="accent1">
                  <a:lumMod val="50000"/>
                </a:schemeClr>
              </a:gs>
              <a:gs pos="6000">
                <a:schemeClr val="accent1">
                  <a:lumMod val="60000"/>
                  <a:lumOff val="40000"/>
                </a:schemeClr>
              </a:gs>
              <a:gs pos="75000">
                <a:schemeClr val="accent1">
                  <a:lumMod val="75000"/>
                </a:schemeClr>
              </a:gs>
              <a:gs pos="0">
                <a:schemeClr val="accent1">
                  <a:lumMod val="60000"/>
                  <a:lumOff val="40000"/>
                </a:schemeClr>
              </a:gs>
            </a:gsLst>
            <a:lin ang="5400000" scaled="1"/>
            <a:tileRect/>
          </a:gradFill>
          <a:ln w="12700">
            <a:noFill/>
            <a:round/>
            <a:headEnd/>
            <a:tailEnd/>
          </a:ln>
          <a:effectLst>
            <a:outerShdw blurRad="38100" dist="12700" dir="16200000" rotWithShape="0">
              <a:prstClr val="black">
                <a:alpha val="30000"/>
              </a:prstClr>
            </a:outerShdw>
          </a:effectLst>
        </p:spPr>
        <p:txBody>
          <a:bodyPr rtlCol="0" anchor="ctr"/>
          <a:lstStyle/>
          <a:p>
            <a:pPr algn="ctr"/>
            <a:endParaRPr lang="de-DE" sz="1600"/>
          </a:p>
        </p:txBody>
      </p:sp>
      <p:sp>
        <p:nvSpPr>
          <p:cNvPr id="9" name="Rechteck 776"/>
          <p:cNvSpPr/>
          <p:nvPr/>
        </p:nvSpPr>
        <p:spPr bwMode="gray">
          <a:xfrm>
            <a:off x="4953000" y="2731666"/>
            <a:ext cx="590320" cy="649768"/>
          </a:xfrm>
          <a:prstGeom prst="rect">
            <a:avLst/>
          </a:prstGeom>
          <a:solidFill>
            <a:srgbClr val="FF0000"/>
          </a:solidFill>
          <a:ln w="12700">
            <a:noFill/>
            <a:round/>
            <a:headEnd/>
            <a:tailEnd/>
          </a:ln>
          <a:effectLst>
            <a:outerShdw blurRad="38100" dist="12700" dir="16200000" rotWithShape="0">
              <a:prstClr val="black">
                <a:alpha val="30000"/>
              </a:prstClr>
            </a:outerShdw>
          </a:effectLst>
        </p:spPr>
        <p:txBody>
          <a:bodyPr rtlCol="0" anchor="ctr"/>
          <a:lstStyle/>
          <a:p>
            <a:pPr algn="ctr"/>
            <a:endParaRPr lang="de-DE" sz="1600"/>
          </a:p>
        </p:txBody>
      </p:sp>
      <p:sp>
        <p:nvSpPr>
          <p:cNvPr id="3" name="Content Placeholder 2"/>
          <p:cNvSpPr>
            <a:spLocks noGrp="1"/>
          </p:cNvSpPr>
          <p:nvPr>
            <p:ph idx="1"/>
          </p:nvPr>
        </p:nvSpPr>
        <p:spPr>
          <a:xfrm>
            <a:off x="7175500" y="2514600"/>
            <a:ext cx="5016500" cy="1689100"/>
          </a:xfrm>
        </p:spPr>
        <p:txBody>
          <a:bodyPr/>
          <a:lstStyle/>
          <a:p>
            <a:pPr marL="0" indent="0">
              <a:buNone/>
            </a:pPr>
            <a:r>
              <a:rPr lang="en-GB" sz="2400" dirty="0" smtClean="0"/>
              <a:t>Of British consumers think confectionery </a:t>
            </a:r>
            <a:r>
              <a:rPr lang="en-GB" sz="2400" dirty="0" smtClean="0">
                <a:solidFill>
                  <a:srgbClr val="FF0000"/>
                </a:solidFill>
              </a:rPr>
              <a:t>should not be banned </a:t>
            </a:r>
            <a:r>
              <a:rPr lang="en-GB" sz="2400" dirty="0" smtClean="0"/>
              <a:t>from other prominent places in store such as the end of aisles while</a:t>
            </a:r>
          </a:p>
        </p:txBody>
      </p:sp>
      <p:sp>
        <p:nvSpPr>
          <p:cNvPr id="4" name="Rectangle 3"/>
          <p:cNvSpPr/>
          <p:nvPr/>
        </p:nvSpPr>
        <p:spPr>
          <a:xfrm>
            <a:off x="3972256" y="6280919"/>
            <a:ext cx="6096000" cy="577081"/>
          </a:xfrm>
          <a:prstGeom prst="rect">
            <a:avLst/>
          </a:prstGeom>
        </p:spPr>
        <p:txBody>
          <a:bodyPr wrap="square">
            <a:spAutoFit/>
          </a:bodyPr>
          <a:lstStyle/>
          <a:p>
            <a:pPr algn="r"/>
            <a:r>
              <a:rPr lang="en-US" sz="1050" dirty="0" smtClean="0"/>
              <a:t>QC5. Do you think confectionery should be banned from other</a:t>
            </a:r>
          </a:p>
          <a:p>
            <a:pPr algn="r"/>
            <a:r>
              <a:rPr lang="en-US" sz="1050" dirty="0" smtClean="0"/>
              <a:t> prominent places in store, such as at the end of aisles? </a:t>
            </a:r>
          </a:p>
          <a:p>
            <a:pPr algn="r"/>
            <a:r>
              <a:rPr lang="en-US" sz="1050" dirty="0" smtClean="0">
                <a:solidFill>
                  <a:srgbClr val="424F5A"/>
                </a:solidFill>
              </a:rPr>
              <a:t>Base: All respondents: 2,040</a:t>
            </a:r>
          </a:p>
        </p:txBody>
      </p:sp>
      <p:sp>
        <p:nvSpPr>
          <p:cNvPr id="5" name="Rectangle 4"/>
          <p:cNvSpPr/>
          <p:nvPr/>
        </p:nvSpPr>
        <p:spPr>
          <a:xfrm>
            <a:off x="5537200" y="2547035"/>
            <a:ext cx="2209800" cy="1107996"/>
          </a:xfrm>
          <a:prstGeom prst="rect">
            <a:avLst/>
          </a:prstGeom>
        </p:spPr>
        <p:txBody>
          <a:bodyPr wrap="square">
            <a:spAutoFit/>
          </a:bodyPr>
          <a:lstStyle/>
          <a:p>
            <a:r>
              <a:rPr lang="de-DE" sz="6600" dirty="0">
                <a:solidFill>
                  <a:schemeClr val="bg1">
                    <a:lumMod val="50000"/>
                  </a:schemeClr>
                </a:solidFill>
              </a:rPr>
              <a:t>77%</a:t>
            </a:r>
          </a:p>
        </p:txBody>
      </p:sp>
      <p:sp>
        <p:nvSpPr>
          <p:cNvPr id="7" name="Rectangle 6"/>
          <p:cNvSpPr/>
          <p:nvPr/>
        </p:nvSpPr>
        <p:spPr>
          <a:xfrm>
            <a:off x="5549900" y="4032935"/>
            <a:ext cx="2057400" cy="1107996"/>
          </a:xfrm>
          <a:prstGeom prst="rect">
            <a:avLst/>
          </a:prstGeom>
        </p:spPr>
        <p:txBody>
          <a:bodyPr wrap="square">
            <a:spAutoFit/>
          </a:bodyPr>
          <a:lstStyle/>
          <a:p>
            <a:r>
              <a:rPr lang="de-DE" sz="6600" dirty="0">
                <a:solidFill>
                  <a:schemeClr val="bg1">
                    <a:lumMod val="50000"/>
                  </a:schemeClr>
                </a:solidFill>
              </a:rPr>
              <a:t>23%</a:t>
            </a:r>
          </a:p>
        </p:txBody>
      </p:sp>
      <p:sp>
        <p:nvSpPr>
          <p:cNvPr id="8" name="Freeform 5"/>
          <p:cNvSpPr>
            <a:spLocks noEditPoints="1"/>
          </p:cNvSpPr>
          <p:nvPr/>
        </p:nvSpPr>
        <p:spPr bwMode="gray">
          <a:xfrm rot="10800000">
            <a:off x="4940300" y="2709004"/>
            <a:ext cx="595512" cy="719996"/>
          </a:xfrm>
          <a:custGeom>
            <a:avLst/>
            <a:gdLst>
              <a:gd name="T0" fmla="*/ 0 w 896"/>
              <a:gd name="T1" fmla="*/ 0 h 1084"/>
              <a:gd name="T2" fmla="*/ 0 w 896"/>
              <a:gd name="T3" fmla="*/ 1084 h 1084"/>
              <a:gd name="T4" fmla="*/ 896 w 896"/>
              <a:gd name="T5" fmla="*/ 1084 h 1084"/>
              <a:gd name="T6" fmla="*/ 896 w 896"/>
              <a:gd name="T7" fmla="*/ 0 h 1084"/>
              <a:gd name="T8" fmla="*/ 0 w 896"/>
              <a:gd name="T9" fmla="*/ 0 h 1084"/>
              <a:gd name="T10" fmla="*/ 760 w 896"/>
              <a:gd name="T11" fmla="*/ 588 h 1084"/>
              <a:gd name="T12" fmla="*/ 748 w 896"/>
              <a:gd name="T13" fmla="*/ 593 h 1084"/>
              <a:gd name="T14" fmla="*/ 746 w 896"/>
              <a:gd name="T15" fmla="*/ 594 h 1084"/>
              <a:gd name="T16" fmla="*/ 743 w 896"/>
              <a:gd name="T17" fmla="*/ 597 h 1084"/>
              <a:gd name="T18" fmla="*/ 741 w 896"/>
              <a:gd name="T19" fmla="*/ 602 h 1084"/>
              <a:gd name="T20" fmla="*/ 741 w 896"/>
              <a:gd name="T21" fmla="*/ 602 h 1084"/>
              <a:gd name="T22" fmla="*/ 741 w 896"/>
              <a:gd name="T23" fmla="*/ 603 h 1084"/>
              <a:gd name="T24" fmla="*/ 747 w 896"/>
              <a:gd name="T25" fmla="*/ 614 h 1084"/>
              <a:gd name="T26" fmla="*/ 757 w 896"/>
              <a:gd name="T27" fmla="*/ 631 h 1084"/>
              <a:gd name="T28" fmla="*/ 758 w 896"/>
              <a:gd name="T29" fmla="*/ 633 h 1084"/>
              <a:gd name="T30" fmla="*/ 758 w 896"/>
              <a:gd name="T31" fmla="*/ 634 h 1084"/>
              <a:gd name="T32" fmla="*/ 761 w 896"/>
              <a:gd name="T33" fmla="*/ 645 h 1084"/>
              <a:gd name="T34" fmla="*/ 723 w 896"/>
              <a:gd name="T35" fmla="*/ 711 h 1084"/>
              <a:gd name="T36" fmla="*/ 718 w 896"/>
              <a:gd name="T37" fmla="*/ 713 h 1084"/>
              <a:gd name="T38" fmla="*/ 717 w 896"/>
              <a:gd name="T39" fmla="*/ 714 h 1084"/>
              <a:gd name="T40" fmla="*/ 712 w 896"/>
              <a:gd name="T41" fmla="*/ 734 h 1084"/>
              <a:gd name="T42" fmla="*/ 714 w 896"/>
              <a:gd name="T43" fmla="*/ 811 h 1084"/>
              <a:gd name="T44" fmla="*/ 687 w 896"/>
              <a:gd name="T45" fmla="*/ 833 h 1084"/>
              <a:gd name="T46" fmla="*/ 681 w 896"/>
              <a:gd name="T47" fmla="*/ 835 h 1084"/>
              <a:gd name="T48" fmla="*/ 681 w 896"/>
              <a:gd name="T49" fmla="*/ 835 h 1084"/>
              <a:gd name="T50" fmla="*/ 677 w 896"/>
              <a:gd name="T51" fmla="*/ 839 h 1084"/>
              <a:gd name="T52" fmla="*/ 677 w 896"/>
              <a:gd name="T53" fmla="*/ 840 h 1084"/>
              <a:gd name="T54" fmla="*/ 677 w 896"/>
              <a:gd name="T55" fmla="*/ 841 h 1084"/>
              <a:gd name="T56" fmla="*/ 676 w 896"/>
              <a:gd name="T57" fmla="*/ 849 h 1084"/>
              <a:gd name="T58" fmla="*/ 678 w 896"/>
              <a:gd name="T59" fmla="*/ 854 h 1084"/>
              <a:gd name="T60" fmla="*/ 678 w 896"/>
              <a:gd name="T61" fmla="*/ 854 h 1084"/>
              <a:gd name="T62" fmla="*/ 680 w 896"/>
              <a:gd name="T63" fmla="*/ 856 h 1084"/>
              <a:gd name="T64" fmla="*/ 695 w 896"/>
              <a:gd name="T65" fmla="*/ 878 h 1084"/>
              <a:gd name="T66" fmla="*/ 696 w 896"/>
              <a:gd name="T67" fmla="*/ 878 h 1084"/>
              <a:gd name="T68" fmla="*/ 696 w 896"/>
              <a:gd name="T69" fmla="*/ 881 h 1084"/>
              <a:gd name="T70" fmla="*/ 630 w 896"/>
              <a:gd name="T71" fmla="*/ 964 h 1084"/>
              <a:gd name="T72" fmla="*/ 201 w 896"/>
              <a:gd name="T73" fmla="*/ 962 h 1084"/>
              <a:gd name="T74" fmla="*/ 143 w 896"/>
              <a:gd name="T75" fmla="*/ 930 h 1084"/>
              <a:gd name="T76" fmla="*/ 132 w 896"/>
              <a:gd name="T77" fmla="*/ 930 h 1084"/>
              <a:gd name="T78" fmla="*/ 102 w 896"/>
              <a:gd name="T79" fmla="*/ 930 h 1084"/>
              <a:gd name="T80" fmla="*/ 102 w 896"/>
              <a:gd name="T81" fmla="*/ 930 h 1084"/>
              <a:gd name="T82" fmla="*/ 102 w 896"/>
              <a:gd name="T83" fmla="*/ 930 h 1084"/>
              <a:gd name="T84" fmla="*/ 102 w 896"/>
              <a:gd name="T85" fmla="*/ 834 h 1084"/>
              <a:gd name="T86" fmla="*/ 102 w 896"/>
              <a:gd name="T87" fmla="*/ 583 h 1084"/>
              <a:gd name="T88" fmla="*/ 133 w 896"/>
              <a:gd name="T89" fmla="*/ 562 h 1084"/>
              <a:gd name="T90" fmla="*/ 133 w 896"/>
              <a:gd name="T91" fmla="*/ 563 h 1084"/>
              <a:gd name="T92" fmla="*/ 162 w 896"/>
              <a:gd name="T93" fmla="*/ 542 h 1084"/>
              <a:gd name="T94" fmla="*/ 321 w 896"/>
              <a:gd name="T95" fmla="*/ 289 h 1084"/>
              <a:gd name="T96" fmla="*/ 321 w 896"/>
              <a:gd name="T97" fmla="*/ 140 h 1084"/>
              <a:gd name="T98" fmla="*/ 361 w 896"/>
              <a:gd name="T99" fmla="*/ 125 h 1084"/>
              <a:gd name="T100" fmla="*/ 361 w 896"/>
              <a:gd name="T101" fmla="*/ 125 h 1084"/>
              <a:gd name="T102" fmla="*/ 403 w 896"/>
              <a:gd name="T103" fmla="*/ 137 h 1084"/>
              <a:gd name="T104" fmla="*/ 434 w 896"/>
              <a:gd name="T105" fmla="*/ 211 h 1084"/>
              <a:gd name="T106" fmla="*/ 450 w 896"/>
              <a:gd name="T107" fmla="*/ 270 h 1084"/>
              <a:gd name="T108" fmla="*/ 450 w 896"/>
              <a:gd name="T109" fmla="*/ 270 h 1084"/>
              <a:gd name="T110" fmla="*/ 451 w 896"/>
              <a:gd name="T111" fmla="*/ 276 h 1084"/>
              <a:gd name="T112" fmla="*/ 451 w 896"/>
              <a:gd name="T113" fmla="*/ 279 h 1084"/>
              <a:gd name="T114" fmla="*/ 451 w 896"/>
              <a:gd name="T115" fmla="*/ 300 h 1084"/>
              <a:gd name="T116" fmla="*/ 421 w 896"/>
              <a:gd name="T117" fmla="*/ 484 h 1084"/>
              <a:gd name="T118" fmla="*/ 752 w 896"/>
              <a:gd name="T119" fmla="*/ 484 h 1084"/>
              <a:gd name="T120" fmla="*/ 760 w 896"/>
              <a:gd name="T121" fmla="*/ 588 h 10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896" h="1084">
                <a:moveTo>
                  <a:pt x="0" y="0"/>
                </a:moveTo>
                <a:cubicBezTo>
                  <a:pt x="0" y="1084"/>
                  <a:pt x="0" y="1084"/>
                  <a:pt x="0" y="1084"/>
                </a:cubicBezTo>
                <a:cubicBezTo>
                  <a:pt x="896" y="1084"/>
                  <a:pt x="896" y="1084"/>
                  <a:pt x="896" y="1084"/>
                </a:cubicBezTo>
                <a:cubicBezTo>
                  <a:pt x="896" y="0"/>
                  <a:pt x="896" y="0"/>
                  <a:pt x="896" y="0"/>
                </a:cubicBezTo>
                <a:lnTo>
                  <a:pt x="0" y="0"/>
                </a:lnTo>
                <a:close/>
                <a:moveTo>
                  <a:pt x="760" y="588"/>
                </a:moveTo>
                <a:cubicBezTo>
                  <a:pt x="756" y="591"/>
                  <a:pt x="752" y="592"/>
                  <a:pt x="748" y="593"/>
                </a:cubicBezTo>
                <a:cubicBezTo>
                  <a:pt x="748" y="594"/>
                  <a:pt x="747" y="594"/>
                  <a:pt x="746" y="594"/>
                </a:cubicBezTo>
                <a:cubicBezTo>
                  <a:pt x="745" y="595"/>
                  <a:pt x="744" y="596"/>
                  <a:pt x="743" y="597"/>
                </a:cubicBezTo>
                <a:cubicBezTo>
                  <a:pt x="742" y="598"/>
                  <a:pt x="741" y="600"/>
                  <a:pt x="741" y="602"/>
                </a:cubicBezTo>
                <a:cubicBezTo>
                  <a:pt x="741" y="602"/>
                  <a:pt x="741" y="602"/>
                  <a:pt x="741" y="602"/>
                </a:cubicBezTo>
                <a:cubicBezTo>
                  <a:pt x="741" y="603"/>
                  <a:pt x="741" y="603"/>
                  <a:pt x="741" y="603"/>
                </a:cubicBezTo>
                <a:cubicBezTo>
                  <a:pt x="741" y="607"/>
                  <a:pt x="743" y="611"/>
                  <a:pt x="747" y="614"/>
                </a:cubicBezTo>
                <a:cubicBezTo>
                  <a:pt x="751" y="619"/>
                  <a:pt x="755" y="625"/>
                  <a:pt x="757" y="631"/>
                </a:cubicBezTo>
                <a:cubicBezTo>
                  <a:pt x="757" y="631"/>
                  <a:pt x="758" y="632"/>
                  <a:pt x="758" y="633"/>
                </a:cubicBezTo>
                <a:cubicBezTo>
                  <a:pt x="758" y="633"/>
                  <a:pt x="758" y="633"/>
                  <a:pt x="758" y="634"/>
                </a:cubicBezTo>
                <a:cubicBezTo>
                  <a:pt x="760" y="637"/>
                  <a:pt x="761" y="641"/>
                  <a:pt x="761" y="645"/>
                </a:cubicBezTo>
                <a:cubicBezTo>
                  <a:pt x="766" y="673"/>
                  <a:pt x="749" y="697"/>
                  <a:pt x="723" y="711"/>
                </a:cubicBezTo>
                <a:cubicBezTo>
                  <a:pt x="721" y="712"/>
                  <a:pt x="720" y="713"/>
                  <a:pt x="718" y="713"/>
                </a:cubicBezTo>
                <a:cubicBezTo>
                  <a:pt x="718" y="713"/>
                  <a:pt x="718" y="714"/>
                  <a:pt x="717" y="714"/>
                </a:cubicBezTo>
                <a:cubicBezTo>
                  <a:pt x="706" y="719"/>
                  <a:pt x="709" y="732"/>
                  <a:pt x="712" y="734"/>
                </a:cubicBezTo>
                <a:cubicBezTo>
                  <a:pt x="741" y="758"/>
                  <a:pt x="732" y="790"/>
                  <a:pt x="714" y="811"/>
                </a:cubicBezTo>
                <a:cubicBezTo>
                  <a:pt x="706" y="822"/>
                  <a:pt x="697" y="830"/>
                  <a:pt x="687" y="833"/>
                </a:cubicBezTo>
                <a:cubicBezTo>
                  <a:pt x="685" y="834"/>
                  <a:pt x="683" y="835"/>
                  <a:pt x="681" y="835"/>
                </a:cubicBezTo>
                <a:cubicBezTo>
                  <a:pt x="681" y="835"/>
                  <a:pt x="681" y="835"/>
                  <a:pt x="681" y="835"/>
                </a:cubicBezTo>
                <a:cubicBezTo>
                  <a:pt x="679" y="836"/>
                  <a:pt x="678" y="838"/>
                  <a:pt x="677" y="839"/>
                </a:cubicBezTo>
                <a:cubicBezTo>
                  <a:pt x="677" y="839"/>
                  <a:pt x="677" y="840"/>
                  <a:pt x="677" y="840"/>
                </a:cubicBezTo>
                <a:cubicBezTo>
                  <a:pt x="677" y="840"/>
                  <a:pt x="677" y="840"/>
                  <a:pt x="677" y="841"/>
                </a:cubicBezTo>
                <a:cubicBezTo>
                  <a:pt x="676" y="843"/>
                  <a:pt x="675" y="846"/>
                  <a:pt x="676" y="849"/>
                </a:cubicBezTo>
                <a:cubicBezTo>
                  <a:pt x="676" y="851"/>
                  <a:pt x="677" y="853"/>
                  <a:pt x="678" y="854"/>
                </a:cubicBezTo>
                <a:cubicBezTo>
                  <a:pt x="678" y="854"/>
                  <a:pt x="678" y="854"/>
                  <a:pt x="678" y="854"/>
                </a:cubicBezTo>
                <a:cubicBezTo>
                  <a:pt x="679" y="855"/>
                  <a:pt x="679" y="856"/>
                  <a:pt x="680" y="856"/>
                </a:cubicBezTo>
                <a:cubicBezTo>
                  <a:pt x="688" y="863"/>
                  <a:pt x="693" y="871"/>
                  <a:pt x="695" y="878"/>
                </a:cubicBezTo>
                <a:cubicBezTo>
                  <a:pt x="696" y="878"/>
                  <a:pt x="696" y="878"/>
                  <a:pt x="696" y="878"/>
                </a:cubicBezTo>
                <a:cubicBezTo>
                  <a:pt x="696" y="879"/>
                  <a:pt x="696" y="880"/>
                  <a:pt x="696" y="881"/>
                </a:cubicBezTo>
                <a:cubicBezTo>
                  <a:pt x="707" y="923"/>
                  <a:pt x="647" y="965"/>
                  <a:pt x="630" y="964"/>
                </a:cubicBezTo>
                <a:cubicBezTo>
                  <a:pt x="630" y="964"/>
                  <a:pt x="204" y="964"/>
                  <a:pt x="201" y="962"/>
                </a:cubicBezTo>
                <a:cubicBezTo>
                  <a:pt x="198" y="963"/>
                  <a:pt x="143" y="930"/>
                  <a:pt x="143" y="930"/>
                </a:cubicBezTo>
                <a:cubicBezTo>
                  <a:pt x="132" y="930"/>
                  <a:pt x="132" y="930"/>
                  <a:pt x="132" y="930"/>
                </a:cubicBezTo>
                <a:cubicBezTo>
                  <a:pt x="102" y="930"/>
                  <a:pt x="102" y="930"/>
                  <a:pt x="102" y="930"/>
                </a:cubicBezTo>
                <a:cubicBezTo>
                  <a:pt x="102" y="930"/>
                  <a:pt x="102" y="930"/>
                  <a:pt x="102" y="930"/>
                </a:cubicBezTo>
                <a:cubicBezTo>
                  <a:pt x="102" y="930"/>
                  <a:pt x="102" y="930"/>
                  <a:pt x="102" y="930"/>
                </a:cubicBezTo>
                <a:cubicBezTo>
                  <a:pt x="102" y="834"/>
                  <a:pt x="102" y="834"/>
                  <a:pt x="102" y="834"/>
                </a:cubicBezTo>
                <a:cubicBezTo>
                  <a:pt x="102" y="583"/>
                  <a:pt x="102" y="583"/>
                  <a:pt x="102" y="583"/>
                </a:cubicBezTo>
                <a:cubicBezTo>
                  <a:pt x="133" y="562"/>
                  <a:pt x="133" y="562"/>
                  <a:pt x="133" y="562"/>
                </a:cubicBezTo>
                <a:cubicBezTo>
                  <a:pt x="133" y="563"/>
                  <a:pt x="133" y="563"/>
                  <a:pt x="133" y="563"/>
                </a:cubicBezTo>
                <a:cubicBezTo>
                  <a:pt x="162" y="542"/>
                  <a:pt x="162" y="542"/>
                  <a:pt x="162" y="542"/>
                </a:cubicBezTo>
                <a:cubicBezTo>
                  <a:pt x="225" y="463"/>
                  <a:pt x="276" y="378"/>
                  <a:pt x="321" y="289"/>
                </a:cubicBezTo>
                <a:cubicBezTo>
                  <a:pt x="321" y="140"/>
                  <a:pt x="321" y="140"/>
                  <a:pt x="321" y="140"/>
                </a:cubicBezTo>
                <a:cubicBezTo>
                  <a:pt x="334" y="130"/>
                  <a:pt x="348" y="125"/>
                  <a:pt x="361" y="125"/>
                </a:cubicBezTo>
                <a:cubicBezTo>
                  <a:pt x="361" y="125"/>
                  <a:pt x="361" y="125"/>
                  <a:pt x="361" y="125"/>
                </a:cubicBezTo>
                <a:cubicBezTo>
                  <a:pt x="376" y="125"/>
                  <a:pt x="388" y="127"/>
                  <a:pt x="403" y="137"/>
                </a:cubicBezTo>
                <a:cubicBezTo>
                  <a:pt x="416" y="164"/>
                  <a:pt x="426" y="188"/>
                  <a:pt x="434" y="211"/>
                </a:cubicBezTo>
                <a:cubicBezTo>
                  <a:pt x="441" y="230"/>
                  <a:pt x="446" y="250"/>
                  <a:pt x="450" y="270"/>
                </a:cubicBezTo>
                <a:cubicBezTo>
                  <a:pt x="450" y="270"/>
                  <a:pt x="450" y="270"/>
                  <a:pt x="450" y="270"/>
                </a:cubicBezTo>
                <a:cubicBezTo>
                  <a:pt x="451" y="272"/>
                  <a:pt x="451" y="274"/>
                  <a:pt x="451" y="276"/>
                </a:cubicBezTo>
                <a:cubicBezTo>
                  <a:pt x="451" y="277"/>
                  <a:pt x="451" y="278"/>
                  <a:pt x="451" y="279"/>
                </a:cubicBezTo>
                <a:cubicBezTo>
                  <a:pt x="452" y="286"/>
                  <a:pt x="452" y="293"/>
                  <a:pt x="451" y="300"/>
                </a:cubicBezTo>
                <a:cubicBezTo>
                  <a:pt x="450" y="353"/>
                  <a:pt x="434" y="424"/>
                  <a:pt x="421" y="484"/>
                </a:cubicBezTo>
                <a:cubicBezTo>
                  <a:pt x="752" y="484"/>
                  <a:pt x="752" y="484"/>
                  <a:pt x="752" y="484"/>
                </a:cubicBezTo>
                <a:cubicBezTo>
                  <a:pt x="806" y="491"/>
                  <a:pt x="809" y="562"/>
                  <a:pt x="760" y="588"/>
                </a:cubicBezTo>
                <a:close/>
              </a:path>
            </a:pathLst>
          </a:custGeom>
          <a:solidFill>
            <a:srgbClr val="FFFFFF"/>
          </a:solidFill>
          <a:ln w="6350">
            <a:solidFill>
              <a:srgbClr val="D7D7D7"/>
            </a:solidFill>
          </a:ln>
          <a:effectLst>
            <a:outerShdw blurRad="76200" dist="25400" dir="2700000" algn="tl" rotWithShape="0">
              <a:prstClr val="black">
                <a:alpha val="30000"/>
              </a:prstClr>
            </a:outerShdw>
          </a:effectLst>
        </p:spPr>
        <p:txBody>
          <a:bodyPr vert="horz" wrap="square" lIns="91440" tIns="45720" rIns="91440" bIns="45720" numCol="1" anchor="t" anchorCtr="0" compatLnSpc="1">
            <a:prstTxWarp prst="textNoShape">
              <a:avLst/>
            </a:prstTxWarp>
          </a:bodyPr>
          <a:lstStyle/>
          <a:p>
            <a:endParaRPr lang="de-DE" sz="1600"/>
          </a:p>
        </p:txBody>
      </p:sp>
      <p:sp>
        <p:nvSpPr>
          <p:cNvPr id="10" name="Freeform 5"/>
          <p:cNvSpPr>
            <a:spLocks noEditPoints="1"/>
          </p:cNvSpPr>
          <p:nvPr/>
        </p:nvSpPr>
        <p:spPr bwMode="gray">
          <a:xfrm>
            <a:off x="4940300" y="4153570"/>
            <a:ext cx="595512" cy="719996"/>
          </a:xfrm>
          <a:custGeom>
            <a:avLst/>
            <a:gdLst>
              <a:gd name="T0" fmla="*/ 0 w 896"/>
              <a:gd name="T1" fmla="*/ 0 h 1084"/>
              <a:gd name="T2" fmla="*/ 0 w 896"/>
              <a:gd name="T3" fmla="*/ 1084 h 1084"/>
              <a:gd name="T4" fmla="*/ 896 w 896"/>
              <a:gd name="T5" fmla="*/ 1084 h 1084"/>
              <a:gd name="T6" fmla="*/ 896 w 896"/>
              <a:gd name="T7" fmla="*/ 0 h 1084"/>
              <a:gd name="T8" fmla="*/ 0 w 896"/>
              <a:gd name="T9" fmla="*/ 0 h 1084"/>
              <a:gd name="T10" fmla="*/ 760 w 896"/>
              <a:gd name="T11" fmla="*/ 588 h 1084"/>
              <a:gd name="T12" fmla="*/ 748 w 896"/>
              <a:gd name="T13" fmla="*/ 593 h 1084"/>
              <a:gd name="T14" fmla="*/ 746 w 896"/>
              <a:gd name="T15" fmla="*/ 594 h 1084"/>
              <a:gd name="T16" fmla="*/ 743 w 896"/>
              <a:gd name="T17" fmla="*/ 597 h 1084"/>
              <a:gd name="T18" fmla="*/ 741 w 896"/>
              <a:gd name="T19" fmla="*/ 602 h 1084"/>
              <a:gd name="T20" fmla="*/ 741 w 896"/>
              <a:gd name="T21" fmla="*/ 602 h 1084"/>
              <a:gd name="T22" fmla="*/ 741 w 896"/>
              <a:gd name="T23" fmla="*/ 603 h 1084"/>
              <a:gd name="T24" fmla="*/ 747 w 896"/>
              <a:gd name="T25" fmla="*/ 614 h 1084"/>
              <a:gd name="T26" fmla="*/ 757 w 896"/>
              <a:gd name="T27" fmla="*/ 631 h 1084"/>
              <a:gd name="T28" fmla="*/ 758 w 896"/>
              <a:gd name="T29" fmla="*/ 633 h 1084"/>
              <a:gd name="T30" fmla="*/ 758 w 896"/>
              <a:gd name="T31" fmla="*/ 634 h 1084"/>
              <a:gd name="T32" fmla="*/ 761 w 896"/>
              <a:gd name="T33" fmla="*/ 645 h 1084"/>
              <a:gd name="T34" fmla="*/ 723 w 896"/>
              <a:gd name="T35" fmla="*/ 711 h 1084"/>
              <a:gd name="T36" fmla="*/ 718 w 896"/>
              <a:gd name="T37" fmla="*/ 713 h 1084"/>
              <a:gd name="T38" fmla="*/ 717 w 896"/>
              <a:gd name="T39" fmla="*/ 714 h 1084"/>
              <a:gd name="T40" fmla="*/ 712 w 896"/>
              <a:gd name="T41" fmla="*/ 734 h 1084"/>
              <a:gd name="T42" fmla="*/ 714 w 896"/>
              <a:gd name="T43" fmla="*/ 811 h 1084"/>
              <a:gd name="T44" fmla="*/ 687 w 896"/>
              <a:gd name="T45" fmla="*/ 833 h 1084"/>
              <a:gd name="T46" fmla="*/ 681 w 896"/>
              <a:gd name="T47" fmla="*/ 835 h 1084"/>
              <a:gd name="T48" fmla="*/ 681 w 896"/>
              <a:gd name="T49" fmla="*/ 835 h 1084"/>
              <a:gd name="T50" fmla="*/ 677 w 896"/>
              <a:gd name="T51" fmla="*/ 839 h 1084"/>
              <a:gd name="T52" fmla="*/ 677 w 896"/>
              <a:gd name="T53" fmla="*/ 840 h 1084"/>
              <a:gd name="T54" fmla="*/ 677 w 896"/>
              <a:gd name="T55" fmla="*/ 841 h 1084"/>
              <a:gd name="T56" fmla="*/ 676 w 896"/>
              <a:gd name="T57" fmla="*/ 849 h 1084"/>
              <a:gd name="T58" fmla="*/ 678 w 896"/>
              <a:gd name="T59" fmla="*/ 854 h 1084"/>
              <a:gd name="T60" fmla="*/ 678 w 896"/>
              <a:gd name="T61" fmla="*/ 854 h 1084"/>
              <a:gd name="T62" fmla="*/ 680 w 896"/>
              <a:gd name="T63" fmla="*/ 856 h 1084"/>
              <a:gd name="T64" fmla="*/ 695 w 896"/>
              <a:gd name="T65" fmla="*/ 878 h 1084"/>
              <a:gd name="T66" fmla="*/ 696 w 896"/>
              <a:gd name="T67" fmla="*/ 878 h 1084"/>
              <a:gd name="T68" fmla="*/ 696 w 896"/>
              <a:gd name="T69" fmla="*/ 881 h 1084"/>
              <a:gd name="T70" fmla="*/ 630 w 896"/>
              <a:gd name="T71" fmla="*/ 964 h 1084"/>
              <a:gd name="T72" fmla="*/ 201 w 896"/>
              <a:gd name="T73" fmla="*/ 962 h 1084"/>
              <a:gd name="T74" fmla="*/ 143 w 896"/>
              <a:gd name="T75" fmla="*/ 930 h 1084"/>
              <a:gd name="T76" fmla="*/ 132 w 896"/>
              <a:gd name="T77" fmla="*/ 930 h 1084"/>
              <a:gd name="T78" fmla="*/ 102 w 896"/>
              <a:gd name="T79" fmla="*/ 930 h 1084"/>
              <a:gd name="T80" fmla="*/ 102 w 896"/>
              <a:gd name="T81" fmla="*/ 930 h 1084"/>
              <a:gd name="T82" fmla="*/ 102 w 896"/>
              <a:gd name="T83" fmla="*/ 930 h 1084"/>
              <a:gd name="T84" fmla="*/ 102 w 896"/>
              <a:gd name="T85" fmla="*/ 834 h 1084"/>
              <a:gd name="T86" fmla="*/ 102 w 896"/>
              <a:gd name="T87" fmla="*/ 583 h 1084"/>
              <a:gd name="T88" fmla="*/ 133 w 896"/>
              <a:gd name="T89" fmla="*/ 562 h 1084"/>
              <a:gd name="T90" fmla="*/ 133 w 896"/>
              <a:gd name="T91" fmla="*/ 563 h 1084"/>
              <a:gd name="T92" fmla="*/ 162 w 896"/>
              <a:gd name="T93" fmla="*/ 542 h 1084"/>
              <a:gd name="T94" fmla="*/ 321 w 896"/>
              <a:gd name="T95" fmla="*/ 289 h 1084"/>
              <a:gd name="T96" fmla="*/ 321 w 896"/>
              <a:gd name="T97" fmla="*/ 140 h 1084"/>
              <a:gd name="T98" fmla="*/ 361 w 896"/>
              <a:gd name="T99" fmla="*/ 125 h 1084"/>
              <a:gd name="T100" fmla="*/ 361 w 896"/>
              <a:gd name="T101" fmla="*/ 125 h 1084"/>
              <a:gd name="T102" fmla="*/ 403 w 896"/>
              <a:gd name="T103" fmla="*/ 137 h 1084"/>
              <a:gd name="T104" fmla="*/ 434 w 896"/>
              <a:gd name="T105" fmla="*/ 211 h 1084"/>
              <a:gd name="T106" fmla="*/ 450 w 896"/>
              <a:gd name="T107" fmla="*/ 270 h 1084"/>
              <a:gd name="T108" fmla="*/ 450 w 896"/>
              <a:gd name="T109" fmla="*/ 270 h 1084"/>
              <a:gd name="T110" fmla="*/ 451 w 896"/>
              <a:gd name="T111" fmla="*/ 276 h 1084"/>
              <a:gd name="T112" fmla="*/ 451 w 896"/>
              <a:gd name="T113" fmla="*/ 279 h 1084"/>
              <a:gd name="T114" fmla="*/ 451 w 896"/>
              <a:gd name="T115" fmla="*/ 300 h 1084"/>
              <a:gd name="T116" fmla="*/ 421 w 896"/>
              <a:gd name="T117" fmla="*/ 484 h 1084"/>
              <a:gd name="T118" fmla="*/ 752 w 896"/>
              <a:gd name="T119" fmla="*/ 484 h 1084"/>
              <a:gd name="T120" fmla="*/ 760 w 896"/>
              <a:gd name="T121" fmla="*/ 588 h 10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896" h="1084">
                <a:moveTo>
                  <a:pt x="0" y="0"/>
                </a:moveTo>
                <a:cubicBezTo>
                  <a:pt x="0" y="1084"/>
                  <a:pt x="0" y="1084"/>
                  <a:pt x="0" y="1084"/>
                </a:cubicBezTo>
                <a:cubicBezTo>
                  <a:pt x="896" y="1084"/>
                  <a:pt x="896" y="1084"/>
                  <a:pt x="896" y="1084"/>
                </a:cubicBezTo>
                <a:cubicBezTo>
                  <a:pt x="896" y="0"/>
                  <a:pt x="896" y="0"/>
                  <a:pt x="896" y="0"/>
                </a:cubicBezTo>
                <a:lnTo>
                  <a:pt x="0" y="0"/>
                </a:lnTo>
                <a:close/>
                <a:moveTo>
                  <a:pt x="760" y="588"/>
                </a:moveTo>
                <a:cubicBezTo>
                  <a:pt x="756" y="591"/>
                  <a:pt x="752" y="592"/>
                  <a:pt x="748" y="593"/>
                </a:cubicBezTo>
                <a:cubicBezTo>
                  <a:pt x="748" y="594"/>
                  <a:pt x="747" y="594"/>
                  <a:pt x="746" y="594"/>
                </a:cubicBezTo>
                <a:cubicBezTo>
                  <a:pt x="745" y="595"/>
                  <a:pt x="744" y="596"/>
                  <a:pt x="743" y="597"/>
                </a:cubicBezTo>
                <a:cubicBezTo>
                  <a:pt x="742" y="598"/>
                  <a:pt x="741" y="600"/>
                  <a:pt x="741" y="602"/>
                </a:cubicBezTo>
                <a:cubicBezTo>
                  <a:pt x="741" y="602"/>
                  <a:pt x="741" y="602"/>
                  <a:pt x="741" y="602"/>
                </a:cubicBezTo>
                <a:cubicBezTo>
                  <a:pt x="741" y="603"/>
                  <a:pt x="741" y="603"/>
                  <a:pt x="741" y="603"/>
                </a:cubicBezTo>
                <a:cubicBezTo>
                  <a:pt x="741" y="607"/>
                  <a:pt x="743" y="611"/>
                  <a:pt x="747" y="614"/>
                </a:cubicBezTo>
                <a:cubicBezTo>
                  <a:pt x="751" y="619"/>
                  <a:pt x="755" y="625"/>
                  <a:pt x="757" y="631"/>
                </a:cubicBezTo>
                <a:cubicBezTo>
                  <a:pt x="757" y="631"/>
                  <a:pt x="758" y="632"/>
                  <a:pt x="758" y="633"/>
                </a:cubicBezTo>
                <a:cubicBezTo>
                  <a:pt x="758" y="633"/>
                  <a:pt x="758" y="633"/>
                  <a:pt x="758" y="634"/>
                </a:cubicBezTo>
                <a:cubicBezTo>
                  <a:pt x="760" y="637"/>
                  <a:pt x="761" y="641"/>
                  <a:pt x="761" y="645"/>
                </a:cubicBezTo>
                <a:cubicBezTo>
                  <a:pt x="766" y="673"/>
                  <a:pt x="749" y="697"/>
                  <a:pt x="723" y="711"/>
                </a:cubicBezTo>
                <a:cubicBezTo>
                  <a:pt x="721" y="712"/>
                  <a:pt x="720" y="713"/>
                  <a:pt x="718" y="713"/>
                </a:cubicBezTo>
                <a:cubicBezTo>
                  <a:pt x="718" y="713"/>
                  <a:pt x="718" y="714"/>
                  <a:pt x="717" y="714"/>
                </a:cubicBezTo>
                <a:cubicBezTo>
                  <a:pt x="706" y="719"/>
                  <a:pt x="709" y="732"/>
                  <a:pt x="712" y="734"/>
                </a:cubicBezTo>
                <a:cubicBezTo>
                  <a:pt x="741" y="758"/>
                  <a:pt x="732" y="790"/>
                  <a:pt x="714" y="811"/>
                </a:cubicBezTo>
                <a:cubicBezTo>
                  <a:pt x="706" y="822"/>
                  <a:pt x="697" y="830"/>
                  <a:pt x="687" y="833"/>
                </a:cubicBezTo>
                <a:cubicBezTo>
                  <a:pt x="685" y="834"/>
                  <a:pt x="683" y="835"/>
                  <a:pt x="681" y="835"/>
                </a:cubicBezTo>
                <a:cubicBezTo>
                  <a:pt x="681" y="835"/>
                  <a:pt x="681" y="835"/>
                  <a:pt x="681" y="835"/>
                </a:cubicBezTo>
                <a:cubicBezTo>
                  <a:pt x="679" y="836"/>
                  <a:pt x="678" y="838"/>
                  <a:pt x="677" y="839"/>
                </a:cubicBezTo>
                <a:cubicBezTo>
                  <a:pt x="677" y="839"/>
                  <a:pt x="677" y="840"/>
                  <a:pt x="677" y="840"/>
                </a:cubicBezTo>
                <a:cubicBezTo>
                  <a:pt x="677" y="840"/>
                  <a:pt x="677" y="840"/>
                  <a:pt x="677" y="841"/>
                </a:cubicBezTo>
                <a:cubicBezTo>
                  <a:pt x="676" y="843"/>
                  <a:pt x="675" y="846"/>
                  <a:pt x="676" y="849"/>
                </a:cubicBezTo>
                <a:cubicBezTo>
                  <a:pt x="676" y="851"/>
                  <a:pt x="677" y="853"/>
                  <a:pt x="678" y="854"/>
                </a:cubicBezTo>
                <a:cubicBezTo>
                  <a:pt x="678" y="854"/>
                  <a:pt x="678" y="854"/>
                  <a:pt x="678" y="854"/>
                </a:cubicBezTo>
                <a:cubicBezTo>
                  <a:pt x="679" y="855"/>
                  <a:pt x="679" y="856"/>
                  <a:pt x="680" y="856"/>
                </a:cubicBezTo>
                <a:cubicBezTo>
                  <a:pt x="688" y="863"/>
                  <a:pt x="693" y="871"/>
                  <a:pt x="695" y="878"/>
                </a:cubicBezTo>
                <a:cubicBezTo>
                  <a:pt x="696" y="878"/>
                  <a:pt x="696" y="878"/>
                  <a:pt x="696" y="878"/>
                </a:cubicBezTo>
                <a:cubicBezTo>
                  <a:pt x="696" y="879"/>
                  <a:pt x="696" y="880"/>
                  <a:pt x="696" y="881"/>
                </a:cubicBezTo>
                <a:cubicBezTo>
                  <a:pt x="707" y="923"/>
                  <a:pt x="647" y="965"/>
                  <a:pt x="630" y="964"/>
                </a:cubicBezTo>
                <a:cubicBezTo>
                  <a:pt x="630" y="964"/>
                  <a:pt x="204" y="964"/>
                  <a:pt x="201" y="962"/>
                </a:cubicBezTo>
                <a:cubicBezTo>
                  <a:pt x="198" y="963"/>
                  <a:pt x="143" y="930"/>
                  <a:pt x="143" y="930"/>
                </a:cubicBezTo>
                <a:cubicBezTo>
                  <a:pt x="132" y="930"/>
                  <a:pt x="132" y="930"/>
                  <a:pt x="132" y="930"/>
                </a:cubicBezTo>
                <a:cubicBezTo>
                  <a:pt x="102" y="930"/>
                  <a:pt x="102" y="930"/>
                  <a:pt x="102" y="930"/>
                </a:cubicBezTo>
                <a:cubicBezTo>
                  <a:pt x="102" y="930"/>
                  <a:pt x="102" y="930"/>
                  <a:pt x="102" y="930"/>
                </a:cubicBezTo>
                <a:cubicBezTo>
                  <a:pt x="102" y="930"/>
                  <a:pt x="102" y="930"/>
                  <a:pt x="102" y="930"/>
                </a:cubicBezTo>
                <a:cubicBezTo>
                  <a:pt x="102" y="834"/>
                  <a:pt x="102" y="834"/>
                  <a:pt x="102" y="834"/>
                </a:cubicBezTo>
                <a:cubicBezTo>
                  <a:pt x="102" y="583"/>
                  <a:pt x="102" y="583"/>
                  <a:pt x="102" y="583"/>
                </a:cubicBezTo>
                <a:cubicBezTo>
                  <a:pt x="133" y="562"/>
                  <a:pt x="133" y="562"/>
                  <a:pt x="133" y="562"/>
                </a:cubicBezTo>
                <a:cubicBezTo>
                  <a:pt x="133" y="563"/>
                  <a:pt x="133" y="563"/>
                  <a:pt x="133" y="563"/>
                </a:cubicBezTo>
                <a:cubicBezTo>
                  <a:pt x="162" y="542"/>
                  <a:pt x="162" y="542"/>
                  <a:pt x="162" y="542"/>
                </a:cubicBezTo>
                <a:cubicBezTo>
                  <a:pt x="225" y="463"/>
                  <a:pt x="276" y="378"/>
                  <a:pt x="321" y="289"/>
                </a:cubicBezTo>
                <a:cubicBezTo>
                  <a:pt x="321" y="140"/>
                  <a:pt x="321" y="140"/>
                  <a:pt x="321" y="140"/>
                </a:cubicBezTo>
                <a:cubicBezTo>
                  <a:pt x="334" y="130"/>
                  <a:pt x="348" y="125"/>
                  <a:pt x="361" y="125"/>
                </a:cubicBezTo>
                <a:cubicBezTo>
                  <a:pt x="361" y="125"/>
                  <a:pt x="361" y="125"/>
                  <a:pt x="361" y="125"/>
                </a:cubicBezTo>
                <a:cubicBezTo>
                  <a:pt x="376" y="125"/>
                  <a:pt x="388" y="127"/>
                  <a:pt x="403" y="137"/>
                </a:cubicBezTo>
                <a:cubicBezTo>
                  <a:pt x="416" y="164"/>
                  <a:pt x="426" y="188"/>
                  <a:pt x="434" y="211"/>
                </a:cubicBezTo>
                <a:cubicBezTo>
                  <a:pt x="441" y="230"/>
                  <a:pt x="446" y="250"/>
                  <a:pt x="450" y="270"/>
                </a:cubicBezTo>
                <a:cubicBezTo>
                  <a:pt x="450" y="270"/>
                  <a:pt x="450" y="270"/>
                  <a:pt x="450" y="270"/>
                </a:cubicBezTo>
                <a:cubicBezTo>
                  <a:pt x="451" y="272"/>
                  <a:pt x="451" y="274"/>
                  <a:pt x="451" y="276"/>
                </a:cubicBezTo>
                <a:cubicBezTo>
                  <a:pt x="451" y="277"/>
                  <a:pt x="451" y="278"/>
                  <a:pt x="451" y="279"/>
                </a:cubicBezTo>
                <a:cubicBezTo>
                  <a:pt x="452" y="286"/>
                  <a:pt x="452" y="293"/>
                  <a:pt x="451" y="300"/>
                </a:cubicBezTo>
                <a:cubicBezTo>
                  <a:pt x="450" y="353"/>
                  <a:pt x="434" y="424"/>
                  <a:pt x="421" y="484"/>
                </a:cubicBezTo>
                <a:cubicBezTo>
                  <a:pt x="752" y="484"/>
                  <a:pt x="752" y="484"/>
                  <a:pt x="752" y="484"/>
                </a:cubicBezTo>
                <a:cubicBezTo>
                  <a:pt x="806" y="491"/>
                  <a:pt x="809" y="562"/>
                  <a:pt x="760" y="588"/>
                </a:cubicBezTo>
                <a:close/>
              </a:path>
            </a:pathLst>
          </a:custGeom>
          <a:solidFill>
            <a:srgbClr val="FFFFFF"/>
          </a:solidFill>
          <a:ln w="6350">
            <a:solidFill>
              <a:srgbClr val="D7D7D7"/>
            </a:solidFill>
          </a:ln>
          <a:effectLst>
            <a:outerShdw blurRad="76200" dist="25400" dir="2700000" algn="tl" rotWithShape="0">
              <a:prstClr val="black">
                <a:alpha val="30000"/>
              </a:prstClr>
            </a:outerShdw>
          </a:effectLst>
        </p:spPr>
        <p:txBody>
          <a:bodyPr vert="horz" wrap="square" lIns="91440" tIns="45720" rIns="91440" bIns="45720" numCol="1" anchor="t" anchorCtr="0" compatLnSpc="1">
            <a:prstTxWarp prst="textNoShape">
              <a:avLst/>
            </a:prstTxWarp>
          </a:bodyPr>
          <a:lstStyle/>
          <a:p>
            <a:endParaRPr lang="de-DE" sz="1600"/>
          </a:p>
        </p:txBody>
      </p:sp>
      <p:sp>
        <p:nvSpPr>
          <p:cNvPr id="12" name="Content Placeholder 2"/>
          <p:cNvSpPr txBox="1">
            <a:spLocks/>
          </p:cNvSpPr>
          <p:nvPr/>
        </p:nvSpPr>
        <p:spPr bwMode="auto">
          <a:xfrm>
            <a:off x="7162800" y="4445000"/>
            <a:ext cx="5067299" cy="11430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marL="342900" indent="-342900" algn="l" rtl="0" eaLnBrk="1" fontAlgn="base" hangingPunct="1">
              <a:spcBef>
                <a:spcPct val="20000"/>
              </a:spcBef>
              <a:spcAft>
                <a:spcPct val="0"/>
              </a:spcAft>
              <a:buChar char="•"/>
              <a:defRPr sz="2000">
                <a:solidFill>
                  <a:schemeClr val="tx1"/>
                </a:solidFill>
                <a:latin typeface="+mn-lt"/>
                <a:ea typeface="MS PGothic" pitchFamily="34" charset="-128"/>
                <a:cs typeface="ＭＳ Ｐゴシック" charset="-128"/>
              </a:defRPr>
            </a:lvl1pPr>
            <a:lvl2pPr marL="742950" indent="-285750" algn="l" rtl="0" eaLnBrk="1" fontAlgn="base" hangingPunct="1">
              <a:spcBef>
                <a:spcPct val="20000"/>
              </a:spcBef>
              <a:spcAft>
                <a:spcPct val="0"/>
              </a:spcAft>
              <a:buChar char="–"/>
              <a:defRPr>
                <a:solidFill>
                  <a:schemeClr val="tx1"/>
                </a:solidFill>
                <a:latin typeface="+mn-lt"/>
                <a:ea typeface="MS PGothic" pitchFamily="34" charset="-128"/>
                <a:cs typeface="ＭＳ Ｐゴシック"/>
              </a:defRPr>
            </a:lvl2pPr>
            <a:lvl3pPr marL="1143000" indent="-228600" algn="l" rtl="0" eaLnBrk="1" fontAlgn="base" hangingPunct="1">
              <a:spcBef>
                <a:spcPct val="20000"/>
              </a:spcBef>
              <a:spcAft>
                <a:spcPct val="0"/>
              </a:spcAft>
              <a:buChar char="•"/>
              <a:defRPr sz="1600">
                <a:solidFill>
                  <a:schemeClr val="tx1"/>
                </a:solidFill>
                <a:latin typeface="+mn-lt"/>
                <a:ea typeface="MS PGothic" pitchFamily="34" charset="-128"/>
                <a:cs typeface="ＭＳ Ｐゴシック"/>
              </a:defRPr>
            </a:lvl3pPr>
            <a:lvl4pPr marL="1600200" indent="-228600" algn="l" rtl="0" eaLnBrk="1" fontAlgn="base" hangingPunct="1">
              <a:spcBef>
                <a:spcPct val="20000"/>
              </a:spcBef>
              <a:spcAft>
                <a:spcPct val="0"/>
              </a:spcAft>
              <a:buChar char="–"/>
              <a:defRPr sz="1400">
                <a:solidFill>
                  <a:schemeClr val="tx1"/>
                </a:solidFill>
                <a:latin typeface="+mn-lt"/>
                <a:ea typeface="MS PGothic" pitchFamily="34" charset="-128"/>
                <a:cs typeface="ＭＳ Ｐゴシック"/>
              </a:defRPr>
            </a:lvl4pPr>
            <a:lvl5pPr marL="2057400" indent="-228600" algn="l" rtl="0" eaLnBrk="1" fontAlgn="base" hangingPunct="1">
              <a:spcBef>
                <a:spcPct val="20000"/>
              </a:spcBef>
              <a:spcAft>
                <a:spcPct val="0"/>
              </a:spcAft>
              <a:buChar char="»"/>
              <a:defRPr sz="1400">
                <a:solidFill>
                  <a:schemeClr val="tx1"/>
                </a:solidFill>
                <a:latin typeface="+mn-lt"/>
                <a:ea typeface="MS PGothic" pitchFamily="34" charset="-128"/>
                <a:cs typeface="ＭＳ Ｐゴシック"/>
              </a:defRPr>
            </a:lvl5pPr>
            <a:lvl6pPr marL="2514600" indent="-228600" algn="l" rtl="0" eaLnBrk="1" fontAlgn="base" hangingPunct="1">
              <a:spcBef>
                <a:spcPct val="20000"/>
              </a:spcBef>
              <a:spcAft>
                <a:spcPct val="0"/>
              </a:spcAft>
              <a:buChar char="»"/>
              <a:defRPr sz="1400">
                <a:solidFill>
                  <a:schemeClr val="tx1"/>
                </a:solidFill>
                <a:latin typeface="+mn-lt"/>
                <a:ea typeface="+mn-ea"/>
                <a:cs typeface="+mn-cs"/>
              </a:defRPr>
            </a:lvl6pPr>
            <a:lvl7pPr marL="2971800" indent="-228600" algn="l" rtl="0" eaLnBrk="1" fontAlgn="base" hangingPunct="1">
              <a:spcBef>
                <a:spcPct val="20000"/>
              </a:spcBef>
              <a:spcAft>
                <a:spcPct val="0"/>
              </a:spcAft>
              <a:buChar char="»"/>
              <a:defRPr sz="1400">
                <a:solidFill>
                  <a:schemeClr val="tx1"/>
                </a:solidFill>
                <a:latin typeface="+mn-lt"/>
                <a:ea typeface="+mn-ea"/>
                <a:cs typeface="+mn-cs"/>
              </a:defRPr>
            </a:lvl7pPr>
            <a:lvl8pPr marL="3429000" indent="-228600" algn="l" rtl="0" eaLnBrk="1" fontAlgn="base" hangingPunct="1">
              <a:spcBef>
                <a:spcPct val="20000"/>
              </a:spcBef>
              <a:spcAft>
                <a:spcPct val="0"/>
              </a:spcAft>
              <a:buChar char="»"/>
              <a:defRPr sz="1400">
                <a:solidFill>
                  <a:schemeClr val="tx1"/>
                </a:solidFill>
                <a:latin typeface="+mn-lt"/>
                <a:ea typeface="+mn-ea"/>
                <a:cs typeface="+mn-cs"/>
              </a:defRPr>
            </a:lvl8pPr>
            <a:lvl9pPr marL="3886200" indent="-228600" algn="l" rtl="0" eaLnBrk="1" fontAlgn="base" hangingPunct="1">
              <a:spcBef>
                <a:spcPct val="20000"/>
              </a:spcBef>
              <a:spcAft>
                <a:spcPct val="0"/>
              </a:spcAft>
              <a:buChar char="»"/>
              <a:defRPr sz="1400">
                <a:solidFill>
                  <a:schemeClr val="tx1"/>
                </a:solidFill>
                <a:latin typeface="+mn-lt"/>
                <a:ea typeface="+mn-ea"/>
                <a:cs typeface="+mn-cs"/>
              </a:defRPr>
            </a:lvl9pPr>
          </a:lstStyle>
          <a:p>
            <a:pPr marL="0" indent="0">
              <a:buFontTx/>
              <a:buNone/>
            </a:pPr>
            <a:r>
              <a:rPr lang="en-GB" sz="2400" kern="0" dirty="0" smtClean="0"/>
              <a:t>think confectionery </a:t>
            </a:r>
            <a:r>
              <a:rPr lang="en-GB" sz="2400" kern="0" dirty="0" smtClean="0">
                <a:solidFill>
                  <a:srgbClr val="7EBE07"/>
                </a:solidFill>
              </a:rPr>
              <a:t>should be banned </a:t>
            </a:r>
            <a:r>
              <a:rPr lang="en-GB" sz="2400" kern="0" dirty="0"/>
              <a:t>from prominent locations in store</a:t>
            </a:r>
          </a:p>
        </p:txBody>
      </p:sp>
      <p:sp>
        <p:nvSpPr>
          <p:cNvPr id="17" name="Rounded Rectangle 16"/>
          <p:cNvSpPr/>
          <p:nvPr/>
        </p:nvSpPr>
        <p:spPr>
          <a:xfrm>
            <a:off x="115888" y="869764"/>
            <a:ext cx="11887200" cy="648072"/>
          </a:xfrm>
          <a:prstGeom prst="roundRect">
            <a:avLst/>
          </a:prstGeom>
          <a:noFill/>
          <a:ln w="38100">
            <a:solidFill>
              <a:schemeClr val="accent1"/>
            </a:solid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lang="en-GB" sz="1600" b="1" kern="0" dirty="0" smtClean="0">
                <a:solidFill>
                  <a:schemeClr val="accent1"/>
                </a:solidFill>
              </a:rPr>
              <a:t>Women </a:t>
            </a:r>
            <a:r>
              <a:rPr lang="en-GB" sz="1600" b="1" kern="0" dirty="0">
                <a:solidFill>
                  <a:schemeClr val="accent1"/>
                </a:solidFill>
              </a:rPr>
              <a:t>were </a:t>
            </a:r>
            <a:r>
              <a:rPr lang="en-GB" sz="1600" b="1" kern="0" dirty="0" smtClean="0">
                <a:solidFill>
                  <a:schemeClr val="accent1"/>
                </a:solidFill>
              </a:rPr>
              <a:t>significantly </a:t>
            </a:r>
            <a:r>
              <a:rPr lang="en-GB" sz="1600" b="1" kern="0" dirty="0">
                <a:solidFill>
                  <a:schemeClr val="accent1"/>
                </a:solidFill>
              </a:rPr>
              <a:t>more likely </a:t>
            </a:r>
            <a:r>
              <a:rPr lang="en-GB" sz="1600" b="1" kern="0" dirty="0" smtClean="0">
                <a:solidFill>
                  <a:schemeClr val="accent1"/>
                </a:solidFill>
              </a:rPr>
              <a:t>than men to </a:t>
            </a:r>
            <a:r>
              <a:rPr lang="en-GB" sz="1600" b="1" kern="0" dirty="0">
                <a:solidFill>
                  <a:schemeClr val="accent1"/>
                </a:solidFill>
              </a:rPr>
              <a:t>agree that </a:t>
            </a:r>
            <a:r>
              <a:rPr lang="en-GB" sz="1600" b="1" kern="0" dirty="0" smtClean="0">
                <a:solidFill>
                  <a:schemeClr val="accent1"/>
                </a:solidFill>
              </a:rPr>
              <a:t>confectionery should be banned from other prominent places in store</a:t>
            </a:r>
            <a:r>
              <a:rPr lang="en-GB" sz="1600" b="1" kern="0" dirty="0">
                <a:solidFill>
                  <a:schemeClr val="accent1"/>
                </a:solidFill>
              </a:rPr>
              <a:t> </a:t>
            </a:r>
            <a:r>
              <a:rPr lang="en-GB" sz="1600" b="1" kern="0" dirty="0" smtClean="0">
                <a:solidFill>
                  <a:schemeClr val="accent1"/>
                </a:solidFill>
              </a:rPr>
              <a:t>(25% vs 21%) as are parents of children aged under 16 in comparison to people without children in that age range (28% vs 21%)</a:t>
            </a:r>
            <a:endParaRPr lang="el-GR" sz="1600" b="1" kern="0" dirty="0">
              <a:solidFill>
                <a:schemeClr val="accent1"/>
              </a:solidFill>
            </a:endParaRPr>
          </a:p>
        </p:txBody>
      </p:sp>
    </p:spTree>
    <p:extLst>
      <p:ext uri="{BB962C8B-B14F-4D97-AF65-F5344CB8AC3E}">
        <p14:creationId xmlns:p14="http://schemas.microsoft.com/office/powerpoint/2010/main" val="428410514"/>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3" name="Picture 4" descr="https://d2gg9evh47fn9z.cloudfront.net/thumb_COLOURBOX3776957.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129043" y="2403623"/>
            <a:ext cx="2028825" cy="3048001"/>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p:cNvSpPr/>
          <p:nvPr/>
        </p:nvSpPr>
        <p:spPr>
          <a:xfrm>
            <a:off x="3921456" y="6315122"/>
            <a:ext cx="6096000" cy="415498"/>
          </a:xfrm>
          <a:prstGeom prst="rect">
            <a:avLst/>
          </a:prstGeom>
        </p:spPr>
        <p:txBody>
          <a:bodyPr wrap="square">
            <a:spAutoFit/>
          </a:bodyPr>
          <a:lstStyle/>
          <a:p>
            <a:pPr algn="r"/>
            <a:r>
              <a:rPr lang="en-US" sz="1050" dirty="0" smtClean="0"/>
              <a:t>QC6. Which of the below statements do you agree with? </a:t>
            </a:r>
          </a:p>
          <a:p>
            <a:pPr algn="r"/>
            <a:r>
              <a:rPr lang="en-US" sz="1050" dirty="0">
                <a:solidFill>
                  <a:srgbClr val="424F5A"/>
                </a:solidFill>
              </a:rPr>
              <a:t>Base: All respondents: 2,040</a:t>
            </a:r>
          </a:p>
        </p:txBody>
      </p:sp>
      <p:grpSp>
        <p:nvGrpSpPr>
          <p:cNvPr id="10" name="Group 9"/>
          <p:cNvGrpSpPr/>
          <p:nvPr/>
        </p:nvGrpSpPr>
        <p:grpSpPr>
          <a:xfrm>
            <a:off x="1028700" y="2853988"/>
            <a:ext cx="3379852" cy="582632"/>
            <a:chOff x="1054100" y="2846368"/>
            <a:chExt cx="3379852" cy="582632"/>
          </a:xfrm>
        </p:grpSpPr>
        <p:sp>
          <p:nvSpPr>
            <p:cNvPr id="15" name="Freeform 14"/>
            <p:cNvSpPr>
              <a:spLocks noChangeAspect="1" noEditPoints="1"/>
            </p:cNvSpPr>
            <p:nvPr/>
          </p:nvSpPr>
          <p:spPr bwMode="gray">
            <a:xfrm>
              <a:off x="1054100" y="2846368"/>
              <a:ext cx="236708" cy="582632"/>
            </a:xfrm>
            <a:custGeom>
              <a:avLst/>
              <a:gdLst>
                <a:gd name="T0" fmla="*/ 195 w 721"/>
                <a:gd name="T1" fmla="*/ 161 h 1779"/>
                <a:gd name="T2" fmla="*/ 360 w 721"/>
                <a:gd name="T3" fmla="*/ 0 h 1779"/>
                <a:gd name="T4" fmla="*/ 526 w 721"/>
                <a:gd name="T5" fmla="*/ 161 h 1779"/>
                <a:gd name="T6" fmla="*/ 360 w 721"/>
                <a:gd name="T7" fmla="*/ 369 h 1779"/>
                <a:gd name="T8" fmla="*/ 195 w 721"/>
                <a:gd name="T9" fmla="*/ 161 h 1779"/>
                <a:gd name="T10" fmla="*/ 696 w 721"/>
                <a:gd name="T11" fmla="*/ 593 h 1779"/>
                <a:gd name="T12" fmla="*/ 497 w 721"/>
                <a:gd name="T13" fmla="*/ 393 h 1779"/>
                <a:gd name="T14" fmla="*/ 360 w 721"/>
                <a:gd name="T15" fmla="*/ 449 h 1779"/>
                <a:gd name="T16" fmla="*/ 223 w 721"/>
                <a:gd name="T17" fmla="*/ 393 h 1779"/>
                <a:gd name="T18" fmla="*/ 24 w 721"/>
                <a:gd name="T19" fmla="*/ 593 h 1779"/>
                <a:gd name="T20" fmla="*/ 0 w 721"/>
                <a:gd name="T21" fmla="*/ 1031 h 1779"/>
                <a:gd name="T22" fmla="*/ 65 w 721"/>
                <a:gd name="T23" fmla="*/ 1096 h 1779"/>
                <a:gd name="T24" fmla="*/ 130 w 721"/>
                <a:gd name="T25" fmla="*/ 1031 h 1779"/>
                <a:gd name="T26" fmla="*/ 141 w 721"/>
                <a:gd name="T27" fmla="*/ 614 h 1779"/>
                <a:gd name="T28" fmla="*/ 158 w 721"/>
                <a:gd name="T29" fmla="*/ 598 h 1779"/>
                <a:gd name="T30" fmla="*/ 174 w 721"/>
                <a:gd name="T31" fmla="*/ 614 h 1779"/>
                <a:gd name="T32" fmla="*/ 174 w 721"/>
                <a:gd name="T33" fmla="*/ 1084 h 1779"/>
                <a:gd name="T34" fmla="*/ 174 w 721"/>
                <a:gd name="T35" fmla="*/ 1122 h 1779"/>
                <a:gd name="T36" fmla="*/ 177 w 721"/>
                <a:gd name="T37" fmla="*/ 1707 h 1779"/>
                <a:gd name="T38" fmla="*/ 249 w 721"/>
                <a:gd name="T39" fmla="*/ 1779 h 1779"/>
                <a:gd name="T40" fmla="*/ 321 w 721"/>
                <a:gd name="T41" fmla="*/ 1707 h 1779"/>
                <a:gd name="T42" fmla="*/ 344 w 721"/>
                <a:gd name="T43" fmla="*/ 1122 h 1779"/>
                <a:gd name="T44" fmla="*/ 360 w 721"/>
                <a:gd name="T45" fmla="*/ 1106 h 1779"/>
                <a:gd name="T46" fmla="*/ 376 w 721"/>
                <a:gd name="T47" fmla="*/ 1122 h 1779"/>
                <a:gd name="T48" fmla="*/ 399 w 721"/>
                <a:gd name="T49" fmla="*/ 1707 h 1779"/>
                <a:gd name="T50" fmla="*/ 471 w 721"/>
                <a:gd name="T51" fmla="*/ 1779 h 1779"/>
                <a:gd name="T52" fmla="*/ 544 w 721"/>
                <a:gd name="T53" fmla="*/ 1707 h 1779"/>
                <a:gd name="T54" fmla="*/ 546 w 721"/>
                <a:gd name="T55" fmla="*/ 1122 h 1779"/>
                <a:gd name="T56" fmla="*/ 546 w 721"/>
                <a:gd name="T57" fmla="*/ 1084 h 1779"/>
                <a:gd name="T58" fmla="*/ 547 w 721"/>
                <a:gd name="T59" fmla="*/ 614 h 1779"/>
                <a:gd name="T60" fmla="*/ 563 w 721"/>
                <a:gd name="T61" fmla="*/ 598 h 1779"/>
                <a:gd name="T62" fmla="*/ 579 w 721"/>
                <a:gd name="T63" fmla="*/ 614 h 1779"/>
                <a:gd name="T64" fmla="*/ 590 w 721"/>
                <a:gd name="T65" fmla="*/ 1031 h 1779"/>
                <a:gd name="T66" fmla="*/ 655 w 721"/>
                <a:gd name="T67" fmla="*/ 1096 h 1779"/>
                <a:gd name="T68" fmla="*/ 721 w 721"/>
                <a:gd name="T69" fmla="*/ 1031 h 1779"/>
                <a:gd name="T70" fmla="*/ 696 w 721"/>
                <a:gd name="T71" fmla="*/ 593 h 17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721" h="1779">
                  <a:moveTo>
                    <a:pt x="195" y="161"/>
                  </a:moveTo>
                  <a:cubicBezTo>
                    <a:pt x="195" y="59"/>
                    <a:pt x="269" y="0"/>
                    <a:pt x="360" y="0"/>
                  </a:cubicBezTo>
                  <a:cubicBezTo>
                    <a:pt x="452" y="0"/>
                    <a:pt x="526" y="59"/>
                    <a:pt x="526" y="161"/>
                  </a:cubicBezTo>
                  <a:cubicBezTo>
                    <a:pt x="526" y="263"/>
                    <a:pt x="446" y="369"/>
                    <a:pt x="360" y="369"/>
                  </a:cubicBezTo>
                  <a:cubicBezTo>
                    <a:pt x="275" y="369"/>
                    <a:pt x="195" y="263"/>
                    <a:pt x="195" y="161"/>
                  </a:cubicBezTo>
                  <a:close/>
                  <a:moveTo>
                    <a:pt x="696" y="593"/>
                  </a:moveTo>
                  <a:cubicBezTo>
                    <a:pt x="696" y="474"/>
                    <a:pt x="572" y="393"/>
                    <a:pt x="497" y="393"/>
                  </a:cubicBezTo>
                  <a:cubicBezTo>
                    <a:pt x="421" y="393"/>
                    <a:pt x="420" y="449"/>
                    <a:pt x="360" y="449"/>
                  </a:cubicBezTo>
                  <a:cubicBezTo>
                    <a:pt x="301" y="449"/>
                    <a:pt x="283" y="393"/>
                    <a:pt x="223" y="393"/>
                  </a:cubicBezTo>
                  <a:cubicBezTo>
                    <a:pt x="164" y="393"/>
                    <a:pt x="24" y="474"/>
                    <a:pt x="24" y="593"/>
                  </a:cubicBezTo>
                  <a:cubicBezTo>
                    <a:pt x="0" y="1031"/>
                    <a:pt x="0" y="1031"/>
                    <a:pt x="0" y="1031"/>
                  </a:cubicBezTo>
                  <a:cubicBezTo>
                    <a:pt x="0" y="1067"/>
                    <a:pt x="29" y="1096"/>
                    <a:pt x="65" y="1096"/>
                  </a:cubicBezTo>
                  <a:cubicBezTo>
                    <a:pt x="101" y="1096"/>
                    <a:pt x="130" y="1067"/>
                    <a:pt x="130" y="1031"/>
                  </a:cubicBezTo>
                  <a:cubicBezTo>
                    <a:pt x="141" y="614"/>
                    <a:pt x="141" y="614"/>
                    <a:pt x="141" y="614"/>
                  </a:cubicBezTo>
                  <a:cubicBezTo>
                    <a:pt x="141" y="605"/>
                    <a:pt x="149" y="598"/>
                    <a:pt x="158" y="598"/>
                  </a:cubicBezTo>
                  <a:cubicBezTo>
                    <a:pt x="166" y="598"/>
                    <a:pt x="174" y="605"/>
                    <a:pt x="174" y="614"/>
                  </a:cubicBezTo>
                  <a:cubicBezTo>
                    <a:pt x="174" y="1084"/>
                    <a:pt x="174" y="1084"/>
                    <a:pt x="174" y="1084"/>
                  </a:cubicBezTo>
                  <a:cubicBezTo>
                    <a:pt x="174" y="1122"/>
                    <a:pt x="174" y="1122"/>
                    <a:pt x="174" y="1122"/>
                  </a:cubicBezTo>
                  <a:cubicBezTo>
                    <a:pt x="177" y="1707"/>
                    <a:pt x="177" y="1707"/>
                    <a:pt x="177" y="1707"/>
                  </a:cubicBezTo>
                  <a:cubicBezTo>
                    <a:pt x="177" y="1747"/>
                    <a:pt x="209" y="1779"/>
                    <a:pt x="249" y="1779"/>
                  </a:cubicBezTo>
                  <a:cubicBezTo>
                    <a:pt x="289" y="1779"/>
                    <a:pt x="321" y="1747"/>
                    <a:pt x="321" y="1707"/>
                  </a:cubicBezTo>
                  <a:cubicBezTo>
                    <a:pt x="344" y="1122"/>
                    <a:pt x="344" y="1122"/>
                    <a:pt x="344" y="1122"/>
                  </a:cubicBezTo>
                  <a:cubicBezTo>
                    <a:pt x="344" y="1113"/>
                    <a:pt x="351" y="1106"/>
                    <a:pt x="360" y="1106"/>
                  </a:cubicBezTo>
                  <a:cubicBezTo>
                    <a:pt x="369" y="1106"/>
                    <a:pt x="376" y="1113"/>
                    <a:pt x="376" y="1122"/>
                  </a:cubicBezTo>
                  <a:cubicBezTo>
                    <a:pt x="399" y="1707"/>
                    <a:pt x="399" y="1707"/>
                    <a:pt x="399" y="1707"/>
                  </a:cubicBezTo>
                  <a:cubicBezTo>
                    <a:pt x="399" y="1747"/>
                    <a:pt x="432" y="1779"/>
                    <a:pt x="471" y="1779"/>
                  </a:cubicBezTo>
                  <a:cubicBezTo>
                    <a:pt x="511" y="1779"/>
                    <a:pt x="544" y="1747"/>
                    <a:pt x="544" y="1707"/>
                  </a:cubicBezTo>
                  <a:cubicBezTo>
                    <a:pt x="546" y="1122"/>
                    <a:pt x="546" y="1122"/>
                    <a:pt x="546" y="1122"/>
                  </a:cubicBezTo>
                  <a:cubicBezTo>
                    <a:pt x="546" y="1084"/>
                    <a:pt x="546" y="1084"/>
                    <a:pt x="546" y="1084"/>
                  </a:cubicBezTo>
                  <a:cubicBezTo>
                    <a:pt x="547" y="614"/>
                    <a:pt x="547" y="614"/>
                    <a:pt x="547" y="614"/>
                  </a:cubicBezTo>
                  <a:cubicBezTo>
                    <a:pt x="547" y="605"/>
                    <a:pt x="554" y="598"/>
                    <a:pt x="563" y="598"/>
                  </a:cubicBezTo>
                  <a:cubicBezTo>
                    <a:pt x="572" y="598"/>
                    <a:pt x="579" y="605"/>
                    <a:pt x="579" y="614"/>
                  </a:cubicBezTo>
                  <a:cubicBezTo>
                    <a:pt x="590" y="1031"/>
                    <a:pt x="590" y="1031"/>
                    <a:pt x="590" y="1031"/>
                  </a:cubicBezTo>
                  <a:cubicBezTo>
                    <a:pt x="590" y="1067"/>
                    <a:pt x="619" y="1096"/>
                    <a:pt x="655" y="1096"/>
                  </a:cubicBezTo>
                  <a:cubicBezTo>
                    <a:pt x="691" y="1096"/>
                    <a:pt x="721" y="1067"/>
                    <a:pt x="721" y="1031"/>
                  </a:cubicBezTo>
                  <a:lnTo>
                    <a:pt x="696" y="593"/>
                  </a:lnTo>
                  <a:close/>
                </a:path>
              </a:pathLst>
            </a:custGeom>
            <a:gradFill flip="none" rotWithShape="1">
              <a:gsLst>
                <a:gs pos="100000">
                  <a:schemeClr val="accent1"/>
                </a:gs>
                <a:gs pos="0">
                  <a:schemeClr val="accent1">
                    <a:lumMod val="50000"/>
                  </a:schemeClr>
                </a:gs>
              </a:gsLst>
              <a:lin ang="16200000" scaled="1"/>
              <a:tileRect/>
            </a:gradFill>
            <a:ln w="9525">
              <a:noFill/>
              <a:round/>
              <a:headEnd/>
              <a:tailEnd/>
            </a:ln>
            <a:effectLst/>
            <a:scene3d>
              <a:camera prst="orthographicFront"/>
              <a:lightRig rig="twoPt" dir="t">
                <a:rot lat="0" lon="0" rev="8400000"/>
              </a:lightRig>
            </a:scene3d>
            <a:sp3d extrusionH="63500" prstMaterial="matte"/>
          </p:spPr>
          <p:txBody>
            <a:bodyPr vert="horz" wrap="square" lIns="91440" tIns="45720" rIns="91440" bIns="45720" numCol="1" anchor="t" anchorCtr="0" compatLnSpc="1">
              <a:prstTxWarp prst="textNoShape">
                <a:avLst/>
              </a:prstTxWarp>
            </a:bodyPr>
            <a:lstStyle>
              <a:defPPr>
                <a:defRPr lang="de-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de-DE"/>
            </a:p>
          </p:txBody>
        </p:sp>
        <p:sp>
          <p:nvSpPr>
            <p:cNvPr id="16" name="Freeform 15"/>
            <p:cNvSpPr>
              <a:spLocks noChangeAspect="1" noEditPoints="1"/>
            </p:cNvSpPr>
            <p:nvPr/>
          </p:nvSpPr>
          <p:spPr bwMode="gray">
            <a:xfrm>
              <a:off x="1777976" y="2846368"/>
              <a:ext cx="236708" cy="582632"/>
            </a:xfrm>
            <a:custGeom>
              <a:avLst/>
              <a:gdLst>
                <a:gd name="T0" fmla="*/ 195 w 721"/>
                <a:gd name="T1" fmla="*/ 161 h 1779"/>
                <a:gd name="T2" fmla="*/ 360 w 721"/>
                <a:gd name="T3" fmla="*/ 0 h 1779"/>
                <a:gd name="T4" fmla="*/ 526 w 721"/>
                <a:gd name="T5" fmla="*/ 161 h 1779"/>
                <a:gd name="T6" fmla="*/ 360 w 721"/>
                <a:gd name="T7" fmla="*/ 369 h 1779"/>
                <a:gd name="T8" fmla="*/ 195 w 721"/>
                <a:gd name="T9" fmla="*/ 161 h 1779"/>
                <a:gd name="T10" fmla="*/ 696 w 721"/>
                <a:gd name="T11" fmla="*/ 593 h 1779"/>
                <a:gd name="T12" fmla="*/ 497 w 721"/>
                <a:gd name="T13" fmla="*/ 393 h 1779"/>
                <a:gd name="T14" fmla="*/ 360 w 721"/>
                <a:gd name="T15" fmla="*/ 449 h 1779"/>
                <a:gd name="T16" fmla="*/ 223 w 721"/>
                <a:gd name="T17" fmla="*/ 393 h 1779"/>
                <a:gd name="T18" fmla="*/ 24 w 721"/>
                <a:gd name="T19" fmla="*/ 593 h 1779"/>
                <a:gd name="T20" fmla="*/ 0 w 721"/>
                <a:gd name="T21" fmla="*/ 1031 h 1779"/>
                <a:gd name="T22" fmla="*/ 65 w 721"/>
                <a:gd name="T23" fmla="*/ 1096 h 1779"/>
                <a:gd name="T24" fmla="*/ 130 w 721"/>
                <a:gd name="T25" fmla="*/ 1031 h 1779"/>
                <a:gd name="T26" fmla="*/ 141 w 721"/>
                <a:gd name="T27" fmla="*/ 614 h 1779"/>
                <a:gd name="T28" fmla="*/ 158 w 721"/>
                <a:gd name="T29" fmla="*/ 598 h 1779"/>
                <a:gd name="T30" fmla="*/ 174 w 721"/>
                <a:gd name="T31" fmla="*/ 614 h 1779"/>
                <a:gd name="T32" fmla="*/ 174 w 721"/>
                <a:gd name="T33" fmla="*/ 1084 h 1779"/>
                <a:gd name="T34" fmla="*/ 174 w 721"/>
                <a:gd name="T35" fmla="*/ 1122 h 1779"/>
                <a:gd name="T36" fmla="*/ 177 w 721"/>
                <a:gd name="T37" fmla="*/ 1707 h 1779"/>
                <a:gd name="T38" fmla="*/ 249 w 721"/>
                <a:gd name="T39" fmla="*/ 1779 h 1779"/>
                <a:gd name="T40" fmla="*/ 321 w 721"/>
                <a:gd name="T41" fmla="*/ 1707 h 1779"/>
                <a:gd name="T42" fmla="*/ 344 w 721"/>
                <a:gd name="T43" fmla="*/ 1122 h 1779"/>
                <a:gd name="T44" fmla="*/ 360 w 721"/>
                <a:gd name="T45" fmla="*/ 1106 h 1779"/>
                <a:gd name="T46" fmla="*/ 376 w 721"/>
                <a:gd name="T47" fmla="*/ 1122 h 1779"/>
                <a:gd name="T48" fmla="*/ 399 w 721"/>
                <a:gd name="T49" fmla="*/ 1707 h 1779"/>
                <a:gd name="T50" fmla="*/ 471 w 721"/>
                <a:gd name="T51" fmla="*/ 1779 h 1779"/>
                <a:gd name="T52" fmla="*/ 544 w 721"/>
                <a:gd name="T53" fmla="*/ 1707 h 1779"/>
                <a:gd name="T54" fmla="*/ 546 w 721"/>
                <a:gd name="T55" fmla="*/ 1122 h 1779"/>
                <a:gd name="T56" fmla="*/ 546 w 721"/>
                <a:gd name="T57" fmla="*/ 1084 h 1779"/>
                <a:gd name="T58" fmla="*/ 547 w 721"/>
                <a:gd name="T59" fmla="*/ 614 h 1779"/>
                <a:gd name="T60" fmla="*/ 563 w 721"/>
                <a:gd name="T61" fmla="*/ 598 h 1779"/>
                <a:gd name="T62" fmla="*/ 579 w 721"/>
                <a:gd name="T63" fmla="*/ 614 h 1779"/>
                <a:gd name="T64" fmla="*/ 590 w 721"/>
                <a:gd name="T65" fmla="*/ 1031 h 1779"/>
                <a:gd name="T66" fmla="*/ 655 w 721"/>
                <a:gd name="T67" fmla="*/ 1096 h 1779"/>
                <a:gd name="T68" fmla="*/ 721 w 721"/>
                <a:gd name="T69" fmla="*/ 1031 h 1779"/>
                <a:gd name="T70" fmla="*/ 696 w 721"/>
                <a:gd name="T71" fmla="*/ 593 h 17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721" h="1779">
                  <a:moveTo>
                    <a:pt x="195" y="161"/>
                  </a:moveTo>
                  <a:cubicBezTo>
                    <a:pt x="195" y="59"/>
                    <a:pt x="269" y="0"/>
                    <a:pt x="360" y="0"/>
                  </a:cubicBezTo>
                  <a:cubicBezTo>
                    <a:pt x="452" y="0"/>
                    <a:pt x="526" y="59"/>
                    <a:pt x="526" y="161"/>
                  </a:cubicBezTo>
                  <a:cubicBezTo>
                    <a:pt x="526" y="263"/>
                    <a:pt x="446" y="369"/>
                    <a:pt x="360" y="369"/>
                  </a:cubicBezTo>
                  <a:cubicBezTo>
                    <a:pt x="275" y="369"/>
                    <a:pt x="195" y="263"/>
                    <a:pt x="195" y="161"/>
                  </a:cubicBezTo>
                  <a:close/>
                  <a:moveTo>
                    <a:pt x="696" y="593"/>
                  </a:moveTo>
                  <a:cubicBezTo>
                    <a:pt x="696" y="474"/>
                    <a:pt x="572" y="393"/>
                    <a:pt x="497" y="393"/>
                  </a:cubicBezTo>
                  <a:cubicBezTo>
                    <a:pt x="421" y="393"/>
                    <a:pt x="420" y="449"/>
                    <a:pt x="360" y="449"/>
                  </a:cubicBezTo>
                  <a:cubicBezTo>
                    <a:pt x="301" y="449"/>
                    <a:pt x="283" y="393"/>
                    <a:pt x="223" y="393"/>
                  </a:cubicBezTo>
                  <a:cubicBezTo>
                    <a:pt x="164" y="393"/>
                    <a:pt x="24" y="474"/>
                    <a:pt x="24" y="593"/>
                  </a:cubicBezTo>
                  <a:cubicBezTo>
                    <a:pt x="0" y="1031"/>
                    <a:pt x="0" y="1031"/>
                    <a:pt x="0" y="1031"/>
                  </a:cubicBezTo>
                  <a:cubicBezTo>
                    <a:pt x="0" y="1067"/>
                    <a:pt x="29" y="1096"/>
                    <a:pt x="65" y="1096"/>
                  </a:cubicBezTo>
                  <a:cubicBezTo>
                    <a:pt x="101" y="1096"/>
                    <a:pt x="130" y="1067"/>
                    <a:pt x="130" y="1031"/>
                  </a:cubicBezTo>
                  <a:cubicBezTo>
                    <a:pt x="141" y="614"/>
                    <a:pt x="141" y="614"/>
                    <a:pt x="141" y="614"/>
                  </a:cubicBezTo>
                  <a:cubicBezTo>
                    <a:pt x="141" y="605"/>
                    <a:pt x="149" y="598"/>
                    <a:pt x="158" y="598"/>
                  </a:cubicBezTo>
                  <a:cubicBezTo>
                    <a:pt x="166" y="598"/>
                    <a:pt x="174" y="605"/>
                    <a:pt x="174" y="614"/>
                  </a:cubicBezTo>
                  <a:cubicBezTo>
                    <a:pt x="174" y="1084"/>
                    <a:pt x="174" y="1084"/>
                    <a:pt x="174" y="1084"/>
                  </a:cubicBezTo>
                  <a:cubicBezTo>
                    <a:pt x="174" y="1122"/>
                    <a:pt x="174" y="1122"/>
                    <a:pt x="174" y="1122"/>
                  </a:cubicBezTo>
                  <a:cubicBezTo>
                    <a:pt x="177" y="1707"/>
                    <a:pt x="177" y="1707"/>
                    <a:pt x="177" y="1707"/>
                  </a:cubicBezTo>
                  <a:cubicBezTo>
                    <a:pt x="177" y="1747"/>
                    <a:pt x="209" y="1779"/>
                    <a:pt x="249" y="1779"/>
                  </a:cubicBezTo>
                  <a:cubicBezTo>
                    <a:pt x="289" y="1779"/>
                    <a:pt x="321" y="1747"/>
                    <a:pt x="321" y="1707"/>
                  </a:cubicBezTo>
                  <a:cubicBezTo>
                    <a:pt x="344" y="1122"/>
                    <a:pt x="344" y="1122"/>
                    <a:pt x="344" y="1122"/>
                  </a:cubicBezTo>
                  <a:cubicBezTo>
                    <a:pt x="344" y="1113"/>
                    <a:pt x="351" y="1106"/>
                    <a:pt x="360" y="1106"/>
                  </a:cubicBezTo>
                  <a:cubicBezTo>
                    <a:pt x="369" y="1106"/>
                    <a:pt x="376" y="1113"/>
                    <a:pt x="376" y="1122"/>
                  </a:cubicBezTo>
                  <a:cubicBezTo>
                    <a:pt x="399" y="1707"/>
                    <a:pt x="399" y="1707"/>
                    <a:pt x="399" y="1707"/>
                  </a:cubicBezTo>
                  <a:cubicBezTo>
                    <a:pt x="399" y="1747"/>
                    <a:pt x="432" y="1779"/>
                    <a:pt x="471" y="1779"/>
                  </a:cubicBezTo>
                  <a:cubicBezTo>
                    <a:pt x="511" y="1779"/>
                    <a:pt x="544" y="1747"/>
                    <a:pt x="544" y="1707"/>
                  </a:cubicBezTo>
                  <a:cubicBezTo>
                    <a:pt x="546" y="1122"/>
                    <a:pt x="546" y="1122"/>
                    <a:pt x="546" y="1122"/>
                  </a:cubicBezTo>
                  <a:cubicBezTo>
                    <a:pt x="546" y="1084"/>
                    <a:pt x="546" y="1084"/>
                    <a:pt x="546" y="1084"/>
                  </a:cubicBezTo>
                  <a:cubicBezTo>
                    <a:pt x="547" y="614"/>
                    <a:pt x="547" y="614"/>
                    <a:pt x="547" y="614"/>
                  </a:cubicBezTo>
                  <a:cubicBezTo>
                    <a:pt x="547" y="605"/>
                    <a:pt x="554" y="598"/>
                    <a:pt x="563" y="598"/>
                  </a:cubicBezTo>
                  <a:cubicBezTo>
                    <a:pt x="572" y="598"/>
                    <a:pt x="579" y="605"/>
                    <a:pt x="579" y="614"/>
                  </a:cubicBezTo>
                  <a:cubicBezTo>
                    <a:pt x="590" y="1031"/>
                    <a:pt x="590" y="1031"/>
                    <a:pt x="590" y="1031"/>
                  </a:cubicBezTo>
                  <a:cubicBezTo>
                    <a:pt x="590" y="1067"/>
                    <a:pt x="619" y="1096"/>
                    <a:pt x="655" y="1096"/>
                  </a:cubicBezTo>
                  <a:cubicBezTo>
                    <a:pt x="691" y="1096"/>
                    <a:pt x="721" y="1067"/>
                    <a:pt x="721" y="1031"/>
                  </a:cubicBezTo>
                  <a:lnTo>
                    <a:pt x="696" y="593"/>
                  </a:lnTo>
                  <a:close/>
                </a:path>
              </a:pathLst>
            </a:custGeom>
            <a:gradFill flip="none" rotWithShape="1">
              <a:gsLst>
                <a:gs pos="100000">
                  <a:schemeClr val="accent1"/>
                </a:gs>
                <a:gs pos="0">
                  <a:schemeClr val="accent1">
                    <a:lumMod val="50000"/>
                  </a:schemeClr>
                </a:gs>
              </a:gsLst>
              <a:lin ang="16200000" scaled="1"/>
              <a:tileRect/>
            </a:gradFill>
            <a:ln w="9525">
              <a:noFill/>
              <a:round/>
              <a:headEnd/>
              <a:tailEnd/>
            </a:ln>
            <a:effectLst/>
            <a:scene3d>
              <a:camera prst="orthographicFront"/>
              <a:lightRig rig="twoPt" dir="t">
                <a:rot lat="0" lon="0" rev="8400000"/>
              </a:lightRig>
            </a:scene3d>
            <a:sp3d extrusionH="63500" prstMaterial="matte"/>
          </p:spPr>
          <p:txBody>
            <a:bodyPr vert="horz" wrap="square" lIns="91440" tIns="45720" rIns="91440" bIns="45720" numCol="1" anchor="t" anchorCtr="0" compatLnSpc="1">
              <a:prstTxWarp prst="textNoShape">
                <a:avLst/>
              </a:prstTxWarp>
            </a:bodyPr>
            <a:lstStyle>
              <a:defPPr>
                <a:defRPr lang="de-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de-DE"/>
            </a:p>
          </p:txBody>
        </p:sp>
        <p:sp>
          <p:nvSpPr>
            <p:cNvPr id="17" name="Freeform 16"/>
            <p:cNvSpPr>
              <a:spLocks noChangeAspect="1" noEditPoints="1"/>
            </p:cNvSpPr>
            <p:nvPr/>
          </p:nvSpPr>
          <p:spPr bwMode="gray">
            <a:xfrm>
              <a:off x="2451052" y="2846368"/>
              <a:ext cx="236708" cy="582632"/>
            </a:xfrm>
            <a:custGeom>
              <a:avLst/>
              <a:gdLst>
                <a:gd name="T0" fmla="*/ 195 w 721"/>
                <a:gd name="T1" fmla="*/ 161 h 1779"/>
                <a:gd name="T2" fmla="*/ 360 w 721"/>
                <a:gd name="T3" fmla="*/ 0 h 1779"/>
                <a:gd name="T4" fmla="*/ 526 w 721"/>
                <a:gd name="T5" fmla="*/ 161 h 1779"/>
                <a:gd name="T6" fmla="*/ 360 w 721"/>
                <a:gd name="T7" fmla="*/ 369 h 1779"/>
                <a:gd name="T8" fmla="*/ 195 w 721"/>
                <a:gd name="T9" fmla="*/ 161 h 1779"/>
                <a:gd name="T10" fmla="*/ 696 w 721"/>
                <a:gd name="T11" fmla="*/ 593 h 1779"/>
                <a:gd name="T12" fmla="*/ 497 w 721"/>
                <a:gd name="T13" fmla="*/ 393 h 1779"/>
                <a:gd name="T14" fmla="*/ 360 w 721"/>
                <a:gd name="T15" fmla="*/ 449 h 1779"/>
                <a:gd name="T16" fmla="*/ 223 w 721"/>
                <a:gd name="T17" fmla="*/ 393 h 1779"/>
                <a:gd name="T18" fmla="*/ 24 w 721"/>
                <a:gd name="T19" fmla="*/ 593 h 1779"/>
                <a:gd name="T20" fmla="*/ 0 w 721"/>
                <a:gd name="T21" fmla="*/ 1031 h 1779"/>
                <a:gd name="T22" fmla="*/ 65 w 721"/>
                <a:gd name="T23" fmla="*/ 1096 h 1779"/>
                <a:gd name="T24" fmla="*/ 130 w 721"/>
                <a:gd name="T25" fmla="*/ 1031 h 1779"/>
                <a:gd name="T26" fmla="*/ 141 w 721"/>
                <a:gd name="T27" fmla="*/ 614 h 1779"/>
                <a:gd name="T28" fmla="*/ 158 w 721"/>
                <a:gd name="T29" fmla="*/ 598 h 1779"/>
                <a:gd name="T30" fmla="*/ 174 w 721"/>
                <a:gd name="T31" fmla="*/ 614 h 1779"/>
                <a:gd name="T32" fmla="*/ 174 w 721"/>
                <a:gd name="T33" fmla="*/ 1084 h 1779"/>
                <a:gd name="T34" fmla="*/ 174 w 721"/>
                <a:gd name="T35" fmla="*/ 1122 h 1779"/>
                <a:gd name="T36" fmla="*/ 177 w 721"/>
                <a:gd name="T37" fmla="*/ 1707 h 1779"/>
                <a:gd name="T38" fmla="*/ 249 w 721"/>
                <a:gd name="T39" fmla="*/ 1779 h 1779"/>
                <a:gd name="T40" fmla="*/ 321 w 721"/>
                <a:gd name="T41" fmla="*/ 1707 h 1779"/>
                <a:gd name="T42" fmla="*/ 344 w 721"/>
                <a:gd name="T43" fmla="*/ 1122 h 1779"/>
                <a:gd name="T44" fmla="*/ 360 w 721"/>
                <a:gd name="T45" fmla="*/ 1106 h 1779"/>
                <a:gd name="T46" fmla="*/ 376 w 721"/>
                <a:gd name="T47" fmla="*/ 1122 h 1779"/>
                <a:gd name="T48" fmla="*/ 399 w 721"/>
                <a:gd name="T49" fmla="*/ 1707 h 1779"/>
                <a:gd name="T50" fmla="*/ 471 w 721"/>
                <a:gd name="T51" fmla="*/ 1779 h 1779"/>
                <a:gd name="T52" fmla="*/ 544 w 721"/>
                <a:gd name="T53" fmla="*/ 1707 h 1779"/>
                <a:gd name="T54" fmla="*/ 546 w 721"/>
                <a:gd name="T55" fmla="*/ 1122 h 1779"/>
                <a:gd name="T56" fmla="*/ 546 w 721"/>
                <a:gd name="T57" fmla="*/ 1084 h 1779"/>
                <a:gd name="T58" fmla="*/ 547 w 721"/>
                <a:gd name="T59" fmla="*/ 614 h 1779"/>
                <a:gd name="T60" fmla="*/ 563 w 721"/>
                <a:gd name="T61" fmla="*/ 598 h 1779"/>
                <a:gd name="T62" fmla="*/ 579 w 721"/>
                <a:gd name="T63" fmla="*/ 614 h 1779"/>
                <a:gd name="T64" fmla="*/ 590 w 721"/>
                <a:gd name="T65" fmla="*/ 1031 h 1779"/>
                <a:gd name="T66" fmla="*/ 655 w 721"/>
                <a:gd name="T67" fmla="*/ 1096 h 1779"/>
                <a:gd name="T68" fmla="*/ 721 w 721"/>
                <a:gd name="T69" fmla="*/ 1031 h 1779"/>
                <a:gd name="T70" fmla="*/ 696 w 721"/>
                <a:gd name="T71" fmla="*/ 593 h 17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721" h="1779">
                  <a:moveTo>
                    <a:pt x="195" y="161"/>
                  </a:moveTo>
                  <a:cubicBezTo>
                    <a:pt x="195" y="59"/>
                    <a:pt x="269" y="0"/>
                    <a:pt x="360" y="0"/>
                  </a:cubicBezTo>
                  <a:cubicBezTo>
                    <a:pt x="452" y="0"/>
                    <a:pt x="526" y="59"/>
                    <a:pt x="526" y="161"/>
                  </a:cubicBezTo>
                  <a:cubicBezTo>
                    <a:pt x="526" y="263"/>
                    <a:pt x="446" y="369"/>
                    <a:pt x="360" y="369"/>
                  </a:cubicBezTo>
                  <a:cubicBezTo>
                    <a:pt x="275" y="369"/>
                    <a:pt x="195" y="263"/>
                    <a:pt x="195" y="161"/>
                  </a:cubicBezTo>
                  <a:close/>
                  <a:moveTo>
                    <a:pt x="696" y="593"/>
                  </a:moveTo>
                  <a:cubicBezTo>
                    <a:pt x="696" y="474"/>
                    <a:pt x="572" y="393"/>
                    <a:pt x="497" y="393"/>
                  </a:cubicBezTo>
                  <a:cubicBezTo>
                    <a:pt x="421" y="393"/>
                    <a:pt x="420" y="449"/>
                    <a:pt x="360" y="449"/>
                  </a:cubicBezTo>
                  <a:cubicBezTo>
                    <a:pt x="301" y="449"/>
                    <a:pt x="283" y="393"/>
                    <a:pt x="223" y="393"/>
                  </a:cubicBezTo>
                  <a:cubicBezTo>
                    <a:pt x="164" y="393"/>
                    <a:pt x="24" y="474"/>
                    <a:pt x="24" y="593"/>
                  </a:cubicBezTo>
                  <a:cubicBezTo>
                    <a:pt x="0" y="1031"/>
                    <a:pt x="0" y="1031"/>
                    <a:pt x="0" y="1031"/>
                  </a:cubicBezTo>
                  <a:cubicBezTo>
                    <a:pt x="0" y="1067"/>
                    <a:pt x="29" y="1096"/>
                    <a:pt x="65" y="1096"/>
                  </a:cubicBezTo>
                  <a:cubicBezTo>
                    <a:pt x="101" y="1096"/>
                    <a:pt x="130" y="1067"/>
                    <a:pt x="130" y="1031"/>
                  </a:cubicBezTo>
                  <a:cubicBezTo>
                    <a:pt x="141" y="614"/>
                    <a:pt x="141" y="614"/>
                    <a:pt x="141" y="614"/>
                  </a:cubicBezTo>
                  <a:cubicBezTo>
                    <a:pt x="141" y="605"/>
                    <a:pt x="149" y="598"/>
                    <a:pt x="158" y="598"/>
                  </a:cubicBezTo>
                  <a:cubicBezTo>
                    <a:pt x="166" y="598"/>
                    <a:pt x="174" y="605"/>
                    <a:pt x="174" y="614"/>
                  </a:cubicBezTo>
                  <a:cubicBezTo>
                    <a:pt x="174" y="1084"/>
                    <a:pt x="174" y="1084"/>
                    <a:pt x="174" y="1084"/>
                  </a:cubicBezTo>
                  <a:cubicBezTo>
                    <a:pt x="174" y="1122"/>
                    <a:pt x="174" y="1122"/>
                    <a:pt x="174" y="1122"/>
                  </a:cubicBezTo>
                  <a:cubicBezTo>
                    <a:pt x="177" y="1707"/>
                    <a:pt x="177" y="1707"/>
                    <a:pt x="177" y="1707"/>
                  </a:cubicBezTo>
                  <a:cubicBezTo>
                    <a:pt x="177" y="1747"/>
                    <a:pt x="209" y="1779"/>
                    <a:pt x="249" y="1779"/>
                  </a:cubicBezTo>
                  <a:cubicBezTo>
                    <a:pt x="289" y="1779"/>
                    <a:pt x="321" y="1747"/>
                    <a:pt x="321" y="1707"/>
                  </a:cubicBezTo>
                  <a:cubicBezTo>
                    <a:pt x="344" y="1122"/>
                    <a:pt x="344" y="1122"/>
                    <a:pt x="344" y="1122"/>
                  </a:cubicBezTo>
                  <a:cubicBezTo>
                    <a:pt x="344" y="1113"/>
                    <a:pt x="351" y="1106"/>
                    <a:pt x="360" y="1106"/>
                  </a:cubicBezTo>
                  <a:cubicBezTo>
                    <a:pt x="369" y="1106"/>
                    <a:pt x="376" y="1113"/>
                    <a:pt x="376" y="1122"/>
                  </a:cubicBezTo>
                  <a:cubicBezTo>
                    <a:pt x="399" y="1707"/>
                    <a:pt x="399" y="1707"/>
                    <a:pt x="399" y="1707"/>
                  </a:cubicBezTo>
                  <a:cubicBezTo>
                    <a:pt x="399" y="1747"/>
                    <a:pt x="432" y="1779"/>
                    <a:pt x="471" y="1779"/>
                  </a:cubicBezTo>
                  <a:cubicBezTo>
                    <a:pt x="511" y="1779"/>
                    <a:pt x="544" y="1747"/>
                    <a:pt x="544" y="1707"/>
                  </a:cubicBezTo>
                  <a:cubicBezTo>
                    <a:pt x="546" y="1122"/>
                    <a:pt x="546" y="1122"/>
                    <a:pt x="546" y="1122"/>
                  </a:cubicBezTo>
                  <a:cubicBezTo>
                    <a:pt x="546" y="1084"/>
                    <a:pt x="546" y="1084"/>
                    <a:pt x="546" y="1084"/>
                  </a:cubicBezTo>
                  <a:cubicBezTo>
                    <a:pt x="547" y="614"/>
                    <a:pt x="547" y="614"/>
                    <a:pt x="547" y="614"/>
                  </a:cubicBezTo>
                  <a:cubicBezTo>
                    <a:pt x="547" y="605"/>
                    <a:pt x="554" y="598"/>
                    <a:pt x="563" y="598"/>
                  </a:cubicBezTo>
                  <a:cubicBezTo>
                    <a:pt x="572" y="598"/>
                    <a:pt x="579" y="605"/>
                    <a:pt x="579" y="614"/>
                  </a:cubicBezTo>
                  <a:cubicBezTo>
                    <a:pt x="590" y="1031"/>
                    <a:pt x="590" y="1031"/>
                    <a:pt x="590" y="1031"/>
                  </a:cubicBezTo>
                  <a:cubicBezTo>
                    <a:pt x="590" y="1067"/>
                    <a:pt x="619" y="1096"/>
                    <a:pt x="655" y="1096"/>
                  </a:cubicBezTo>
                  <a:cubicBezTo>
                    <a:pt x="691" y="1096"/>
                    <a:pt x="721" y="1067"/>
                    <a:pt x="721" y="1031"/>
                  </a:cubicBezTo>
                  <a:lnTo>
                    <a:pt x="696" y="593"/>
                  </a:lnTo>
                  <a:close/>
                </a:path>
              </a:pathLst>
            </a:custGeom>
            <a:solidFill>
              <a:srgbClr val="AFAFAF"/>
            </a:solidFill>
            <a:ln w="9525">
              <a:noFill/>
              <a:round/>
              <a:headEnd/>
              <a:tailEnd/>
            </a:ln>
            <a:effectLst/>
            <a:scene3d>
              <a:camera prst="orthographicFront"/>
              <a:lightRig rig="twoPt" dir="t">
                <a:rot lat="0" lon="0" rev="8400000"/>
              </a:lightRig>
            </a:scene3d>
            <a:sp3d extrusionH="63500" prstMaterial="matte"/>
          </p:spPr>
          <p:txBody>
            <a:bodyPr vert="horz" wrap="square" lIns="91440" tIns="45720" rIns="91440" bIns="45720" numCol="1" anchor="t" anchorCtr="0" compatLnSpc="1">
              <a:prstTxWarp prst="textNoShape">
                <a:avLst/>
              </a:prstTxWarp>
            </a:bodyPr>
            <a:lstStyle/>
            <a:p>
              <a:endParaRPr lang="de-DE"/>
            </a:p>
          </p:txBody>
        </p:sp>
        <p:sp>
          <p:nvSpPr>
            <p:cNvPr id="18" name="Freeform 17"/>
            <p:cNvSpPr>
              <a:spLocks noChangeAspect="1" noEditPoints="1"/>
            </p:cNvSpPr>
            <p:nvPr/>
          </p:nvSpPr>
          <p:spPr bwMode="gray">
            <a:xfrm>
              <a:off x="3174928" y="2846368"/>
              <a:ext cx="236708" cy="582632"/>
            </a:xfrm>
            <a:custGeom>
              <a:avLst/>
              <a:gdLst>
                <a:gd name="T0" fmla="*/ 195 w 721"/>
                <a:gd name="T1" fmla="*/ 161 h 1779"/>
                <a:gd name="T2" fmla="*/ 360 w 721"/>
                <a:gd name="T3" fmla="*/ 0 h 1779"/>
                <a:gd name="T4" fmla="*/ 526 w 721"/>
                <a:gd name="T5" fmla="*/ 161 h 1779"/>
                <a:gd name="T6" fmla="*/ 360 w 721"/>
                <a:gd name="T7" fmla="*/ 369 h 1779"/>
                <a:gd name="T8" fmla="*/ 195 w 721"/>
                <a:gd name="T9" fmla="*/ 161 h 1779"/>
                <a:gd name="T10" fmla="*/ 696 w 721"/>
                <a:gd name="T11" fmla="*/ 593 h 1779"/>
                <a:gd name="T12" fmla="*/ 497 w 721"/>
                <a:gd name="T13" fmla="*/ 393 h 1779"/>
                <a:gd name="T14" fmla="*/ 360 w 721"/>
                <a:gd name="T15" fmla="*/ 449 h 1779"/>
                <a:gd name="T16" fmla="*/ 223 w 721"/>
                <a:gd name="T17" fmla="*/ 393 h 1779"/>
                <a:gd name="T18" fmla="*/ 24 w 721"/>
                <a:gd name="T19" fmla="*/ 593 h 1779"/>
                <a:gd name="T20" fmla="*/ 0 w 721"/>
                <a:gd name="T21" fmla="*/ 1031 h 1779"/>
                <a:gd name="T22" fmla="*/ 65 w 721"/>
                <a:gd name="T23" fmla="*/ 1096 h 1779"/>
                <a:gd name="T24" fmla="*/ 130 w 721"/>
                <a:gd name="T25" fmla="*/ 1031 h 1779"/>
                <a:gd name="T26" fmla="*/ 141 w 721"/>
                <a:gd name="T27" fmla="*/ 614 h 1779"/>
                <a:gd name="T28" fmla="*/ 158 w 721"/>
                <a:gd name="T29" fmla="*/ 598 h 1779"/>
                <a:gd name="T30" fmla="*/ 174 w 721"/>
                <a:gd name="T31" fmla="*/ 614 h 1779"/>
                <a:gd name="T32" fmla="*/ 174 w 721"/>
                <a:gd name="T33" fmla="*/ 1084 h 1779"/>
                <a:gd name="T34" fmla="*/ 174 w 721"/>
                <a:gd name="T35" fmla="*/ 1122 h 1779"/>
                <a:gd name="T36" fmla="*/ 177 w 721"/>
                <a:gd name="T37" fmla="*/ 1707 h 1779"/>
                <a:gd name="T38" fmla="*/ 249 w 721"/>
                <a:gd name="T39" fmla="*/ 1779 h 1779"/>
                <a:gd name="T40" fmla="*/ 321 w 721"/>
                <a:gd name="T41" fmla="*/ 1707 h 1779"/>
                <a:gd name="T42" fmla="*/ 344 w 721"/>
                <a:gd name="T43" fmla="*/ 1122 h 1779"/>
                <a:gd name="T44" fmla="*/ 360 w 721"/>
                <a:gd name="T45" fmla="*/ 1106 h 1779"/>
                <a:gd name="T46" fmla="*/ 376 w 721"/>
                <a:gd name="T47" fmla="*/ 1122 h 1779"/>
                <a:gd name="T48" fmla="*/ 399 w 721"/>
                <a:gd name="T49" fmla="*/ 1707 h 1779"/>
                <a:gd name="T50" fmla="*/ 471 w 721"/>
                <a:gd name="T51" fmla="*/ 1779 h 1779"/>
                <a:gd name="T52" fmla="*/ 544 w 721"/>
                <a:gd name="T53" fmla="*/ 1707 h 1779"/>
                <a:gd name="T54" fmla="*/ 546 w 721"/>
                <a:gd name="T55" fmla="*/ 1122 h 1779"/>
                <a:gd name="T56" fmla="*/ 546 w 721"/>
                <a:gd name="T57" fmla="*/ 1084 h 1779"/>
                <a:gd name="T58" fmla="*/ 547 w 721"/>
                <a:gd name="T59" fmla="*/ 614 h 1779"/>
                <a:gd name="T60" fmla="*/ 563 w 721"/>
                <a:gd name="T61" fmla="*/ 598 h 1779"/>
                <a:gd name="T62" fmla="*/ 579 w 721"/>
                <a:gd name="T63" fmla="*/ 614 h 1779"/>
                <a:gd name="T64" fmla="*/ 590 w 721"/>
                <a:gd name="T65" fmla="*/ 1031 h 1779"/>
                <a:gd name="T66" fmla="*/ 655 w 721"/>
                <a:gd name="T67" fmla="*/ 1096 h 1779"/>
                <a:gd name="T68" fmla="*/ 721 w 721"/>
                <a:gd name="T69" fmla="*/ 1031 h 1779"/>
                <a:gd name="T70" fmla="*/ 696 w 721"/>
                <a:gd name="T71" fmla="*/ 593 h 17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721" h="1779">
                  <a:moveTo>
                    <a:pt x="195" y="161"/>
                  </a:moveTo>
                  <a:cubicBezTo>
                    <a:pt x="195" y="59"/>
                    <a:pt x="269" y="0"/>
                    <a:pt x="360" y="0"/>
                  </a:cubicBezTo>
                  <a:cubicBezTo>
                    <a:pt x="452" y="0"/>
                    <a:pt x="526" y="59"/>
                    <a:pt x="526" y="161"/>
                  </a:cubicBezTo>
                  <a:cubicBezTo>
                    <a:pt x="526" y="263"/>
                    <a:pt x="446" y="369"/>
                    <a:pt x="360" y="369"/>
                  </a:cubicBezTo>
                  <a:cubicBezTo>
                    <a:pt x="275" y="369"/>
                    <a:pt x="195" y="263"/>
                    <a:pt x="195" y="161"/>
                  </a:cubicBezTo>
                  <a:close/>
                  <a:moveTo>
                    <a:pt x="696" y="593"/>
                  </a:moveTo>
                  <a:cubicBezTo>
                    <a:pt x="696" y="474"/>
                    <a:pt x="572" y="393"/>
                    <a:pt x="497" y="393"/>
                  </a:cubicBezTo>
                  <a:cubicBezTo>
                    <a:pt x="421" y="393"/>
                    <a:pt x="420" y="449"/>
                    <a:pt x="360" y="449"/>
                  </a:cubicBezTo>
                  <a:cubicBezTo>
                    <a:pt x="301" y="449"/>
                    <a:pt x="283" y="393"/>
                    <a:pt x="223" y="393"/>
                  </a:cubicBezTo>
                  <a:cubicBezTo>
                    <a:pt x="164" y="393"/>
                    <a:pt x="24" y="474"/>
                    <a:pt x="24" y="593"/>
                  </a:cubicBezTo>
                  <a:cubicBezTo>
                    <a:pt x="0" y="1031"/>
                    <a:pt x="0" y="1031"/>
                    <a:pt x="0" y="1031"/>
                  </a:cubicBezTo>
                  <a:cubicBezTo>
                    <a:pt x="0" y="1067"/>
                    <a:pt x="29" y="1096"/>
                    <a:pt x="65" y="1096"/>
                  </a:cubicBezTo>
                  <a:cubicBezTo>
                    <a:pt x="101" y="1096"/>
                    <a:pt x="130" y="1067"/>
                    <a:pt x="130" y="1031"/>
                  </a:cubicBezTo>
                  <a:cubicBezTo>
                    <a:pt x="141" y="614"/>
                    <a:pt x="141" y="614"/>
                    <a:pt x="141" y="614"/>
                  </a:cubicBezTo>
                  <a:cubicBezTo>
                    <a:pt x="141" y="605"/>
                    <a:pt x="149" y="598"/>
                    <a:pt x="158" y="598"/>
                  </a:cubicBezTo>
                  <a:cubicBezTo>
                    <a:pt x="166" y="598"/>
                    <a:pt x="174" y="605"/>
                    <a:pt x="174" y="614"/>
                  </a:cubicBezTo>
                  <a:cubicBezTo>
                    <a:pt x="174" y="1084"/>
                    <a:pt x="174" y="1084"/>
                    <a:pt x="174" y="1084"/>
                  </a:cubicBezTo>
                  <a:cubicBezTo>
                    <a:pt x="174" y="1122"/>
                    <a:pt x="174" y="1122"/>
                    <a:pt x="174" y="1122"/>
                  </a:cubicBezTo>
                  <a:cubicBezTo>
                    <a:pt x="177" y="1707"/>
                    <a:pt x="177" y="1707"/>
                    <a:pt x="177" y="1707"/>
                  </a:cubicBezTo>
                  <a:cubicBezTo>
                    <a:pt x="177" y="1747"/>
                    <a:pt x="209" y="1779"/>
                    <a:pt x="249" y="1779"/>
                  </a:cubicBezTo>
                  <a:cubicBezTo>
                    <a:pt x="289" y="1779"/>
                    <a:pt x="321" y="1747"/>
                    <a:pt x="321" y="1707"/>
                  </a:cubicBezTo>
                  <a:cubicBezTo>
                    <a:pt x="344" y="1122"/>
                    <a:pt x="344" y="1122"/>
                    <a:pt x="344" y="1122"/>
                  </a:cubicBezTo>
                  <a:cubicBezTo>
                    <a:pt x="344" y="1113"/>
                    <a:pt x="351" y="1106"/>
                    <a:pt x="360" y="1106"/>
                  </a:cubicBezTo>
                  <a:cubicBezTo>
                    <a:pt x="369" y="1106"/>
                    <a:pt x="376" y="1113"/>
                    <a:pt x="376" y="1122"/>
                  </a:cubicBezTo>
                  <a:cubicBezTo>
                    <a:pt x="399" y="1707"/>
                    <a:pt x="399" y="1707"/>
                    <a:pt x="399" y="1707"/>
                  </a:cubicBezTo>
                  <a:cubicBezTo>
                    <a:pt x="399" y="1747"/>
                    <a:pt x="432" y="1779"/>
                    <a:pt x="471" y="1779"/>
                  </a:cubicBezTo>
                  <a:cubicBezTo>
                    <a:pt x="511" y="1779"/>
                    <a:pt x="544" y="1747"/>
                    <a:pt x="544" y="1707"/>
                  </a:cubicBezTo>
                  <a:cubicBezTo>
                    <a:pt x="546" y="1122"/>
                    <a:pt x="546" y="1122"/>
                    <a:pt x="546" y="1122"/>
                  </a:cubicBezTo>
                  <a:cubicBezTo>
                    <a:pt x="546" y="1084"/>
                    <a:pt x="546" y="1084"/>
                    <a:pt x="546" y="1084"/>
                  </a:cubicBezTo>
                  <a:cubicBezTo>
                    <a:pt x="547" y="614"/>
                    <a:pt x="547" y="614"/>
                    <a:pt x="547" y="614"/>
                  </a:cubicBezTo>
                  <a:cubicBezTo>
                    <a:pt x="547" y="605"/>
                    <a:pt x="554" y="598"/>
                    <a:pt x="563" y="598"/>
                  </a:cubicBezTo>
                  <a:cubicBezTo>
                    <a:pt x="572" y="598"/>
                    <a:pt x="579" y="605"/>
                    <a:pt x="579" y="614"/>
                  </a:cubicBezTo>
                  <a:cubicBezTo>
                    <a:pt x="590" y="1031"/>
                    <a:pt x="590" y="1031"/>
                    <a:pt x="590" y="1031"/>
                  </a:cubicBezTo>
                  <a:cubicBezTo>
                    <a:pt x="590" y="1067"/>
                    <a:pt x="619" y="1096"/>
                    <a:pt x="655" y="1096"/>
                  </a:cubicBezTo>
                  <a:cubicBezTo>
                    <a:pt x="691" y="1096"/>
                    <a:pt x="721" y="1067"/>
                    <a:pt x="721" y="1031"/>
                  </a:cubicBezTo>
                  <a:lnTo>
                    <a:pt x="696" y="593"/>
                  </a:lnTo>
                  <a:close/>
                </a:path>
              </a:pathLst>
            </a:custGeom>
            <a:solidFill>
              <a:srgbClr val="AFAFAF"/>
            </a:solidFill>
            <a:ln w="9525">
              <a:noFill/>
              <a:round/>
              <a:headEnd/>
              <a:tailEnd/>
            </a:ln>
            <a:effectLst/>
            <a:scene3d>
              <a:camera prst="orthographicFront"/>
              <a:lightRig rig="twoPt" dir="t">
                <a:rot lat="0" lon="0" rev="8400000"/>
              </a:lightRig>
            </a:scene3d>
            <a:sp3d extrusionH="63500" prstMaterial="matte"/>
          </p:spPr>
          <p:txBody>
            <a:bodyPr vert="horz" wrap="square" lIns="91440" tIns="45720" rIns="91440" bIns="45720" numCol="1" anchor="t" anchorCtr="0" compatLnSpc="1">
              <a:prstTxWarp prst="textNoShape">
                <a:avLst/>
              </a:prstTxWarp>
            </a:bodyPr>
            <a:lstStyle/>
            <a:p>
              <a:endParaRPr lang="de-DE"/>
            </a:p>
          </p:txBody>
        </p:sp>
        <p:sp>
          <p:nvSpPr>
            <p:cNvPr id="19" name="Freeform 18"/>
            <p:cNvSpPr>
              <a:spLocks noChangeAspect="1" noEditPoints="1"/>
            </p:cNvSpPr>
            <p:nvPr/>
          </p:nvSpPr>
          <p:spPr bwMode="gray">
            <a:xfrm>
              <a:off x="1403338" y="2846368"/>
              <a:ext cx="236708" cy="582632"/>
            </a:xfrm>
            <a:custGeom>
              <a:avLst/>
              <a:gdLst>
                <a:gd name="T0" fmla="*/ 195 w 721"/>
                <a:gd name="T1" fmla="*/ 161 h 1779"/>
                <a:gd name="T2" fmla="*/ 360 w 721"/>
                <a:gd name="T3" fmla="*/ 0 h 1779"/>
                <a:gd name="T4" fmla="*/ 526 w 721"/>
                <a:gd name="T5" fmla="*/ 161 h 1779"/>
                <a:gd name="T6" fmla="*/ 360 w 721"/>
                <a:gd name="T7" fmla="*/ 369 h 1779"/>
                <a:gd name="T8" fmla="*/ 195 w 721"/>
                <a:gd name="T9" fmla="*/ 161 h 1779"/>
                <a:gd name="T10" fmla="*/ 696 w 721"/>
                <a:gd name="T11" fmla="*/ 593 h 1779"/>
                <a:gd name="T12" fmla="*/ 497 w 721"/>
                <a:gd name="T13" fmla="*/ 393 h 1779"/>
                <a:gd name="T14" fmla="*/ 360 w 721"/>
                <a:gd name="T15" fmla="*/ 449 h 1779"/>
                <a:gd name="T16" fmla="*/ 223 w 721"/>
                <a:gd name="T17" fmla="*/ 393 h 1779"/>
                <a:gd name="T18" fmla="*/ 24 w 721"/>
                <a:gd name="T19" fmla="*/ 593 h 1779"/>
                <a:gd name="T20" fmla="*/ 0 w 721"/>
                <a:gd name="T21" fmla="*/ 1031 h 1779"/>
                <a:gd name="T22" fmla="*/ 65 w 721"/>
                <a:gd name="T23" fmla="*/ 1096 h 1779"/>
                <a:gd name="T24" fmla="*/ 130 w 721"/>
                <a:gd name="T25" fmla="*/ 1031 h 1779"/>
                <a:gd name="T26" fmla="*/ 141 w 721"/>
                <a:gd name="T27" fmla="*/ 614 h 1779"/>
                <a:gd name="T28" fmla="*/ 158 w 721"/>
                <a:gd name="T29" fmla="*/ 598 h 1779"/>
                <a:gd name="T30" fmla="*/ 174 w 721"/>
                <a:gd name="T31" fmla="*/ 614 h 1779"/>
                <a:gd name="T32" fmla="*/ 174 w 721"/>
                <a:gd name="T33" fmla="*/ 1084 h 1779"/>
                <a:gd name="T34" fmla="*/ 174 w 721"/>
                <a:gd name="T35" fmla="*/ 1122 h 1779"/>
                <a:gd name="T36" fmla="*/ 177 w 721"/>
                <a:gd name="T37" fmla="*/ 1707 h 1779"/>
                <a:gd name="T38" fmla="*/ 249 w 721"/>
                <a:gd name="T39" fmla="*/ 1779 h 1779"/>
                <a:gd name="T40" fmla="*/ 321 w 721"/>
                <a:gd name="T41" fmla="*/ 1707 h 1779"/>
                <a:gd name="T42" fmla="*/ 344 w 721"/>
                <a:gd name="T43" fmla="*/ 1122 h 1779"/>
                <a:gd name="T44" fmla="*/ 360 w 721"/>
                <a:gd name="T45" fmla="*/ 1106 h 1779"/>
                <a:gd name="T46" fmla="*/ 376 w 721"/>
                <a:gd name="T47" fmla="*/ 1122 h 1779"/>
                <a:gd name="T48" fmla="*/ 399 w 721"/>
                <a:gd name="T49" fmla="*/ 1707 h 1779"/>
                <a:gd name="T50" fmla="*/ 471 w 721"/>
                <a:gd name="T51" fmla="*/ 1779 h 1779"/>
                <a:gd name="T52" fmla="*/ 544 w 721"/>
                <a:gd name="T53" fmla="*/ 1707 h 1779"/>
                <a:gd name="T54" fmla="*/ 546 w 721"/>
                <a:gd name="T55" fmla="*/ 1122 h 1779"/>
                <a:gd name="T56" fmla="*/ 546 w 721"/>
                <a:gd name="T57" fmla="*/ 1084 h 1779"/>
                <a:gd name="T58" fmla="*/ 547 w 721"/>
                <a:gd name="T59" fmla="*/ 614 h 1779"/>
                <a:gd name="T60" fmla="*/ 563 w 721"/>
                <a:gd name="T61" fmla="*/ 598 h 1779"/>
                <a:gd name="T62" fmla="*/ 579 w 721"/>
                <a:gd name="T63" fmla="*/ 614 h 1779"/>
                <a:gd name="T64" fmla="*/ 590 w 721"/>
                <a:gd name="T65" fmla="*/ 1031 h 1779"/>
                <a:gd name="T66" fmla="*/ 655 w 721"/>
                <a:gd name="T67" fmla="*/ 1096 h 1779"/>
                <a:gd name="T68" fmla="*/ 721 w 721"/>
                <a:gd name="T69" fmla="*/ 1031 h 1779"/>
                <a:gd name="T70" fmla="*/ 696 w 721"/>
                <a:gd name="T71" fmla="*/ 593 h 17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721" h="1779">
                  <a:moveTo>
                    <a:pt x="195" y="161"/>
                  </a:moveTo>
                  <a:cubicBezTo>
                    <a:pt x="195" y="59"/>
                    <a:pt x="269" y="0"/>
                    <a:pt x="360" y="0"/>
                  </a:cubicBezTo>
                  <a:cubicBezTo>
                    <a:pt x="452" y="0"/>
                    <a:pt x="526" y="59"/>
                    <a:pt x="526" y="161"/>
                  </a:cubicBezTo>
                  <a:cubicBezTo>
                    <a:pt x="526" y="263"/>
                    <a:pt x="446" y="369"/>
                    <a:pt x="360" y="369"/>
                  </a:cubicBezTo>
                  <a:cubicBezTo>
                    <a:pt x="275" y="369"/>
                    <a:pt x="195" y="263"/>
                    <a:pt x="195" y="161"/>
                  </a:cubicBezTo>
                  <a:close/>
                  <a:moveTo>
                    <a:pt x="696" y="593"/>
                  </a:moveTo>
                  <a:cubicBezTo>
                    <a:pt x="696" y="474"/>
                    <a:pt x="572" y="393"/>
                    <a:pt x="497" y="393"/>
                  </a:cubicBezTo>
                  <a:cubicBezTo>
                    <a:pt x="421" y="393"/>
                    <a:pt x="420" y="449"/>
                    <a:pt x="360" y="449"/>
                  </a:cubicBezTo>
                  <a:cubicBezTo>
                    <a:pt x="301" y="449"/>
                    <a:pt x="283" y="393"/>
                    <a:pt x="223" y="393"/>
                  </a:cubicBezTo>
                  <a:cubicBezTo>
                    <a:pt x="164" y="393"/>
                    <a:pt x="24" y="474"/>
                    <a:pt x="24" y="593"/>
                  </a:cubicBezTo>
                  <a:cubicBezTo>
                    <a:pt x="0" y="1031"/>
                    <a:pt x="0" y="1031"/>
                    <a:pt x="0" y="1031"/>
                  </a:cubicBezTo>
                  <a:cubicBezTo>
                    <a:pt x="0" y="1067"/>
                    <a:pt x="29" y="1096"/>
                    <a:pt x="65" y="1096"/>
                  </a:cubicBezTo>
                  <a:cubicBezTo>
                    <a:pt x="101" y="1096"/>
                    <a:pt x="130" y="1067"/>
                    <a:pt x="130" y="1031"/>
                  </a:cubicBezTo>
                  <a:cubicBezTo>
                    <a:pt x="141" y="614"/>
                    <a:pt x="141" y="614"/>
                    <a:pt x="141" y="614"/>
                  </a:cubicBezTo>
                  <a:cubicBezTo>
                    <a:pt x="141" y="605"/>
                    <a:pt x="149" y="598"/>
                    <a:pt x="158" y="598"/>
                  </a:cubicBezTo>
                  <a:cubicBezTo>
                    <a:pt x="166" y="598"/>
                    <a:pt x="174" y="605"/>
                    <a:pt x="174" y="614"/>
                  </a:cubicBezTo>
                  <a:cubicBezTo>
                    <a:pt x="174" y="1084"/>
                    <a:pt x="174" y="1084"/>
                    <a:pt x="174" y="1084"/>
                  </a:cubicBezTo>
                  <a:cubicBezTo>
                    <a:pt x="174" y="1122"/>
                    <a:pt x="174" y="1122"/>
                    <a:pt x="174" y="1122"/>
                  </a:cubicBezTo>
                  <a:cubicBezTo>
                    <a:pt x="177" y="1707"/>
                    <a:pt x="177" y="1707"/>
                    <a:pt x="177" y="1707"/>
                  </a:cubicBezTo>
                  <a:cubicBezTo>
                    <a:pt x="177" y="1747"/>
                    <a:pt x="209" y="1779"/>
                    <a:pt x="249" y="1779"/>
                  </a:cubicBezTo>
                  <a:cubicBezTo>
                    <a:pt x="289" y="1779"/>
                    <a:pt x="321" y="1747"/>
                    <a:pt x="321" y="1707"/>
                  </a:cubicBezTo>
                  <a:cubicBezTo>
                    <a:pt x="344" y="1122"/>
                    <a:pt x="344" y="1122"/>
                    <a:pt x="344" y="1122"/>
                  </a:cubicBezTo>
                  <a:cubicBezTo>
                    <a:pt x="344" y="1113"/>
                    <a:pt x="351" y="1106"/>
                    <a:pt x="360" y="1106"/>
                  </a:cubicBezTo>
                  <a:cubicBezTo>
                    <a:pt x="369" y="1106"/>
                    <a:pt x="376" y="1113"/>
                    <a:pt x="376" y="1122"/>
                  </a:cubicBezTo>
                  <a:cubicBezTo>
                    <a:pt x="399" y="1707"/>
                    <a:pt x="399" y="1707"/>
                    <a:pt x="399" y="1707"/>
                  </a:cubicBezTo>
                  <a:cubicBezTo>
                    <a:pt x="399" y="1747"/>
                    <a:pt x="432" y="1779"/>
                    <a:pt x="471" y="1779"/>
                  </a:cubicBezTo>
                  <a:cubicBezTo>
                    <a:pt x="511" y="1779"/>
                    <a:pt x="544" y="1747"/>
                    <a:pt x="544" y="1707"/>
                  </a:cubicBezTo>
                  <a:cubicBezTo>
                    <a:pt x="546" y="1122"/>
                    <a:pt x="546" y="1122"/>
                    <a:pt x="546" y="1122"/>
                  </a:cubicBezTo>
                  <a:cubicBezTo>
                    <a:pt x="546" y="1084"/>
                    <a:pt x="546" y="1084"/>
                    <a:pt x="546" y="1084"/>
                  </a:cubicBezTo>
                  <a:cubicBezTo>
                    <a:pt x="547" y="614"/>
                    <a:pt x="547" y="614"/>
                    <a:pt x="547" y="614"/>
                  </a:cubicBezTo>
                  <a:cubicBezTo>
                    <a:pt x="547" y="605"/>
                    <a:pt x="554" y="598"/>
                    <a:pt x="563" y="598"/>
                  </a:cubicBezTo>
                  <a:cubicBezTo>
                    <a:pt x="572" y="598"/>
                    <a:pt x="579" y="605"/>
                    <a:pt x="579" y="614"/>
                  </a:cubicBezTo>
                  <a:cubicBezTo>
                    <a:pt x="590" y="1031"/>
                    <a:pt x="590" y="1031"/>
                    <a:pt x="590" y="1031"/>
                  </a:cubicBezTo>
                  <a:cubicBezTo>
                    <a:pt x="590" y="1067"/>
                    <a:pt x="619" y="1096"/>
                    <a:pt x="655" y="1096"/>
                  </a:cubicBezTo>
                  <a:cubicBezTo>
                    <a:pt x="691" y="1096"/>
                    <a:pt x="721" y="1067"/>
                    <a:pt x="721" y="1031"/>
                  </a:cubicBezTo>
                  <a:lnTo>
                    <a:pt x="696" y="593"/>
                  </a:lnTo>
                  <a:close/>
                </a:path>
              </a:pathLst>
            </a:custGeom>
            <a:gradFill flip="none" rotWithShape="1">
              <a:gsLst>
                <a:gs pos="100000">
                  <a:schemeClr val="accent1"/>
                </a:gs>
                <a:gs pos="0">
                  <a:schemeClr val="accent1">
                    <a:lumMod val="50000"/>
                  </a:schemeClr>
                </a:gs>
              </a:gsLst>
              <a:lin ang="16200000" scaled="1"/>
              <a:tileRect/>
            </a:gradFill>
            <a:ln w="9525">
              <a:noFill/>
              <a:round/>
              <a:headEnd/>
              <a:tailEnd/>
            </a:ln>
            <a:effectLst/>
            <a:scene3d>
              <a:camera prst="orthographicFront"/>
              <a:lightRig rig="twoPt" dir="t">
                <a:rot lat="0" lon="0" rev="8400000"/>
              </a:lightRig>
            </a:scene3d>
            <a:sp3d extrusionH="63500" prstMaterial="matte"/>
          </p:spPr>
          <p:txBody>
            <a:bodyPr vert="horz" wrap="square" lIns="91440" tIns="45720" rIns="91440" bIns="45720" numCol="1" anchor="t" anchorCtr="0" compatLnSpc="1">
              <a:prstTxWarp prst="textNoShape">
                <a:avLst/>
              </a:prstTxWarp>
            </a:bodyPr>
            <a:lstStyle>
              <a:defPPr>
                <a:defRPr lang="de-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de-DE"/>
            </a:p>
          </p:txBody>
        </p:sp>
        <p:sp>
          <p:nvSpPr>
            <p:cNvPr id="20" name="Freeform 19"/>
            <p:cNvSpPr>
              <a:spLocks noChangeAspect="1" noEditPoints="1"/>
            </p:cNvSpPr>
            <p:nvPr/>
          </p:nvSpPr>
          <p:spPr bwMode="gray">
            <a:xfrm>
              <a:off x="2101814" y="2846368"/>
              <a:ext cx="236708" cy="582632"/>
            </a:xfrm>
            <a:custGeom>
              <a:avLst/>
              <a:gdLst>
                <a:gd name="T0" fmla="*/ 195 w 721"/>
                <a:gd name="T1" fmla="*/ 161 h 1779"/>
                <a:gd name="T2" fmla="*/ 360 w 721"/>
                <a:gd name="T3" fmla="*/ 0 h 1779"/>
                <a:gd name="T4" fmla="*/ 526 w 721"/>
                <a:gd name="T5" fmla="*/ 161 h 1779"/>
                <a:gd name="T6" fmla="*/ 360 w 721"/>
                <a:gd name="T7" fmla="*/ 369 h 1779"/>
                <a:gd name="T8" fmla="*/ 195 w 721"/>
                <a:gd name="T9" fmla="*/ 161 h 1779"/>
                <a:gd name="T10" fmla="*/ 696 w 721"/>
                <a:gd name="T11" fmla="*/ 593 h 1779"/>
                <a:gd name="T12" fmla="*/ 497 w 721"/>
                <a:gd name="T13" fmla="*/ 393 h 1779"/>
                <a:gd name="T14" fmla="*/ 360 w 721"/>
                <a:gd name="T15" fmla="*/ 449 h 1779"/>
                <a:gd name="T16" fmla="*/ 223 w 721"/>
                <a:gd name="T17" fmla="*/ 393 h 1779"/>
                <a:gd name="T18" fmla="*/ 24 w 721"/>
                <a:gd name="T19" fmla="*/ 593 h 1779"/>
                <a:gd name="T20" fmla="*/ 0 w 721"/>
                <a:gd name="T21" fmla="*/ 1031 h 1779"/>
                <a:gd name="T22" fmla="*/ 65 w 721"/>
                <a:gd name="T23" fmla="*/ 1096 h 1779"/>
                <a:gd name="T24" fmla="*/ 130 w 721"/>
                <a:gd name="T25" fmla="*/ 1031 h 1779"/>
                <a:gd name="T26" fmla="*/ 141 w 721"/>
                <a:gd name="T27" fmla="*/ 614 h 1779"/>
                <a:gd name="T28" fmla="*/ 158 w 721"/>
                <a:gd name="T29" fmla="*/ 598 h 1779"/>
                <a:gd name="T30" fmla="*/ 174 w 721"/>
                <a:gd name="T31" fmla="*/ 614 h 1779"/>
                <a:gd name="T32" fmla="*/ 174 w 721"/>
                <a:gd name="T33" fmla="*/ 1084 h 1779"/>
                <a:gd name="T34" fmla="*/ 174 w 721"/>
                <a:gd name="T35" fmla="*/ 1122 h 1779"/>
                <a:gd name="T36" fmla="*/ 177 w 721"/>
                <a:gd name="T37" fmla="*/ 1707 h 1779"/>
                <a:gd name="T38" fmla="*/ 249 w 721"/>
                <a:gd name="T39" fmla="*/ 1779 h 1779"/>
                <a:gd name="T40" fmla="*/ 321 w 721"/>
                <a:gd name="T41" fmla="*/ 1707 h 1779"/>
                <a:gd name="T42" fmla="*/ 344 w 721"/>
                <a:gd name="T43" fmla="*/ 1122 h 1779"/>
                <a:gd name="T44" fmla="*/ 360 w 721"/>
                <a:gd name="T45" fmla="*/ 1106 h 1779"/>
                <a:gd name="T46" fmla="*/ 376 w 721"/>
                <a:gd name="T47" fmla="*/ 1122 h 1779"/>
                <a:gd name="T48" fmla="*/ 399 w 721"/>
                <a:gd name="T49" fmla="*/ 1707 h 1779"/>
                <a:gd name="T50" fmla="*/ 471 w 721"/>
                <a:gd name="T51" fmla="*/ 1779 h 1779"/>
                <a:gd name="T52" fmla="*/ 544 w 721"/>
                <a:gd name="T53" fmla="*/ 1707 h 1779"/>
                <a:gd name="T54" fmla="*/ 546 w 721"/>
                <a:gd name="T55" fmla="*/ 1122 h 1779"/>
                <a:gd name="T56" fmla="*/ 546 w 721"/>
                <a:gd name="T57" fmla="*/ 1084 h 1779"/>
                <a:gd name="T58" fmla="*/ 547 w 721"/>
                <a:gd name="T59" fmla="*/ 614 h 1779"/>
                <a:gd name="T60" fmla="*/ 563 w 721"/>
                <a:gd name="T61" fmla="*/ 598 h 1779"/>
                <a:gd name="T62" fmla="*/ 579 w 721"/>
                <a:gd name="T63" fmla="*/ 614 h 1779"/>
                <a:gd name="T64" fmla="*/ 590 w 721"/>
                <a:gd name="T65" fmla="*/ 1031 h 1779"/>
                <a:gd name="T66" fmla="*/ 655 w 721"/>
                <a:gd name="T67" fmla="*/ 1096 h 1779"/>
                <a:gd name="T68" fmla="*/ 721 w 721"/>
                <a:gd name="T69" fmla="*/ 1031 h 1779"/>
                <a:gd name="T70" fmla="*/ 696 w 721"/>
                <a:gd name="T71" fmla="*/ 593 h 17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721" h="1779">
                  <a:moveTo>
                    <a:pt x="195" y="161"/>
                  </a:moveTo>
                  <a:cubicBezTo>
                    <a:pt x="195" y="59"/>
                    <a:pt x="269" y="0"/>
                    <a:pt x="360" y="0"/>
                  </a:cubicBezTo>
                  <a:cubicBezTo>
                    <a:pt x="452" y="0"/>
                    <a:pt x="526" y="59"/>
                    <a:pt x="526" y="161"/>
                  </a:cubicBezTo>
                  <a:cubicBezTo>
                    <a:pt x="526" y="263"/>
                    <a:pt x="446" y="369"/>
                    <a:pt x="360" y="369"/>
                  </a:cubicBezTo>
                  <a:cubicBezTo>
                    <a:pt x="275" y="369"/>
                    <a:pt x="195" y="263"/>
                    <a:pt x="195" y="161"/>
                  </a:cubicBezTo>
                  <a:close/>
                  <a:moveTo>
                    <a:pt x="696" y="593"/>
                  </a:moveTo>
                  <a:cubicBezTo>
                    <a:pt x="696" y="474"/>
                    <a:pt x="572" y="393"/>
                    <a:pt x="497" y="393"/>
                  </a:cubicBezTo>
                  <a:cubicBezTo>
                    <a:pt x="421" y="393"/>
                    <a:pt x="420" y="449"/>
                    <a:pt x="360" y="449"/>
                  </a:cubicBezTo>
                  <a:cubicBezTo>
                    <a:pt x="301" y="449"/>
                    <a:pt x="283" y="393"/>
                    <a:pt x="223" y="393"/>
                  </a:cubicBezTo>
                  <a:cubicBezTo>
                    <a:pt x="164" y="393"/>
                    <a:pt x="24" y="474"/>
                    <a:pt x="24" y="593"/>
                  </a:cubicBezTo>
                  <a:cubicBezTo>
                    <a:pt x="0" y="1031"/>
                    <a:pt x="0" y="1031"/>
                    <a:pt x="0" y="1031"/>
                  </a:cubicBezTo>
                  <a:cubicBezTo>
                    <a:pt x="0" y="1067"/>
                    <a:pt x="29" y="1096"/>
                    <a:pt x="65" y="1096"/>
                  </a:cubicBezTo>
                  <a:cubicBezTo>
                    <a:pt x="101" y="1096"/>
                    <a:pt x="130" y="1067"/>
                    <a:pt x="130" y="1031"/>
                  </a:cubicBezTo>
                  <a:cubicBezTo>
                    <a:pt x="141" y="614"/>
                    <a:pt x="141" y="614"/>
                    <a:pt x="141" y="614"/>
                  </a:cubicBezTo>
                  <a:cubicBezTo>
                    <a:pt x="141" y="605"/>
                    <a:pt x="149" y="598"/>
                    <a:pt x="158" y="598"/>
                  </a:cubicBezTo>
                  <a:cubicBezTo>
                    <a:pt x="166" y="598"/>
                    <a:pt x="174" y="605"/>
                    <a:pt x="174" y="614"/>
                  </a:cubicBezTo>
                  <a:cubicBezTo>
                    <a:pt x="174" y="1084"/>
                    <a:pt x="174" y="1084"/>
                    <a:pt x="174" y="1084"/>
                  </a:cubicBezTo>
                  <a:cubicBezTo>
                    <a:pt x="174" y="1122"/>
                    <a:pt x="174" y="1122"/>
                    <a:pt x="174" y="1122"/>
                  </a:cubicBezTo>
                  <a:cubicBezTo>
                    <a:pt x="177" y="1707"/>
                    <a:pt x="177" y="1707"/>
                    <a:pt x="177" y="1707"/>
                  </a:cubicBezTo>
                  <a:cubicBezTo>
                    <a:pt x="177" y="1747"/>
                    <a:pt x="209" y="1779"/>
                    <a:pt x="249" y="1779"/>
                  </a:cubicBezTo>
                  <a:cubicBezTo>
                    <a:pt x="289" y="1779"/>
                    <a:pt x="321" y="1747"/>
                    <a:pt x="321" y="1707"/>
                  </a:cubicBezTo>
                  <a:cubicBezTo>
                    <a:pt x="344" y="1122"/>
                    <a:pt x="344" y="1122"/>
                    <a:pt x="344" y="1122"/>
                  </a:cubicBezTo>
                  <a:cubicBezTo>
                    <a:pt x="344" y="1113"/>
                    <a:pt x="351" y="1106"/>
                    <a:pt x="360" y="1106"/>
                  </a:cubicBezTo>
                  <a:cubicBezTo>
                    <a:pt x="369" y="1106"/>
                    <a:pt x="376" y="1113"/>
                    <a:pt x="376" y="1122"/>
                  </a:cubicBezTo>
                  <a:cubicBezTo>
                    <a:pt x="399" y="1707"/>
                    <a:pt x="399" y="1707"/>
                    <a:pt x="399" y="1707"/>
                  </a:cubicBezTo>
                  <a:cubicBezTo>
                    <a:pt x="399" y="1747"/>
                    <a:pt x="432" y="1779"/>
                    <a:pt x="471" y="1779"/>
                  </a:cubicBezTo>
                  <a:cubicBezTo>
                    <a:pt x="511" y="1779"/>
                    <a:pt x="544" y="1747"/>
                    <a:pt x="544" y="1707"/>
                  </a:cubicBezTo>
                  <a:cubicBezTo>
                    <a:pt x="546" y="1122"/>
                    <a:pt x="546" y="1122"/>
                    <a:pt x="546" y="1122"/>
                  </a:cubicBezTo>
                  <a:cubicBezTo>
                    <a:pt x="546" y="1084"/>
                    <a:pt x="546" y="1084"/>
                    <a:pt x="546" y="1084"/>
                  </a:cubicBezTo>
                  <a:cubicBezTo>
                    <a:pt x="547" y="614"/>
                    <a:pt x="547" y="614"/>
                    <a:pt x="547" y="614"/>
                  </a:cubicBezTo>
                  <a:cubicBezTo>
                    <a:pt x="547" y="605"/>
                    <a:pt x="554" y="598"/>
                    <a:pt x="563" y="598"/>
                  </a:cubicBezTo>
                  <a:cubicBezTo>
                    <a:pt x="572" y="598"/>
                    <a:pt x="579" y="605"/>
                    <a:pt x="579" y="614"/>
                  </a:cubicBezTo>
                  <a:cubicBezTo>
                    <a:pt x="590" y="1031"/>
                    <a:pt x="590" y="1031"/>
                    <a:pt x="590" y="1031"/>
                  </a:cubicBezTo>
                  <a:cubicBezTo>
                    <a:pt x="590" y="1067"/>
                    <a:pt x="619" y="1096"/>
                    <a:pt x="655" y="1096"/>
                  </a:cubicBezTo>
                  <a:cubicBezTo>
                    <a:pt x="691" y="1096"/>
                    <a:pt x="721" y="1067"/>
                    <a:pt x="721" y="1031"/>
                  </a:cubicBezTo>
                  <a:lnTo>
                    <a:pt x="696" y="593"/>
                  </a:lnTo>
                  <a:close/>
                </a:path>
              </a:pathLst>
            </a:custGeom>
            <a:solidFill>
              <a:srgbClr val="AFAFAF"/>
            </a:solidFill>
            <a:ln w="9525">
              <a:noFill/>
              <a:round/>
              <a:headEnd/>
              <a:tailEnd/>
            </a:ln>
            <a:effectLst/>
            <a:scene3d>
              <a:camera prst="orthographicFront"/>
              <a:lightRig rig="twoPt" dir="t">
                <a:rot lat="0" lon="0" rev="8400000"/>
              </a:lightRig>
            </a:scene3d>
            <a:sp3d extrusionH="63500" prstMaterial="matte"/>
          </p:spPr>
          <p:txBody>
            <a:bodyPr vert="horz" wrap="square" lIns="91440" tIns="45720" rIns="91440" bIns="45720" numCol="1" anchor="t" anchorCtr="0" compatLnSpc="1">
              <a:prstTxWarp prst="textNoShape">
                <a:avLst/>
              </a:prstTxWarp>
            </a:bodyPr>
            <a:lstStyle/>
            <a:p>
              <a:endParaRPr lang="de-DE"/>
            </a:p>
          </p:txBody>
        </p:sp>
        <p:sp>
          <p:nvSpPr>
            <p:cNvPr id="21" name="Freeform 20"/>
            <p:cNvSpPr>
              <a:spLocks noChangeAspect="1" noEditPoints="1"/>
            </p:cNvSpPr>
            <p:nvPr/>
          </p:nvSpPr>
          <p:spPr bwMode="gray">
            <a:xfrm>
              <a:off x="2800290" y="2846368"/>
              <a:ext cx="236708" cy="582632"/>
            </a:xfrm>
            <a:custGeom>
              <a:avLst/>
              <a:gdLst>
                <a:gd name="T0" fmla="*/ 195 w 721"/>
                <a:gd name="T1" fmla="*/ 161 h 1779"/>
                <a:gd name="T2" fmla="*/ 360 w 721"/>
                <a:gd name="T3" fmla="*/ 0 h 1779"/>
                <a:gd name="T4" fmla="*/ 526 w 721"/>
                <a:gd name="T5" fmla="*/ 161 h 1779"/>
                <a:gd name="T6" fmla="*/ 360 w 721"/>
                <a:gd name="T7" fmla="*/ 369 h 1779"/>
                <a:gd name="T8" fmla="*/ 195 w 721"/>
                <a:gd name="T9" fmla="*/ 161 h 1779"/>
                <a:gd name="T10" fmla="*/ 696 w 721"/>
                <a:gd name="T11" fmla="*/ 593 h 1779"/>
                <a:gd name="T12" fmla="*/ 497 w 721"/>
                <a:gd name="T13" fmla="*/ 393 h 1779"/>
                <a:gd name="T14" fmla="*/ 360 w 721"/>
                <a:gd name="T15" fmla="*/ 449 h 1779"/>
                <a:gd name="T16" fmla="*/ 223 w 721"/>
                <a:gd name="T17" fmla="*/ 393 h 1779"/>
                <a:gd name="T18" fmla="*/ 24 w 721"/>
                <a:gd name="T19" fmla="*/ 593 h 1779"/>
                <a:gd name="T20" fmla="*/ 0 w 721"/>
                <a:gd name="T21" fmla="*/ 1031 h 1779"/>
                <a:gd name="T22" fmla="*/ 65 w 721"/>
                <a:gd name="T23" fmla="*/ 1096 h 1779"/>
                <a:gd name="T24" fmla="*/ 130 w 721"/>
                <a:gd name="T25" fmla="*/ 1031 h 1779"/>
                <a:gd name="T26" fmla="*/ 141 w 721"/>
                <a:gd name="T27" fmla="*/ 614 h 1779"/>
                <a:gd name="T28" fmla="*/ 158 w 721"/>
                <a:gd name="T29" fmla="*/ 598 h 1779"/>
                <a:gd name="T30" fmla="*/ 174 w 721"/>
                <a:gd name="T31" fmla="*/ 614 h 1779"/>
                <a:gd name="T32" fmla="*/ 174 w 721"/>
                <a:gd name="T33" fmla="*/ 1084 h 1779"/>
                <a:gd name="T34" fmla="*/ 174 w 721"/>
                <a:gd name="T35" fmla="*/ 1122 h 1779"/>
                <a:gd name="T36" fmla="*/ 177 w 721"/>
                <a:gd name="T37" fmla="*/ 1707 h 1779"/>
                <a:gd name="T38" fmla="*/ 249 w 721"/>
                <a:gd name="T39" fmla="*/ 1779 h 1779"/>
                <a:gd name="T40" fmla="*/ 321 w 721"/>
                <a:gd name="T41" fmla="*/ 1707 h 1779"/>
                <a:gd name="T42" fmla="*/ 344 w 721"/>
                <a:gd name="T43" fmla="*/ 1122 h 1779"/>
                <a:gd name="T44" fmla="*/ 360 w 721"/>
                <a:gd name="T45" fmla="*/ 1106 h 1779"/>
                <a:gd name="T46" fmla="*/ 376 w 721"/>
                <a:gd name="T47" fmla="*/ 1122 h 1779"/>
                <a:gd name="T48" fmla="*/ 399 w 721"/>
                <a:gd name="T49" fmla="*/ 1707 h 1779"/>
                <a:gd name="T50" fmla="*/ 471 w 721"/>
                <a:gd name="T51" fmla="*/ 1779 h 1779"/>
                <a:gd name="T52" fmla="*/ 544 w 721"/>
                <a:gd name="T53" fmla="*/ 1707 h 1779"/>
                <a:gd name="T54" fmla="*/ 546 w 721"/>
                <a:gd name="T55" fmla="*/ 1122 h 1779"/>
                <a:gd name="T56" fmla="*/ 546 w 721"/>
                <a:gd name="T57" fmla="*/ 1084 h 1779"/>
                <a:gd name="T58" fmla="*/ 547 w 721"/>
                <a:gd name="T59" fmla="*/ 614 h 1779"/>
                <a:gd name="T60" fmla="*/ 563 w 721"/>
                <a:gd name="T61" fmla="*/ 598 h 1779"/>
                <a:gd name="T62" fmla="*/ 579 w 721"/>
                <a:gd name="T63" fmla="*/ 614 h 1779"/>
                <a:gd name="T64" fmla="*/ 590 w 721"/>
                <a:gd name="T65" fmla="*/ 1031 h 1779"/>
                <a:gd name="T66" fmla="*/ 655 w 721"/>
                <a:gd name="T67" fmla="*/ 1096 h 1779"/>
                <a:gd name="T68" fmla="*/ 721 w 721"/>
                <a:gd name="T69" fmla="*/ 1031 h 1779"/>
                <a:gd name="T70" fmla="*/ 696 w 721"/>
                <a:gd name="T71" fmla="*/ 593 h 17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721" h="1779">
                  <a:moveTo>
                    <a:pt x="195" y="161"/>
                  </a:moveTo>
                  <a:cubicBezTo>
                    <a:pt x="195" y="59"/>
                    <a:pt x="269" y="0"/>
                    <a:pt x="360" y="0"/>
                  </a:cubicBezTo>
                  <a:cubicBezTo>
                    <a:pt x="452" y="0"/>
                    <a:pt x="526" y="59"/>
                    <a:pt x="526" y="161"/>
                  </a:cubicBezTo>
                  <a:cubicBezTo>
                    <a:pt x="526" y="263"/>
                    <a:pt x="446" y="369"/>
                    <a:pt x="360" y="369"/>
                  </a:cubicBezTo>
                  <a:cubicBezTo>
                    <a:pt x="275" y="369"/>
                    <a:pt x="195" y="263"/>
                    <a:pt x="195" y="161"/>
                  </a:cubicBezTo>
                  <a:close/>
                  <a:moveTo>
                    <a:pt x="696" y="593"/>
                  </a:moveTo>
                  <a:cubicBezTo>
                    <a:pt x="696" y="474"/>
                    <a:pt x="572" y="393"/>
                    <a:pt x="497" y="393"/>
                  </a:cubicBezTo>
                  <a:cubicBezTo>
                    <a:pt x="421" y="393"/>
                    <a:pt x="420" y="449"/>
                    <a:pt x="360" y="449"/>
                  </a:cubicBezTo>
                  <a:cubicBezTo>
                    <a:pt x="301" y="449"/>
                    <a:pt x="283" y="393"/>
                    <a:pt x="223" y="393"/>
                  </a:cubicBezTo>
                  <a:cubicBezTo>
                    <a:pt x="164" y="393"/>
                    <a:pt x="24" y="474"/>
                    <a:pt x="24" y="593"/>
                  </a:cubicBezTo>
                  <a:cubicBezTo>
                    <a:pt x="0" y="1031"/>
                    <a:pt x="0" y="1031"/>
                    <a:pt x="0" y="1031"/>
                  </a:cubicBezTo>
                  <a:cubicBezTo>
                    <a:pt x="0" y="1067"/>
                    <a:pt x="29" y="1096"/>
                    <a:pt x="65" y="1096"/>
                  </a:cubicBezTo>
                  <a:cubicBezTo>
                    <a:pt x="101" y="1096"/>
                    <a:pt x="130" y="1067"/>
                    <a:pt x="130" y="1031"/>
                  </a:cubicBezTo>
                  <a:cubicBezTo>
                    <a:pt x="141" y="614"/>
                    <a:pt x="141" y="614"/>
                    <a:pt x="141" y="614"/>
                  </a:cubicBezTo>
                  <a:cubicBezTo>
                    <a:pt x="141" y="605"/>
                    <a:pt x="149" y="598"/>
                    <a:pt x="158" y="598"/>
                  </a:cubicBezTo>
                  <a:cubicBezTo>
                    <a:pt x="166" y="598"/>
                    <a:pt x="174" y="605"/>
                    <a:pt x="174" y="614"/>
                  </a:cubicBezTo>
                  <a:cubicBezTo>
                    <a:pt x="174" y="1084"/>
                    <a:pt x="174" y="1084"/>
                    <a:pt x="174" y="1084"/>
                  </a:cubicBezTo>
                  <a:cubicBezTo>
                    <a:pt x="174" y="1122"/>
                    <a:pt x="174" y="1122"/>
                    <a:pt x="174" y="1122"/>
                  </a:cubicBezTo>
                  <a:cubicBezTo>
                    <a:pt x="177" y="1707"/>
                    <a:pt x="177" y="1707"/>
                    <a:pt x="177" y="1707"/>
                  </a:cubicBezTo>
                  <a:cubicBezTo>
                    <a:pt x="177" y="1747"/>
                    <a:pt x="209" y="1779"/>
                    <a:pt x="249" y="1779"/>
                  </a:cubicBezTo>
                  <a:cubicBezTo>
                    <a:pt x="289" y="1779"/>
                    <a:pt x="321" y="1747"/>
                    <a:pt x="321" y="1707"/>
                  </a:cubicBezTo>
                  <a:cubicBezTo>
                    <a:pt x="344" y="1122"/>
                    <a:pt x="344" y="1122"/>
                    <a:pt x="344" y="1122"/>
                  </a:cubicBezTo>
                  <a:cubicBezTo>
                    <a:pt x="344" y="1113"/>
                    <a:pt x="351" y="1106"/>
                    <a:pt x="360" y="1106"/>
                  </a:cubicBezTo>
                  <a:cubicBezTo>
                    <a:pt x="369" y="1106"/>
                    <a:pt x="376" y="1113"/>
                    <a:pt x="376" y="1122"/>
                  </a:cubicBezTo>
                  <a:cubicBezTo>
                    <a:pt x="399" y="1707"/>
                    <a:pt x="399" y="1707"/>
                    <a:pt x="399" y="1707"/>
                  </a:cubicBezTo>
                  <a:cubicBezTo>
                    <a:pt x="399" y="1747"/>
                    <a:pt x="432" y="1779"/>
                    <a:pt x="471" y="1779"/>
                  </a:cubicBezTo>
                  <a:cubicBezTo>
                    <a:pt x="511" y="1779"/>
                    <a:pt x="544" y="1747"/>
                    <a:pt x="544" y="1707"/>
                  </a:cubicBezTo>
                  <a:cubicBezTo>
                    <a:pt x="546" y="1122"/>
                    <a:pt x="546" y="1122"/>
                    <a:pt x="546" y="1122"/>
                  </a:cubicBezTo>
                  <a:cubicBezTo>
                    <a:pt x="546" y="1084"/>
                    <a:pt x="546" y="1084"/>
                    <a:pt x="546" y="1084"/>
                  </a:cubicBezTo>
                  <a:cubicBezTo>
                    <a:pt x="547" y="614"/>
                    <a:pt x="547" y="614"/>
                    <a:pt x="547" y="614"/>
                  </a:cubicBezTo>
                  <a:cubicBezTo>
                    <a:pt x="547" y="605"/>
                    <a:pt x="554" y="598"/>
                    <a:pt x="563" y="598"/>
                  </a:cubicBezTo>
                  <a:cubicBezTo>
                    <a:pt x="572" y="598"/>
                    <a:pt x="579" y="605"/>
                    <a:pt x="579" y="614"/>
                  </a:cubicBezTo>
                  <a:cubicBezTo>
                    <a:pt x="590" y="1031"/>
                    <a:pt x="590" y="1031"/>
                    <a:pt x="590" y="1031"/>
                  </a:cubicBezTo>
                  <a:cubicBezTo>
                    <a:pt x="590" y="1067"/>
                    <a:pt x="619" y="1096"/>
                    <a:pt x="655" y="1096"/>
                  </a:cubicBezTo>
                  <a:cubicBezTo>
                    <a:pt x="691" y="1096"/>
                    <a:pt x="721" y="1067"/>
                    <a:pt x="721" y="1031"/>
                  </a:cubicBezTo>
                  <a:lnTo>
                    <a:pt x="696" y="593"/>
                  </a:lnTo>
                  <a:close/>
                </a:path>
              </a:pathLst>
            </a:custGeom>
            <a:solidFill>
              <a:srgbClr val="AFAFAF"/>
            </a:solidFill>
            <a:ln w="9525">
              <a:noFill/>
              <a:round/>
              <a:headEnd/>
              <a:tailEnd/>
            </a:ln>
            <a:effectLst/>
            <a:scene3d>
              <a:camera prst="orthographicFront"/>
              <a:lightRig rig="twoPt" dir="t">
                <a:rot lat="0" lon="0" rev="8400000"/>
              </a:lightRig>
            </a:scene3d>
            <a:sp3d extrusionH="63500" prstMaterial="matte"/>
          </p:spPr>
          <p:txBody>
            <a:bodyPr vert="horz" wrap="square" lIns="91440" tIns="45720" rIns="91440" bIns="45720" numCol="1" anchor="t" anchorCtr="0" compatLnSpc="1">
              <a:prstTxWarp prst="textNoShape">
                <a:avLst/>
              </a:prstTxWarp>
            </a:bodyPr>
            <a:lstStyle/>
            <a:p>
              <a:endParaRPr lang="de-DE"/>
            </a:p>
          </p:txBody>
        </p:sp>
        <p:sp>
          <p:nvSpPr>
            <p:cNvPr id="22" name="Freeform 21"/>
            <p:cNvSpPr>
              <a:spLocks noChangeAspect="1" noEditPoints="1"/>
            </p:cNvSpPr>
            <p:nvPr/>
          </p:nvSpPr>
          <p:spPr bwMode="gray">
            <a:xfrm>
              <a:off x="3536866" y="2846368"/>
              <a:ext cx="236708" cy="582632"/>
            </a:xfrm>
            <a:custGeom>
              <a:avLst/>
              <a:gdLst>
                <a:gd name="T0" fmla="*/ 195 w 721"/>
                <a:gd name="T1" fmla="*/ 161 h 1779"/>
                <a:gd name="T2" fmla="*/ 360 w 721"/>
                <a:gd name="T3" fmla="*/ 0 h 1779"/>
                <a:gd name="T4" fmla="*/ 526 w 721"/>
                <a:gd name="T5" fmla="*/ 161 h 1779"/>
                <a:gd name="T6" fmla="*/ 360 w 721"/>
                <a:gd name="T7" fmla="*/ 369 h 1779"/>
                <a:gd name="T8" fmla="*/ 195 w 721"/>
                <a:gd name="T9" fmla="*/ 161 h 1779"/>
                <a:gd name="T10" fmla="*/ 696 w 721"/>
                <a:gd name="T11" fmla="*/ 593 h 1779"/>
                <a:gd name="T12" fmla="*/ 497 w 721"/>
                <a:gd name="T13" fmla="*/ 393 h 1779"/>
                <a:gd name="T14" fmla="*/ 360 w 721"/>
                <a:gd name="T15" fmla="*/ 449 h 1779"/>
                <a:gd name="T16" fmla="*/ 223 w 721"/>
                <a:gd name="T17" fmla="*/ 393 h 1779"/>
                <a:gd name="T18" fmla="*/ 24 w 721"/>
                <a:gd name="T19" fmla="*/ 593 h 1779"/>
                <a:gd name="T20" fmla="*/ 0 w 721"/>
                <a:gd name="T21" fmla="*/ 1031 h 1779"/>
                <a:gd name="T22" fmla="*/ 65 w 721"/>
                <a:gd name="T23" fmla="*/ 1096 h 1779"/>
                <a:gd name="T24" fmla="*/ 130 w 721"/>
                <a:gd name="T25" fmla="*/ 1031 h 1779"/>
                <a:gd name="T26" fmla="*/ 141 w 721"/>
                <a:gd name="T27" fmla="*/ 614 h 1779"/>
                <a:gd name="T28" fmla="*/ 158 w 721"/>
                <a:gd name="T29" fmla="*/ 598 h 1779"/>
                <a:gd name="T30" fmla="*/ 174 w 721"/>
                <a:gd name="T31" fmla="*/ 614 h 1779"/>
                <a:gd name="T32" fmla="*/ 174 w 721"/>
                <a:gd name="T33" fmla="*/ 1084 h 1779"/>
                <a:gd name="T34" fmla="*/ 174 w 721"/>
                <a:gd name="T35" fmla="*/ 1122 h 1779"/>
                <a:gd name="T36" fmla="*/ 177 w 721"/>
                <a:gd name="T37" fmla="*/ 1707 h 1779"/>
                <a:gd name="T38" fmla="*/ 249 w 721"/>
                <a:gd name="T39" fmla="*/ 1779 h 1779"/>
                <a:gd name="T40" fmla="*/ 321 w 721"/>
                <a:gd name="T41" fmla="*/ 1707 h 1779"/>
                <a:gd name="T42" fmla="*/ 344 w 721"/>
                <a:gd name="T43" fmla="*/ 1122 h 1779"/>
                <a:gd name="T44" fmla="*/ 360 w 721"/>
                <a:gd name="T45" fmla="*/ 1106 h 1779"/>
                <a:gd name="T46" fmla="*/ 376 w 721"/>
                <a:gd name="T47" fmla="*/ 1122 h 1779"/>
                <a:gd name="T48" fmla="*/ 399 w 721"/>
                <a:gd name="T49" fmla="*/ 1707 h 1779"/>
                <a:gd name="T50" fmla="*/ 471 w 721"/>
                <a:gd name="T51" fmla="*/ 1779 h 1779"/>
                <a:gd name="T52" fmla="*/ 544 w 721"/>
                <a:gd name="T53" fmla="*/ 1707 h 1779"/>
                <a:gd name="T54" fmla="*/ 546 w 721"/>
                <a:gd name="T55" fmla="*/ 1122 h 1779"/>
                <a:gd name="T56" fmla="*/ 546 w 721"/>
                <a:gd name="T57" fmla="*/ 1084 h 1779"/>
                <a:gd name="T58" fmla="*/ 547 w 721"/>
                <a:gd name="T59" fmla="*/ 614 h 1779"/>
                <a:gd name="T60" fmla="*/ 563 w 721"/>
                <a:gd name="T61" fmla="*/ 598 h 1779"/>
                <a:gd name="T62" fmla="*/ 579 w 721"/>
                <a:gd name="T63" fmla="*/ 614 h 1779"/>
                <a:gd name="T64" fmla="*/ 590 w 721"/>
                <a:gd name="T65" fmla="*/ 1031 h 1779"/>
                <a:gd name="T66" fmla="*/ 655 w 721"/>
                <a:gd name="T67" fmla="*/ 1096 h 1779"/>
                <a:gd name="T68" fmla="*/ 721 w 721"/>
                <a:gd name="T69" fmla="*/ 1031 h 1779"/>
                <a:gd name="T70" fmla="*/ 696 w 721"/>
                <a:gd name="T71" fmla="*/ 593 h 17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721" h="1779">
                  <a:moveTo>
                    <a:pt x="195" y="161"/>
                  </a:moveTo>
                  <a:cubicBezTo>
                    <a:pt x="195" y="59"/>
                    <a:pt x="269" y="0"/>
                    <a:pt x="360" y="0"/>
                  </a:cubicBezTo>
                  <a:cubicBezTo>
                    <a:pt x="452" y="0"/>
                    <a:pt x="526" y="59"/>
                    <a:pt x="526" y="161"/>
                  </a:cubicBezTo>
                  <a:cubicBezTo>
                    <a:pt x="526" y="263"/>
                    <a:pt x="446" y="369"/>
                    <a:pt x="360" y="369"/>
                  </a:cubicBezTo>
                  <a:cubicBezTo>
                    <a:pt x="275" y="369"/>
                    <a:pt x="195" y="263"/>
                    <a:pt x="195" y="161"/>
                  </a:cubicBezTo>
                  <a:close/>
                  <a:moveTo>
                    <a:pt x="696" y="593"/>
                  </a:moveTo>
                  <a:cubicBezTo>
                    <a:pt x="696" y="474"/>
                    <a:pt x="572" y="393"/>
                    <a:pt x="497" y="393"/>
                  </a:cubicBezTo>
                  <a:cubicBezTo>
                    <a:pt x="421" y="393"/>
                    <a:pt x="420" y="449"/>
                    <a:pt x="360" y="449"/>
                  </a:cubicBezTo>
                  <a:cubicBezTo>
                    <a:pt x="301" y="449"/>
                    <a:pt x="283" y="393"/>
                    <a:pt x="223" y="393"/>
                  </a:cubicBezTo>
                  <a:cubicBezTo>
                    <a:pt x="164" y="393"/>
                    <a:pt x="24" y="474"/>
                    <a:pt x="24" y="593"/>
                  </a:cubicBezTo>
                  <a:cubicBezTo>
                    <a:pt x="0" y="1031"/>
                    <a:pt x="0" y="1031"/>
                    <a:pt x="0" y="1031"/>
                  </a:cubicBezTo>
                  <a:cubicBezTo>
                    <a:pt x="0" y="1067"/>
                    <a:pt x="29" y="1096"/>
                    <a:pt x="65" y="1096"/>
                  </a:cubicBezTo>
                  <a:cubicBezTo>
                    <a:pt x="101" y="1096"/>
                    <a:pt x="130" y="1067"/>
                    <a:pt x="130" y="1031"/>
                  </a:cubicBezTo>
                  <a:cubicBezTo>
                    <a:pt x="141" y="614"/>
                    <a:pt x="141" y="614"/>
                    <a:pt x="141" y="614"/>
                  </a:cubicBezTo>
                  <a:cubicBezTo>
                    <a:pt x="141" y="605"/>
                    <a:pt x="149" y="598"/>
                    <a:pt x="158" y="598"/>
                  </a:cubicBezTo>
                  <a:cubicBezTo>
                    <a:pt x="166" y="598"/>
                    <a:pt x="174" y="605"/>
                    <a:pt x="174" y="614"/>
                  </a:cubicBezTo>
                  <a:cubicBezTo>
                    <a:pt x="174" y="1084"/>
                    <a:pt x="174" y="1084"/>
                    <a:pt x="174" y="1084"/>
                  </a:cubicBezTo>
                  <a:cubicBezTo>
                    <a:pt x="174" y="1122"/>
                    <a:pt x="174" y="1122"/>
                    <a:pt x="174" y="1122"/>
                  </a:cubicBezTo>
                  <a:cubicBezTo>
                    <a:pt x="177" y="1707"/>
                    <a:pt x="177" y="1707"/>
                    <a:pt x="177" y="1707"/>
                  </a:cubicBezTo>
                  <a:cubicBezTo>
                    <a:pt x="177" y="1747"/>
                    <a:pt x="209" y="1779"/>
                    <a:pt x="249" y="1779"/>
                  </a:cubicBezTo>
                  <a:cubicBezTo>
                    <a:pt x="289" y="1779"/>
                    <a:pt x="321" y="1747"/>
                    <a:pt x="321" y="1707"/>
                  </a:cubicBezTo>
                  <a:cubicBezTo>
                    <a:pt x="344" y="1122"/>
                    <a:pt x="344" y="1122"/>
                    <a:pt x="344" y="1122"/>
                  </a:cubicBezTo>
                  <a:cubicBezTo>
                    <a:pt x="344" y="1113"/>
                    <a:pt x="351" y="1106"/>
                    <a:pt x="360" y="1106"/>
                  </a:cubicBezTo>
                  <a:cubicBezTo>
                    <a:pt x="369" y="1106"/>
                    <a:pt x="376" y="1113"/>
                    <a:pt x="376" y="1122"/>
                  </a:cubicBezTo>
                  <a:cubicBezTo>
                    <a:pt x="399" y="1707"/>
                    <a:pt x="399" y="1707"/>
                    <a:pt x="399" y="1707"/>
                  </a:cubicBezTo>
                  <a:cubicBezTo>
                    <a:pt x="399" y="1747"/>
                    <a:pt x="432" y="1779"/>
                    <a:pt x="471" y="1779"/>
                  </a:cubicBezTo>
                  <a:cubicBezTo>
                    <a:pt x="511" y="1779"/>
                    <a:pt x="544" y="1747"/>
                    <a:pt x="544" y="1707"/>
                  </a:cubicBezTo>
                  <a:cubicBezTo>
                    <a:pt x="546" y="1122"/>
                    <a:pt x="546" y="1122"/>
                    <a:pt x="546" y="1122"/>
                  </a:cubicBezTo>
                  <a:cubicBezTo>
                    <a:pt x="546" y="1084"/>
                    <a:pt x="546" y="1084"/>
                    <a:pt x="546" y="1084"/>
                  </a:cubicBezTo>
                  <a:cubicBezTo>
                    <a:pt x="547" y="614"/>
                    <a:pt x="547" y="614"/>
                    <a:pt x="547" y="614"/>
                  </a:cubicBezTo>
                  <a:cubicBezTo>
                    <a:pt x="547" y="605"/>
                    <a:pt x="554" y="598"/>
                    <a:pt x="563" y="598"/>
                  </a:cubicBezTo>
                  <a:cubicBezTo>
                    <a:pt x="572" y="598"/>
                    <a:pt x="579" y="605"/>
                    <a:pt x="579" y="614"/>
                  </a:cubicBezTo>
                  <a:cubicBezTo>
                    <a:pt x="590" y="1031"/>
                    <a:pt x="590" y="1031"/>
                    <a:pt x="590" y="1031"/>
                  </a:cubicBezTo>
                  <a:cubicBezTo>
                    <a:pt x="590" y="1067"/>
                    <a:pt x="619" y="1096"/>
                    <a:pt x="655" y="1096"/>
                  </a:cubicBezTo>
                  <a:cubicBezTo>
                    <a:pt x="691" y="1096"/>
                    <a:pt x="721" y="1067"/>
                    <a:pt x="721" y="1031"/>
                  </a:cubicBezTo>
                  <a:lnTo>
                    <a:pt x="696" y="593"/>
                  </a:lnTo>
                  <a:close/>
                </a:path>
              </a:pathLst>
            </a:custGeom>
            <a:solidFill>
              <a:srgbClr val="AFAFAF"/>
            </a:solidFill>
            <a:ln w="9525">
              <a:noFill/>
              <a:round/>
              <a:headEnd/>
              <a:tailEnd/>
            </a:ln>
            <a:effectLst/>
            <a:scene3d>
              <a:camera prst="orthographicFront"/>
              <a:lightRig rig="twoPt" dir="t">
                <a:rot lat="0" lon="0" rev="8400000"/>
              </a:lightRig>
            </a:scene3d>
            <a:sp3d extrusionH="63500" prstMaterial="matte"/>
          </p:spPr>
          <p:txBody>
            <a:bodyPr vert="horz" wrap="square" lIns="91440" tIns="45720" rIns="91440" bIns="45720" numCol="1" anchor="t" anchorCtr="0" compatLnSpc="1">
              <a:prstTxWarp prst="textNoShape">
                <a:avLst/>
              </a:prstTxWarp>
            </a:bodyPr>
            <a:lstStyle/>
            <a:p>
              <a:endParaRPr lang="de-DE"/>
            </a:p>
          </p:txBody>
        </p:sp>
        <p:sp>
          <p:nvSpPr>
            <p:cNvPr id="23" name="Freeform 22"/>
            <p:cNvSpPr>
              <a:spLocks noChangeAspect="1" noEditPoints="1"/>
            </p:cNvSpPr>
            <p:nvPr/>
          </p:nvSpPr>
          <p:spPr bwMode="gray">
            <a:xfrm>
              <a:off x="3873404" y="2846368"/>
              <a:ext cx="236708" cy="582632"/>
            </a:xfrm>
            <a:custGeom>
              <a:avLst/>
              <a:gdLst>
                <a:gd name="T0" fmla="*/ 195 w 721"/>
                <a:gd name="T1" fmla="*/ 161 h 1779"/>
                <a:gd name="T2" fmla="*/ 360 w 721"/>
                <a:gd name="T3" fmla="*/ 0 h 1779"/>
                <a:gd name="T4" fmla="*/ 526 w 721"/>
                <a:gd name="T5" fmla="*/ 161 h 1779"/>
                <a:gd name="T6" fmla="*/ 360 w 721"/>
                <a:gd name="T7" fmla="*/ 369 h 1779"/>
                <a:gd name="T8" fmla="*/ 195 w 721"/>
                <a:gd name="T9" fmla="*/ 161 h 1779"/>
                <a:gd name="T10" fmla="*/ 696 w 721"/>
                <a:gd name="T11" fmla="*/ 593 h 1779"/>
                <a:gd name="T12" fmla="*/ 497 w 721"/>
                <a:gd name="T13" fmla="*/ 393 h 1779"/>
                <a:gd name="T14" fmla="*/ 360 w 721"/>
                <a:gd name="T15" fmla="*/ 449 h 1779"/>
                <a:gd name="T16" fmla="*/ 223 w 721"/>
                <a:gd name="T17" fmla="*/ 393 h 1779"/>
                <a:gd name="T18" fmla="*/ 24 w 721"/>
                <a:gd name="T19" fmla="*/ 593 h 1779"/>
                <a:gd name="T20" fmla="*/ 0 w 721"/>
                <a:gd name="T21" fmla="*/ 1031 h 1779"/>
                <a:gd name="T22" fmla="*/ 65 w 721"/>
                <a:gd name="T23" fmla="*/ 1096 h 1779"/>
                <a:gd name="T24" fmla="*/ 130 w 721"/>
                <a:gd name="T25" fmla="*/ 1031 h 1779"/>
                <a:gd name="T26" fmla="*/ 141 w 721"/>
                <a:gd name="T27" fmla="*/ 614 h 1779"/>
                <a:gd name="T28" fmla="*/ 158 w 721"/>
                <a:gd name="T29" fmla="*/ 598 h 1779"/>
                <a:gd name="T30" fmla="*/ 174 w 721"/>
                <a:gd name="T31" fmla="*/ 614 h 1779"/>
                <a:gd name="T32" fmla="*/ 174 w 721"/>
                <a:gd name="T33" fmla="*/ 1084 h 1779"/>
                <a:gd name="T34" fmla="*/ 174 w 721"/>
                <a:gd name="T35" fmla="*/ 1122 h 1779"/>
                <a:gd name="T36" fmla="*/ 177 w 721"/>
                <a:gd name="T37" fmla="*/ 1707 h 1779"/>
                <a:gd name="T38" fmla="*/ 249 w 721"/>
                <a:gd name="T39" fmla="*/ 1779 h 1779"/>
                <a:gd name="T40" fmla="*/ 321 w 721"/>
                <a:gd name="T41" fmla="*/ 1707 h 1779"/>
                <a:gd name="T42" fmla="*/ 344 w 721"/>
                <a:gd name="T43" fmla="*/ 1122 h 1779"/>
                <a:gd name="T44" fmla="*/ 360 w 721"/>
                <a:gd name="T45" fmla="*/ 1106 h 1779"/>
                <a:gd name="T46" fmla="*/ 376 w 721"/>
                <a:gd name="T47" fmla="*/ 1122 h 1779"/>
                <a:gd name="T48" fmla="*/ 399 w 721"/>
                <a:gd name="T49" fmla="*/ 1707 h 1779"/>
                <a:gd name="T50" fmla="*/ 471 w 721"/>
                <a:gd name="T51" fmla="*/ 1779 h 1779"/>
                <a:gd name="T52" fmla="*/ 544 w 721"/>
                <a:gd name="T53" fmla="*/ 1707 h 1779"/>
                <a:gd name="T54" fmla="*/ 546 w 721"/>
                <a:gd name="T55" fmla="*/ 1122 h 1779"/>
                <a:gd name="T56" fmla="*/ 546 w 721"/>
                <a:gd name="T57" fmla="*/ 1084 h 1779"/>
                <a:gd name="T58" fmla="*/ 547 w 721"/>
                <a:gd name="T59" fmla="*/ 614 h 1779"/>
                <a:gd name="T60" fmla="*/ 563 w 721"/>
                <a:gd name="T61" fmla="*/ 598 h 1779"/>
                <a:gd name="T62" fmla="*/ 579 w 721"/>
                <a:gd name="T63" fmla="*/ 614 h 1779"/>
                <a:gd name="T64" fmla="*/ 590 w 721"/>
                <a:gd name="T65" fmla="*/ 1031 h 1779"/>
                <a:gd name="T66" fmla="*/ 655 w 721"/>
                <a:gd name="T67" fmla="*/ 1096 h 1779"/>
                <a:gd name="T68" fmla="*/ 721 w 721"/>
                <a:gd name="T69" fmla="*/ 1031 h 1779"/>
                <a:gd name="T70" fmla="*/ 696 w 721"/>
                <a:gd name="T71" fmla="*/ 593 h 17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721" h="1779">
                  <a:moveTo>
                    <a:pt x="195" y="161"/>
                  </a:moveTo>
                  <a:cubicBezTo>
                    <a:pt x="195" y="59"/>
                    <a:pt x="269" y="0"/>
                    <a:pt x="360" y="0"/>
                  </a:cubicBezTo>
                  <a:cubicBezTo>
                    <a:pt x="452" y="0"/>
                    <a:pt x="526" y="59"/>
                    <a:pt x="526" y="161"/>
                  </a:cubicBezTo>
                  <a:cubicBezTo>
                    <a:pt x="526" y="263"/>
                    <a:pt x="446" y="369"/>
                    <a:pt x="360" y="369"/>
                  </a:cubicBezTo>
                  <a:cubicBezTo>
                    <a:pt x="275" y="369"/>
                    <a:pt x="195" y="263"/>
                    <a:pt x="195" y="161"/>
                  </a:cubicBezTo>
                  <a:close/>
                  <a:moveTo>
                    <a:pt x="696" y="593"/>
                  </a:moveTo>
                  <a:cubicBezTo>
                    <a:pt x="696" y="474"/>
                    <a:pt x="572" y="393"/>
                    <a:pt x="497" y="393"/>
                  </a:cubicBezTo>
                  <a:cubicBezTo>
                    <a:pt x="421" y="393"/>
                    <a:pt x="420" y="449"/>
                    <a:pt x="360" y="449"/>
                  </a:cubicBezTo>
                  <a:cubicBezTo>
                    <a:pt x="301" y="449"/>
                    <a:pt x="283" y="393"/>
                    <a:pt x="223" y="393"/>
                  </a:cubicBezTo>
                  <a:cubicBezTo>
                    <a:pt x="164" y="393"/>
                    <a:pt x="24" y="474"/>
                    <a:pt x="24" y="593"/>
                  </a:cubicBezTo>
                  <a:cubicBezTo>
                    <a:pt x="0" y="1031"/>
                    <a:pt x="0" y="1031"/>
                    <a:pt x="0" y="1031"/>
                  </a:cubicBezTo>
                  <a:cubicBezTo>
                    <a:pt x="0" y="1067"/>
                    <a:pt x="29" y="1096"/>
                    <a:pt x="65" y="1096"/>
                  </a:cubicBezTo>
                  <a:cubicBezTo>
                    <a:pt x="101" y="1096"/>
                    <a:pt x="130" y="1067"/>
                    <a:pt x="130" y="1031"/>
                  </a:cubicBezTo>
                  <a:cubicBezTo>
                    <a:pt x="141" y="614"/>
                    <a:pt x="141" y="614"/>
                    <a:pt x="141" y="614"/>
                  </a:cubicBezTo>
                  <a:cubicBezTo>
                    <a:pt x="141" y="605"/>
                    <a:pt x="149" y="598"/>
                    <a:pt x="158" y="598"/>
                  </a:cubicBezTo>
                  <a:cubicBezTo>
                    <a:pt x="166" y="598"/>
                    <a:pt x="174" y="605"/>
                    <a:pt x="174" y="614"/>
                  </a:cubicBezTo>
                  <a:cubicBezTo>
                    <a:pt x="174" y="1084"/>
                    <a:pt x="174" y="1084"/>
                    <a:pt x="174" y="1084"/>
                  </a:cubicBezTo>
                  <a:cubicBezTo>
                    <a:pt x="174" y="1122"/>
                    <a:pt x="174" y="1122"/>
                    <a:pt x="174" y="1122"/>
                  </a:cubicBezTo>
                  <a:cubicBezTo>
                    <a:pt x="177" y="1707"/>
                    <a:pt x="177" y="1707"/>
                    <a:pt x="177" y="1707"/>
                  </a:cubicBezTo>
                  <a:cubicBezTo>
                    <a:pt x="177" y="1747"/>
                    <a:pt x="209" y="1779"/>
                    <a:pt x="249" y="1779"/>
                  </a:cubicBezTo>
                  <a:cubicBezTo>
                    <a:pt x="289" y="1779"/>
                    <a:pt x="321" y="1747"/>
                    <a:pt x="321" y="1707"/>
                  </a:cubicBezTo>
                  <a:cubicBezTo>
                    <a:pt x="344" y="1122"/>
                    <a:pt x="344" y="1122"/>
                    <a:pt x="344" y="1122"/>
                  </a:cubicBezTo>
                  <a:cubicBezTo>
                    <a:pt x="344" y="1113"/>
                    <a:pt x="351" y="1106"/>
                    <a:pt x="360" y="1106"/>
                  </a:cubicBezTo>
                  <a:cubicBezTo>
                    <a:pt x="369" y="1106"/>
                    <a:pt x="376" y="1113"/>
                    <a:pt x="376" y="1122"/>
                  </a:cubicBezTo>
                  <a:cubicBezTo>
                    <a:pt x="399" y="1707"/>
                    <a:pt x="399" y="1707"/>
                    <a:pt x="399" y="1707"/>
                  </a:cubicBezTo>
                  <a:cubicBezTo>
                    <a:pt x="399" y="1747"/>
                    <a:pt x="432" y="1779"/>
                    <a:pt x="471" y="1779"/>
                  </a:cubicBezTo>
                  <a:cubicBezTo>
                    <a:pt x="511" y="1779"/>
                    <a:pt x="544" y="1747"/>
                    <a:pt x="544" y="1707"/>
                  </a:cubicBezTo>
                  <a:cubicBezTo>
                    <a:pt x="546" y="1122"/>
                    <a:pt x="546" y="1122"/>
                    <a:pt x="546" y="1122"/>
                  </a:cubicBezTo>
                  <a:cubicBezTo>
                    <a:pt x="546" y="1084"/>
                    <a:pt x="546" y="1084"/>
                    <a:pt x="546" y="1084"/>
                  </a:cubicBezTo>
                  <a:cubicBezTo>
                    <a:pt x="547" y="614"/>
                    <a:pt x="547" y="614"/>
                    <a:pt x="547" y="614"/>
                  </a:cubicBezTo>
                  <a:cubicBezTo>
                    <a:pt x="547" y="605"/>
                    <a:pt x="554" y="598"/>
                    <a:pt x="563" y="598"/>
                  </a:cubicBezTo>
                  <a:cubicBezTo>
                    <a:pt x="572" y="598"/>
                    <a:pt x="579" y="605"/>
                    <a:pt x="579" y="614"/>
                  </a:cubicBezTo>
                  <a:cubicBezTo>
                    <a:pt x="590" y="1031"/>
                    <a:pt x="590" y="1031"/>
                    <a:pt x="590" y="1031"/>
                  </a:cubicBezTo>
                  <a:cubicBezTo>
                    <a:pt x="590" y="1067"/>
                    <a:pt x="619" y="1096"/>
                    <a:pt x="655" y="1096"/>
                  </a:cubicBezTo>
                  <a:cubicBezTo>
                    <a:pt x="691" y="1096"/>
                    <a:pt x="721" y="1067"/>
                    <a:pt x="721" y="1031"/>
                  </a:cubicBezTo>
                  <a:lnTo>
                    <a:pt x="696" y="593"/>
                  </a:lnTo>
                  <a:close/>
                </a:path>
              </a:pathLst>
            </a:custGeom>
            <a:solidFill>
              <a:srgbClr val="AFAFAF"/>
            </a:solidFill>
            <a:ln w="9525">
              <a:noFill/>
              <a:round/>
              <a:headEnd/>
              <a:tailEnd/>
            </a:ln>
            <a:effectLst/>
            <a:scene3d>
              <a:camera prst="orthographicFront"/>
              <a:lightRig rig="twoPt" dir="t">
                <a:rot lat="0" lon="0" rev="8400000"/>
              </a:lightRig>
            </a:scene3d>
            <a:sp3d extrusionH="63500" prstMaterial="matte"/>
          </p:spPr>
          <p:txBody>
            <a:bodyPr vert="horz" wrap="square" lIns="91440" tIns="45720" rIns="91440" bIns="45720" numCol="1" anchor="t" anchorCtr="0" compatLnSpc="1">
              <a:prstTxWarp prst="textNoShape">
                <a:avLst/>
              </a:prstTxWarp>
            </a:bodyPr>
            <a:lstStyle>
              <a:defPPr>
                <a:defRPr lang="de-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de-DE"/>
            </a:p>
          </p:txBody>
        </p:sp>
        <p:sp>
          <p:nvSpPr>
            <p:cNvPr id="24" name="Freeform 23"/>
            <p:cNvSpPr>
              <a:spLocks noChangeAspect="1" noEditPoints="1"/>
            </p:cNvSpPr>
            <p:nvPr/>
          </p:nvSpPr>
          <p:spPr bwMode="gray">
            <a:xfrm>
              <a:off x="4197244" y="2846368"/>
              <a:ext cx="236708" cy="582632"/>
            </a:xfrm>
            <a:custGeom>
              <a:avLst/>
              <a:gdLst>
                <a:gd name="T0" fmla="*/ 195 w 721"/>
                <a:gd name="T1" fmla="*/ 161 h 1779"/>
                <a:gd name="T2" fmla="*/ 360 w 721"/>
                <a:gd name="T3" fmla="*/ 0 h 1779"/>
                <a:gd name="T4" fmla="*/ 526 w 721"/>
                <a:gd name="T5" fmla="*/ 161 h 1779"/>
                <a:gd name="T6" fmla="*/ 360 w 721"/>
                <a:gd name="T7" fmla="*/ 369 h 1779"/>
                <a:gd name="T8" fmla="*/ 195 w 721"/>
                <a:gd name="T9" fmla="*/ 161 h 1779"/>
                <a:gd name="T10" fmla="*/ 696 w 721"/>
                <a:gd name="T11" fmla="*/ 593 h 1779"/>
                <a:gd name="T12" fmla="*/ 497 w 721"/>
                <a:gd name="T13" fmla="*/ 393 h 1779"/>
                <a:gd name="T14" fmla="*/ 360 w 721"/>
                <a:gd name="T15" fmla="*/ 449 h 1779"/>
                <a:gd name="T16" fmla="*/ 223 w 721"/>
                <a:gd name="T17" fmla="*/ 393 h 1779"/>
                <a:gd name="T18" fmla="*/ 24 w 721"/>
                <a:gd name="T19" fmla="*/ 593 h 1779"/>
                <a:gd name="T20" fmla="*/ 0 w 721"/>
                <a:gd name="T21" fmla="*/ 1031 h 1779"/>
                <a:gd name="T22" fmla="*/ 65 w 721"/>
                <a:gd name="T23" fmla="*/ 1096 h 1779"/>
                <a:gd name="T24" fmla="*/ 130 w 721"/>
                <a:gd name="T25" fmla="*/ 1031 h 1779"/>
                <a:gd name="T26" fmla="*/ 141 w 721"/>
                <a:gd name="T27" fmla="*/ 614 h 1779"/>
                <a:gd name="T28" fmla="*/ 158 w 721"/>
                <a:gd name="T29" fmla="*/ 598 h 1779"/>
                <a:gd name="T30" fmla="*/ 174 w 721"/>
                <a:gd name="T31" fmla="*/ 614 h 1779"/>
                <a:gd name="T32" fmla="*/ 174 w 721"/>
                <a:gd name="T33" fmla="*/ 1084 h 1779"/>
                <a:gd name="T34" fmla="*/ 174 w 721"/>
                <a:gd name="T35" fmla="*/ 1122 h 1779"/>
                <a:gd name="T36" fmla="*/ 177 w 721"/>
                <a:gd name="T37" fmla="*/ 1707 h 1779"/>
                <a:gd name="T38" fmla="*/ 249 w 721"/>
                <a:gd name="T39" fmla="*/ 1779 h 1779"/>
                <a:gd name="T40" fmla="*/ 321 w 721"/>
                <a:gd name="T41" fmla="*/ 1707 h 1779"/>
                <a:gd name="T42" fmla="*/ 344 w 721"/>
                <a:gd name="T43" fmla="*/ 1122 h 1779"/>
                <a:gd name="T44" fmla="*/ 360 w 721"/>
                <a:gd name="T45" fmla="*/ 1106 h 1779"/>
                <a:gd name="T46" fmla="*/ 376 w 721"/>
                <a:gd name="T47" fmla="*/ 1122 h 1779"/>
                <a:gd name="T48" fmla="*/ 399 w 721"/>
                <a:gd name="T49" fmla="*/ 1707 h 1779"/>
                <a:gd name="T50" fmla="*/ 471 w 721"/>
                <a:gd name="T51" fmla="*/ 1779 h 1779"/>
                <a:gd name="T52" fmla="*/ 544 w 721"/>
                <a:gd name="T53" fmla="*/ 1707 h 1779"/>
                <a:gd name="T54" fmla="*/ 546 w 721"/>
                <a:gd name="T55" fmla="*/ 1122 h 1779"/>
                <a:gd name="T56" fmla="*/ 546 w 721"/>
                <a:gd name="T57" fmla="*/ 1084 h 1779"/>
                <a:gd name="T58" fmla="*/ 547 w 721"/>
                <a:gd name="T59" fmla="*/ 614 h 1779"/>
                <a:gd name="T60" fmla="*/ 563 w 721"/>
                <a:gd name="T61" fmla="*/ 598 h 1779"/>
                <a:gd name="T62" fmla="*/ 579 w 721"/>
                <a:gd name="T63" fmla="*/ 614 h 1779"/>
                <a:gd name="T64" fmla="*/ 590 w 721"/>
                <a:gd name="T65" fmla="*/ 1031 h 1779"/>
                <a:gd name="T66" fmla="*/ 655 w 721"/>
                <a:gd name="T67" fmla="*/ 1096 h 1779"/>
                <a:gd name="T68" fmla="*/ 721 w 721"/>
                <a:gd name="T69" fmla="*/ 1031 h 1779"/>
                <a:gd name="T70" fmla="*/ 696 w 721"/>
                <a:gd name="T71" fmla="*/ 593 h 17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721" h="1779">
                  <a:moveTo>
                    <a:pt x="195" y="161"/>
                  </a:moveTo>
                  <a:cubicBezTo>
                    <a:pt x="195" y="59"/>
                    <a:pt x="269" y="0"/>
                    <a:pt x="360" y="0"/>
                  </a:cubicBezTo>
                  <a:cubicBezTo>
                    <a:pt x="452" y="0"/>
                    <a:pt x="526" y="59"/>
                    <a:pt x="526" y="161"/>
                  </a:cubicBezTo>
                  <a:cubicBezTo>
                    <a:pt x="526" y="263"/>
                    <a:pt x="446" y="369"/>
                    <a:pt x="360" y="369"/>
                  </a:cubicBezTo>
                  <a:cubicBezTo>
                    <a:pt x="275" y="369"/>
                    <a:pt x="195" y="263"/>
                    <a:pt x="195" y="161"/>
                  </a:cubicBezTo>
                  <a:close/>
                  <a:moveTo>
                    <a:pt x="696" y="593"/>
                  </a:moveTo>
                  <a:cubicBezTo>
                    <a:pt x="696" y="474"/>
                    <a:pt x="572" y="393"/>
                    <a:pt x="497" y="393"/>
                  </a:cubicBezTo>
                  <a:cubicBezTo>
                    <a:pt x="421" y="393"/>
                    <a:pt x="420" y="449"/>
                    <a:pt x="360" y="449"/>
                  </a:cubicBezTo>
                  <a:cubicBezTo>
                    <a:pt x="301" y="449"/>
                    <a:pt x="283" y="393"/>
                    <a:pt x="223" y="393"/>
                  </a:cubicBezTo>
                  <a:cubicBezTo>
                    <a:pt x="164" y="393"/>
                    <a:pt x="24" y="474"/>
                    <a:pt x="24" y="593"/>
                  </a:cubicBezTo>
                  <a:cubicBezTo>
                    <a:pt x="0" y="1031"/>
                    <a:pt x="0" y="1031"/>
                    <a:pt x="0" y="1031"/>
                  </a:cubicBezTo>
                  <a:cubicBezTo>
                    <a:pt x="0" y="1067"/>
                    <a:pt x="29" y="1096"/>
                    <a:pt x="65" y="1096"/>
                  </a:cubicBezTo>
                  <a:cubicBezTo>
                    <a:pt x="101" y="1096"/>
                    <a:pt x="130" y="1067"/>
                    <a:pt x="130" y="1031"/>
                  </a:cubicBezTo>
                  <a:cubicBezTo>
                    <a:pt x="141" y="614"/>
                    <a:pt x="141" y="614"/>
                    <a:pt x="141" y="614"/>
                  </a:cubicBezTo>
                  <a:cubicBezTo>
                    <a:pt x="141" y="605"/>
                    <a:pt x="149" y="598"/>
                    <a:pt x="158" y="598"/>
                  </a:cubicBezTo>
                  <a:cubicBezTo>
                    <a:pt x="166" y="598"/>
                    <a:pt x="174" y="605"/>
                    <a:pt x="174" y="614"/>
                  </a:cubicBezTo>
                  <a:cubicBezTo>
                    <a:pt x="174" y="1084"/>
                    <a:pt x="174" y="1084"/>
                    <a:pt x="174" y="1084"/>
                  </a:cubicBezTo>
                  <a:cubicBezTo>
                    <a:pt x="174" y="1122"/>
                    <a:pt x="174" y="1122"/>
                    <a:pt x="174" y="1122"/>
                  </a:cubicBezTo>
                  <a:cubicBezTo>
                    <a:pt x="177" y="1707"/>
                    <a:pt x="177" y="1707"/>
                    <a:pt x="177" y="1707"/>
                  </a:cubicBezTo>
                  <a:cubicBezTo>
                    <a:pt x="177" y="1747"/>
                    <a:pt x="209" y="1779"/>
                    <a:pt x="249" y="1779"/>
                  </a:cubicBezTo>
                  <a:cubicBezTo>
                    <a:pt x="289" y="1779"/>
                    <a:pt x="321" y="1747"/>
                    <a:pt x="321" y="1707"/>
                  </a:cubicBezTo>
                  <a:cubicBezTo>
                    <a:pt x="344" y="1122"/>
                    <a:pt x="344" y="1122"/>
                    <a:pt x="344" y="1122"/>
                  </a:cubicBezTo>
                  <a:cubicBezTo>
                    <a:pt x="344" y="1113"/>
                    <a:pt x="351" y="1106"/>
                    <a:pt x="360" y="1106"/>
                  </a:cubicBezTo>
                  <a:cubicBezTo>
                    <a:pt x="369" y="1106"/>
                    <a:pt x="376" y="1113"/>
                    <a:pt x="376" y="1122"/>
                  </a:cubicBezTo>
                  <a:cubicBezTo>
                    <a:pt x="399" y="1707"/>
                    <a:pt x="399" y="1707"/>
                    <a:pt x="399" y="1707"/>
                  </a:cubicBezTo>
                  <a:cubicBezTo>
                    <a:pt x="399" y="1747"/>
                    <a:pt x="432" y="1779"/>
                    <a:pt x="471" y="1779"/>
                  </a:cubicBezTo>
                  <a:cubicBezTo>
                    <a:pt x="511" y="1779"/>
                    <a:pt x="544" y="1747"/>
                    <a:pt x="544" y="1707"/>
                  </a:cubicBezTo>
                  <a:cubicBezTo>
                    <a:pt x="546" y="1122"/>
                    <a:pt x="546" y="1122"/>
                    <a:pt x="546" y="1122"/>
                  </a:cubicBezTo>
                  <a:cubicBezTo>
                    <a:pt x="546" y="1084"/>
                    <a:pt x="546" y="1084"/>
                    <a:pt x="546" y="1084"/>
                  </a:cubicBezTo>
                  <a:cubicBezTo>
                    <a:pt x="547" y="614"/>
                    <a:pt x="547" y="614"/>
                    <a:pt x="547" y="614"/>
                  </a:cubicBezTo>
                  <a:cubicBezTo>
                    <a:pt x="547" y="605"/>
                    <a:pt x="554" y="598"/>
                    <a:pt x="563" y="598"/>
                  </a:cubicBezTo>
                  <a:cubicBezTo>
                    <a:pt x="572" y="598"/>
                    <a:pt x="579" y="605"/>
                    <a:pt x="579" y="614"/>
                  </a:cubicBezTo>
                  <a:cubicBezTo>
                    <a:pt x="590" y="1031"/>
                    <a:pt x="590" y="1031"/>
                    <a:pt x="590" y="1031"/>
                  </a:cubicBezTo>
                  <a:cubicBezTo>
                    <a:pt x="590" y="1067"/>
                    <a:pt x="619" y="1096"/>
                    <a:pt x="655" y="1096"/>
                  </a:cubicBezTo>
                  <a:cubicBezTo>
                    <a:pt x="691" y="1096"/>
                    <a:pt x="721" y="1067"/>
                    <a:pt x="721" y="1031"/>
                  </a:cubicBezTo>
                  <a:lnTo>
                    <a:pt x="696" y="593"/>
                  </a:lnTo>
                  <a:close/>
                </a:path>
              </a:pathLst>
            </a:custGeom>
            <a:solidFill>
              <a:srgbClr val="AFAFAF"/>
            </a:solidFill>
            <a:ln w="9525">
              <a:noFill/>
              <a:round/>
              <a:headEnd/>
              <a:tailEnd/>
            </a:ln>
            <a:effectLst/>
            <a:scene3d>
              <a:camera prst="orthographicFront"/>
              <a:lightRig rig="twoPt" dir="t">
                <a:rot lat="0" lon="0" rev="8400000"/>
              </a:lightRig>
            </a:scene3d>
            <a:sp3d extrusionH="63500" prstMaterial="matte"/>
          </p:spPr>
          <p:txBody>
            <a:bodyPr vert="horz" wrap="square" lIns="91440" tIns="45720" rIns="91440" bIns="45720" numCol="1" anchor="t" anchorCtr="0" compatLnSpc="1">
              <a:prstTxWarp prst="textNoShape">
                <a:avLst/>
              </a:prstTxWarp>
            </a:bodyPr>
            <a:lstStyle>
              <a:defPPr>
                <a:defRPr lang="de-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de-DE"/>
            </a:p>
          </p:txBody>
        </p:sp>
      </p:grpSp>
      <p:sp>
        <p:nvSpPr>
          <p:cNvPr id="26" name="Textfeld 310"/>
          <p:cNvSpPr txBox="1"/>
          <p:nvPr/>
        </p:nvSpPr>
        <p:spPr bwMode="gray">
          <a:xfrm>
            <a:off x="6126956" y="2089934"/>
            <a:ext cx="4521200" cy="546100"/>
          </a:xfrm>
          <a:prstGeom prst="rect">
            <a:avLst/>
          </a:prstGeom>
          <a:noFill/>
        </p:spPr>
        <p:txBody>
          <a:bodyPr wrap="square" lIns="108000" tIns="0" rIns="0" bIns="0" rtlCol="0" anchor="ctr" anchorCtr="0">
            <a:noAutofit/>
          </a:bodyPr>
          <a:lstStyle/>
          <a:p>
            <a:r>
              <a:rPr lang="en-US" b="1" dirty="0"/>
              <a:t>Confectionery should be enjoyed as part of</a:t>
            </a:r>
          </a:p>
          <a:p>
            <a:r>
              <a:rPr lang="en-US" b="1" dirty="0" smtClean="0"/>
              <a:t>a </a:t>
            </a:r>
            <a:r>
              <a:rPr lang="en-US" b="1" dirty="0"/>
              <a:t>healthy balanced diet</a:t>
            </a:r>
          </a:p>
        </p:txBody>
      </p:sp>
      <p:grpSp>
        <p:nvGrpSpPr>
          <p:cNvPr id="9" name="Group 8"/>
          <p:cNvGrpSpPr/>
          <p:nvPr/>
        </p:nvGrpSpPr>
        <p:grpSpPr>
          <a:xfrm>
            <a:off x="1028700" y="3636308"/>
            <a:ext cx="3379852" cy="582632"/>
            <a:chOff x="1028700" y="3519468"/>
            <a:chExt cx="3379852" cy="582632"/>
          </a:xfrm>
        </p:grpSpPr>
        <p:sp>
          <p:nvSpPr>
            <p:cNvPr id="28" name="Freeform 27"/>
            <p:cNvSpPr>
              <a:spLocks noChangeAspect="1" noEditPoints="1"/>
            </p:cNvSpPr>
            <p:nvPr/>
          </p:nvSpPr>
          <p:spPr bwMode="gray">
            <a:xfrm>
              <a:off x="1028700" y="3519468"/>
              <a:ext cx="236708" cy="582632"/>
            </a:xfrm>
            <a:custGeom>
              <a:avLst/>
              <a:gdLst>
                <a:gd name="T0" fmla="*/ 195 w 721"/>
                <a:gd name="T1" fmla="*/ 161 h 1779"/>
                <a:gd name="T2" fmla="*/ 360 w 721"/>
                <a:gd name="T3" fmla="*/ 0 h 1779"/>
                <a:gd name="T4" fmla="*/ 526 w 721"/>
                <a:gd name="T5" fmla="*/ 161 h 1779"/>
                <a:gd name="T6" fmla="*/ 360 w 721"/>
                <a:gd name="T7" fmla="*/ 369 h 1779"/>
                <a:gd name="T8" fmla="*/ 195 w 721"/>
                <a:gd name="T9" fmla="*/ 161 h 1779"/>
                <a:gd name="T10" fmla="*/ 696 w 721"/>
                <a:gd name="T11" fmla="*/ 593 h 1779"/>
                <a:gd name="T12" fmla="*/ 497 w 721"/>
                <a:gd name="T13" fmla="*/ 393 h 1779"/>
                <a:gd name="T14" fmla="*/ 360 w 721"/>
                <a:gd name="T15" fmla="*/ 449 h 1779"/>
                <a:gd name="T16" fmla="*/ 223 w 721"/>
                <a:gd name="T17" fmla="*/ 393 h 1779"/>
                <a:gd name="T18" fmla="*/ 24 w 721"/>
                <a:gd name="T19" fmla="*/ 593 h 1779"/>
                <a:gd name="T20" fmla="*/ 0 w 721"/>
                <a:gd name="T21" fmla="*/ 1031 h 1779"/>
                <a:gd name="T22" fmla="*/ 65 w 721"/>
                <a:gd name="T23" fmla="*/ 1096 h 1779"/>
                <a:gd name="T24" fmla="*/ 130 w 721"/>
                <a:gd name="T25" fmla="*/ 1031 h 1779"/>
                <a:gd name="T26" fmla="*/ 141 w 721"/>
                <a:gd name="T27" fmla="*/ 614 h 1779"/>
                <a:gd name="T28" fmla="*/ 158 w 721"/>
                <a:gd name="T29" fmla="*/ 598 h 1779"/>
                <a:gd name="T30" fmla="*/ 174 w 721"/>
                <a:gd name="T31" fmla="*/ 614 h 1779"/>
                <a:gd name="T32" fmla="*/ 174 w 721"/>
                <a:gd name="T33" fmla="*/ 1084 h 1779"/>
                <a:gd name="T34" fmla="*/ 174 w 721"/>
                <a:gd name="T35" fmla="*/ 1122 h 1779"/>
                <a:gd name="T36" fmla="*/ 177 w 721"/>
                <a:gd name="T37" fmla="*/ 1707 h 1779"/>
                <a:gd name="T38" fmla="*/ 249 w 721"/>
                <a:gd name="T39" fmla="*/ 1779 h 1779"/>
                <a:gd name="T40" fmla="*/ 321 w 721"/>
                <a:gd name="T41" fmla="*/ 1707 h 1779"/>
                <a:gd name="T42" fmla="*/ 344 w 721"/>
                <a:gd name="T43" fmla="*/ 1122 h 1779"/>
                <a:gd name="T44" fmla="*/ 360 w 721"/>
                <a:gd name="T45" fmla="*/ 1106 h 1779"/>
                <a:gd name="T46" fmla="*/ 376 w 721"/>
                <a:gd name="T47" fmla="*/ 1122 h 1779"/>
                <a:gd name="T48" fmla="*/ 399 w 721"/>
                <a:gd name="T49" fmla="*/ 1707 h 1779"/>
                <a:gd name="T50" fmla="*/ 471 w 721"/>
                <a:gd name="T51" fmla="*/ 1779 h 1779"/>
                <a:gd name="T52" fmla="*/ 544 w 721"/>
                <a:gd name="T53" fmla="*/ 1707 h 1779"/>
                <a:gd name="T54" fmla="*/ 546 w 721"/>
                <a:gd name="T55" fmla="*/ 1122 h 1779"/>
                <a:gd name="T56" fmla="*/ 546 w 721"/>
                <a:gd name="T57" fmla="*/ 1084 h 1779"/>
                <a:gd name="T58" fmla="*/ 547 w 721"/>
                <a:gd name="T59" fmla="*/ 614 h 1779"/>
                <a:gd name="T60" fmla="*/ 563 w 721"/>
                <a:gd name="T61" fmla="*/ 598 h 1779"/>
                <a:gd name="T62" fmla="*/ 579 w 721"/>
                <a:gd name="T63" fmla="*/ 614 h 1779"/>
                <a:gd name="T64" fmla="*/ 590 w 721"/>
                <a:gd name="T65" fmla="*/ 1031 h 1779"/>
                <a:gd name="T66" fmla="*/ 655 w 721"/>
                <a:gd name="T67" fmla="*/ 1096 h 1779"/>
                <a:gd name="T68" fmla="*/ 721 w 721"/>
                <a:gd name="T69" fmla="*/ 1031 h 1779"/>
                <a:gd name="T70" fmla="*/ 696 w 721"/>
                <a:gd name="T71" fmla="*/ 593 h 17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721" h="1779">
                  <a:moveTo>
                    <a:pt x="195" y="161"/>
                  </a:moveTo>
                  <a:cubicBezTo>
                    <a:pt x="195" y="59"/>
                    <a:pt x="269" y="0"/>
                    <a:pt x="360" y="0"/>
                  </a:cubicBezTo>
                  <a:cubicBezTo>
                    <a:pt x="452" y="0"/>
                    <a:pt x="526" y="59"/>
                    <a:pt x="526" y="161"/>
                  </a:cubicBezTo>
                  <a:cubicBezTo>
                    <a:pt x="526" y="263"/>
                    <a:pt x="446" y="369"/>
                    <a:pt x="360" y="369"/>
                  </a:cubicBezTo>
                  <a:cubicBezTo>
                    <a:pt x="275" y="369"/>
                    <a:pt x="195" y="263"/>
                    <a:pt x="195" y="161"/>
                  </a:cubicBezTo>
                  <a:close/>
                  <a:moveTo>
                    <a:pt x="696" y="593"/>
                  </a:moveTo>
                  <a:cubicBezTo>
                    <a:pt x="696" y="474"/>
                    <a:pt x="572" y="393"/>
                    <a:pt x="497" y="393"/>
                  </a:cubicBezTo>
                  <a:cubicBezTo>
                    <a:pt x="421" y="393"/>
                    <a:pt x="420" y="449"/>
                    <a:pt x="360" y="449"/>
                  </a:cubicBezTo>
                  <a:cubicBezTo>
                    <a:pt x="301" y="449"/>
                    <a:pt x="283" y="393"/>
                    <a:pt x="223" y="393"/>
                  </a:cubicBezTo>
                  <a:cubicBezTo>
                    <a:pt x="164" y="393"/>
                    <a:pt x="24" y="474"/>
                    <a:pt x="24" y="593"/>
                  </a:cubicBezTo>
                  <a:cubicBezTo>
                    <a:pt x="0" y="1031"/>
                    <a:pt x="0" y="1031"/>
                    <a:pt x="0" y="1031"/>
                  </a:cubicBezTo>
                  <a:cubicBezTo>
                    <a:pt x="0" y="1067"/>
                    <a:pt x="29" y="1096"/>
                    <a:pt x="65" y="1096"/>
                  </a:cubicBezTo>
                  <a:cubicBezTo>
                    <a:pt x="101" y="1096"/>
                    <a:pt x="130" y="1067"/>
                    <a:pt x="130" y="1031"/>
                  </a:cubicBezTo>
                  <a:cubicBezTo>
                    <a:pt x="141" y="614"/>
                    <a:pt x="141" y="614"/>
                    <a:pt x="141" y="614"/>
                  </a:cubicBezTo>
                  <a:cubicBezTo>
                    <a:pt x="141" y="605"/>
                    <a:pt x="149" y="598"/>
                    <a:pt x="158" y="598"/>
                  </a:cubicBezTo>
                  <a:cubicBezTo>
                    <a:pt x="166" y="598"/>
                    <a:pt x="174" y="605"/>
                    <a:pt x="174" y="614"/>
                  </a:cubicBezTo>
                  <a:cubicBezTo>
                    <a:pt x="174" y="1084"/>
                    <a:pt x="174" y="1084"/>
                    <a:pt x="174" y="1084"/>
                  </a:cubicBezTo>
                  <a:cubicBezTo>
                    <a:pt x="174" y="1122"/>
                    <a:pt x="174" y="1122"/>
                    <a:pt x="174" y="1122"/>
                  </a:cubicBezTo>
                  <a:cubicBezTo>
                    <a:pt x="177" y="1707"/>
                    <a:pt x="177" y="1707"/>
                    <a:pt x="177" y="1707"/>
                  </a:cubicBezTo>
                  <a:cubicBezTo>
                    <a:pt x="177" y="1747"/>
                    <a:pt x="209" y="1779"/>
                    <a:pt x="249" y="1779"/>
                  </a:cubicBezTo>
                  <a:cubicBezTo>
                    <a:pt x="289" y="1779"/>
                    <a:pt x="321" y="1747"/>
                    <a:pt x="321" y="1707"/>
                  </a:cubicBezTo>
                  <a:cubicBezTo>
                    <a:pt x="344" y="1122"/>
                    <a:pt x="344" y="1122"/>
                    <a:pt x="344" y="1122"/>
                  </a:cubicBezTo>
                  <a:cubicBezTo>
                    <a:pt x="344" y="1113"/>
                    <a:pt x="351" y="1106"/>
                    <a:pt x="360" y="1106"/>
                  </a:cubicBezTo>
                  <a:cubicBezTo>
                    <a:pt x="369" y="1106"/>
                    <a:pt x="376" y="1113"/>
                    <a:pt x="376" y="1122"/>
                  </a:cubicBezTo>
                  <a:cubicBezTo>
                    <a:pt x="399" y="1707"/>
                    <a:pt x="399" y="1707"/>
                    <a:pt x="399" y="1707"/>
                  </a:cubicBezTo>
                  <a:cubicBezTo>
                    <a:pt x="399" y="1747"/>
                    <a:pt x="432" y="1779"/>
                    <a:pt x="471" y="1779"/>
                  </a:cubicBezTo>
                  <a:cubicBezTo>
                    <a:pt x="511" y="1779"/>
                    <a:pt x="544" y="1747"/>
                    <a:pt x="544" y="1707"/>
                  </a:cubicBezTo>
                  <a:cubicBezTo>
                    <a:pt x="546" y="1122"/>
                    <a:pt x="546" y="1122"/>
                    <a:pt x="546" y="1122"/>
                  </a:cubicBezTo>
                  <a:cubicBezTo>
                    <a:pt x="546" y="1084"/>
                    <a:pt x="546" y="1084"/>
                    <a:pt x="546" y="1084"/>
                  </a:cubicBezTo>
                  <a:cubicBezTo>
                    <a:pt x="547" y="614"/>
                    <a:pt x="547" y="614"/>
                    <a:pt x="547" y="614"/>
                  </a:cubicBezTo>
                  <a:cubicBezTo>
                    <a:pt x="547" y="605"/>
                    <a:pt x="554" y="598"/>
                    <a:pt x="563" y="598"/>
                  </a:cubicBezTo>
                  <a:cubicBezTo>
                    <a:pt x="572" y="598"/>
                    <a:pt x="579" y="605"/>
                    <a:pt x="579" y="614"/>
                  </a:cubicBezTo>
                  <a:cubicBezTo>
                    <a:pt x="590" y="1031"/>
                    <a:pt x="590" y="1031"/>
                    <a:pt x="590" y="1031"/>
                  </a:cubicBezTo>
                  <a:cubicBezTo>
                    <a:pt x="590" y="1067"/>
                    <a:pt x="619" y="1096"/>
                    <a:pt x="655" y="1096"/>
                  </a:cubicBezTo>
                  <a:cubicBezTo>
                    <a:pt x="691" y="1096"/>
                    <a:pt x="721" y="1067"/>
                    <a:pt x="721" y="1031"/>
                  </a:cubicBezTo>
                  <a:lnTo>
                    <a:pt x="696" y="593"/>
                  </a:lnTo>
                  <a:close/>
                </a:path>
              </a:pathLst>
            </a:custGeom>
            <a:gradFill flip="none" rotWithShape="1">
              <a:gsLst>
                <a:gs pos="100000">
                  <a:schemeClr val="accent1"/>
                </a:gs>
                <a:gs pos="0">
                  <a:schemeClr val="accent1">
                    <a:lumMod val="50000"/>
                  </a:schemeClr>
                </a:gs>
              </a:gsLst>
              <a:lin ang="16200000" scaled="1"/>
              <a:tileRect/>
            </a:gradFill>
            <a:ln w="9525">
              <a:noFill/>
              <a:round/>
              <a:headEnd/>
              <a:tailEnd/>
            </a:ln>
            <a:effectLst/>
            <a:scene3d>
              <a:camera prst="orthographicFront"/>
              <a:lightRig rig="twoPt" dir="t">
                <a:rot lat="0" lon="0" rev="8400000"/>
              </a:lightRig>
            </a:scene3d>
            <a:sp3d extrusionH="63500" prstMaterial="matte"/>
          </p:spPr>
          <p:txBody>
            <a:bodyPr vert="horz" wrap="square" lIns="91440" tIns="45720" rIns="91440" bIns="45720" numCol="1" anchor="t" anchorCtr="0" compatLnSpc="1">
              <a:prstTxWarp prst="textNoShape">
                <a:avLst/>
              </a:prstTxWarp>
            </a:bodyPr>
            <a:lstStyle>
              <a:defPPr>
                <a:defRPr lang="de-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de-DE"/>
            </a:p>
          </p:txBody>
        </p:sp>
        <p:sp>
          <p:nvSpPr>
            <p:cNvPr id="29" name="Freeform 28"/>
            <p:cNvSpPr>
              <a:spLocks noChangeAspect="1" noEditPoints="1"/>
            </p:cNvSpPr>
            <p:nvPr/>
          </p:nvSpPr>
          <p:spPr bwMode="gray">
            <a:xfrm>
              <a:off x="1752576" y="3519468"/>
              <a:ext cx="236708" cy="582632"/>
            </a:xfrm>
            <a:custGeom>
              <a:avLst/>
              <a:gdLst>
                <a:gd name="T0" fmla="*/ 195 w 721"/>
                <a:gd name="T1" fmla="*/ 161 h 1779"/>
                <a:gd name="T2" fmla="*/ 360 w 721"/>
                <a:gd name="T3" fmla="*/ 0 h 1779"/>
                <a:gd name="T4" fmla="*/ 526 w 721"/>
                <a:gd name="T5" fmla="*/ 161 h 1779"/>
                <a:gd name="T6" fmla="*/ 360 w 721"/>
                <a:gd name="T7" fmla="*/ 369 h 1779"/>
                <a:gd name="T8" fmla="*/ 195 w 721"/>
                <a:gd name="T9" fmla="*/ 161 h 1779"/>
                <a:gd name="T10" fmla="*/ 696 w 721"/>
                <a:gd name="T11" fmla="*/ 593 h 1779"/>
                <a:gd name="T12" fmla="*/ 497 w 721"/>
                <a:gd name="T13" fmla="*/ 393 h 1779"/>
                <a:gd name="T14" fmla="*/ 360 w 721"/>
                <a:gd name="T15" fmla="*/ 449 h 1779"/>
                <a:gd name="T16" fmla="*/ 223 w 721"/>
                <a:gd name="T17" fmla="*/ 393 h 1779"/>
                <a:gd name="T18" fmla="*/ 24 w 721"/>
                <a:gd name="T19" fmla="*/ 593 h 1779"/>
                <a:gd name="T20" fmla="*/ 0 w 721"/>
                <a:gd name="T21" fmla="*/ 1031 h 1779"/>
                <a:gd name="T22" fmla="*/ 65 w 721"/>
                <a:gd name="T23" fmla="*/ 1096 h 1779"/>
                <a:gd name="T24" fmla="*/ 130 w 721"/>
                <a:gd name="T25" fmla="*/ 1031 h 1779"/>
                <a:gd name="T26" fmla="*/ 141 w 721"/>
                <a:gd name="T27" fmla="*/ 614 h 1779"/>
                <a:gd name="T28" fmla="*/ 158 w 721"/>
                <a:gd name="T29" fmla="*/ 598 h 1779"/>
                <a:gd name="T30" fmla="*/ 174 w 721"/>
                <a:gd name="T31" fmla="*/ 614 h 1779"/>
                <a:gd name="T32" fmla="*/ 174 w 721"/>
                <a:gd name="T33" fmla="*/ 1084 h 1779"/>
                <a:gd name="T34" fmla="*/ 174 w 721"/>
                <a:gd name="T35" fmla="*/ 1122 h 1779"/>
                <a:gd name="T36" fmla="*/ 177 w 721"/>
                <a:gd name="T37" fmla="*/ 1707 h 1779"/>
                <a:gd name="T38" fmla="*/ 249 w 721"/>
                <a:gd name="T39" fmla="*/ 1779 h 1779"/>
                <a:gd name="T40" fmla="*/ 321 w 721"/>
                <a:gd name="T41" fmla="*/ 1707 h 1779"/>
                <a:gd name="T42" fmla="*/ 344 w 721"/>
                <a:gd name="T43" fmla="*/ 1122 h 1779"/>
                <a:gd name="T44" fmla="*/ 360 w 721"/>
                <a:gd name="T45" fmla="*/ 1106 h 1779"/>
                <a:gd name="T46" fmla="*/ 376 w 721"/>
                <a:gd name="T47" fmla="*/ 1122 h 1779"/>
                <a:gd name="T48" fmla="*/ 399 w 721"/>
                <a:gd name="T49" fmla="*/ 1707 h 1779"/>
                <a:gd name="T50" fmla="*/ 471 w 721"/>
                <a:gd name="T51" fmla="*/ 1779 h 1779"/>
                <a:gd name="T52" fmla="*/ 544 w 721"/>
                <a:gd name="T53" fmla="*/ 1707 h 1779"/>
                <a:gd name="T54" fmla="*/ 546 w 721"/>
                <a:gd name="T55" fmla="*/ 1122 h 1779"/>
                <a:gd name="T56" fmla="*/ 546 w 721"/>
                <a:gd name="T57" fmla="*/ 1084 h 1779"/>
                <a:gd name="T58" fmla="*/ 547 w 721"/>
                <a:gd name="T59" fmla="*/ 614 h 1779"/>
                <a:gd name="T60" fmla="*/ 563 w 721"/>
                <a:gd name="T61" fmla="*/ 598 h 1779"/>
                <a:gd name="T62" fmla="*/ 579 w 721"/>
                <a:gd name="T63" fmla="*/ 614 h 1779"/>
                <a:gd name="T64" fmla="*/ 590 w 721"/>
                <a:gd name="T65" fmla="*/ 1031 h 1779"/>
                <a:gd name="T66" fmla="*/ 655 w 721"/>
                <a:gd name="T67" fmla="*/ 1096 h 1779"/>
                <a:gd name="T68" fmla="*/ 721 w 721"/>
                <a:gd name="T69" fmla="*/ 1031 h 1779"/>
                <a:gd name="T70" fmla="*/ 696 w 721"/>
                <a:gd name="T71" fmla="*/ 593 h 17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721" h="1779">
                  <a:moveTo>
                    <a:pt x="195" y="161"/>
                  </a:moveTo>
                  <a:cubicBezTo>
                    <a:pt x="195" y="59"/>
                    <a:pt x="269" y="0"/>
                    <a:pt x="360" y="0"/>
                  </a:cubicBezTo>
                  <a:cubicBezTo>
                    <a:pt x="452" y="0"/>
                    <a:pt x="526" y="59"/>
                    <a:pt x="526" y="161"/>
                  </a:cubicBezTo>
                  <a:cubicBezTo>
                    <a:pt x="526" y="263"/>
                    <a:pt x="446" y="369"/>
                    <a:pt x="360" y="369"/>
                  </a:cubicBezTo>
                  <a:cubicBezTo>
                    <a:pt x="275" y="369"/>
                    <a:pt x="195" y="263"/>
                    <a:pt x="195" y="161"/>
                  </a:cubicBezTo>
                  <a:close/>
                  <a:moveTo>
                    <a:pt x="696" y="593"/>
                  </a:moveTo>
                  <a:cubicBezTo>
                    <a:pt x="696" y="474"/>
                    <a:pt x="572" y="393"/>
                    <a:pt x="497" y="393"/>
                  </a:cubicBezTo>
                  <a:cubicBezTo>
                    <a:pt x="421" y="393"/>
                    <a:pt x="420" y="449"/>
                    <a:pt x="360" y="449"/>
                  </a:cubicBezTo>
                  <a:cubicBezTo>
                    <a:pt x="301" y="449"/>
                    <a:pt x="283" y="393"/>
                    <a:pt x="223" y="393"/>
                  </a:cubicBezTo>
                  <a:cubicBezTo>
                    <a:pt x="164" y="393"/>
                    <a:pt x="24" y="474"/>
                    <a:pt x="24" y="593"/>
                  </a:cubicBezTo>
                  <a:cubicBezTo>
                    <a:pt x="0" y="1031"/>
                    <a:pt x="0" y="1031"/>
                    <a:pt x="0" y="1031"/>
                  </a:cubicBezTo>
                  <a:cubicBezTo>
                    <a:pt x="0" y="1067"/>
                    <a:pt x="29" y="1096"/>
                    <a:pt x="65" y="1096"/>
                  </a:cubicBezTo>
                  <a:cubicBezTo>
                    <a:pt x="101" y="1096"/>
                    <a:pt x="130" y="1067"/>
                    <a:pt x="130" y="1031"/>
                  </a:cubicBezTo>
                  <a:cubicBezTo>
                    <a:pt x="141" y="614"/>
                    <a:pt x="141" y="614"/>
                    <a:pt x="141" y="614"/>
                  </a:cubicBezTo>
                  <a:cubicBezTo>
                    <a:pt x="141" y="605"/>
                    <a:pt x="149" y="598"/>
                    <a:pt x="158" y="598"/>
                  </a:cubicBezTo>
                  <a:cubicBezTo>
                    <a:pt x="166" y="598"/>
                    <a:pt x="174" y="605"/>
                    <a:pt x="174" y="614"/>
                  </a:cubicBezTo>
                  <a:cubicBezTo>
                    <a:pt x="174" y="1084"/>
                    <a:pt x="174" y="1084"/>
                    <a:pt x="174" y="1084"/>
                  </a:cubicBezTo>
                  <a:cubicBezTo>
                    <a:pt x="174" y="1122"/>
                    <a:pt x="174" y="1122"/>
                    <a:pt x="174" y="1122"/>
                  </a:cubicBezTo>
                  <a:cubicBezTo>
                    <a:pt x="177" y="1707"/>
                    <a:pt x="177" y="1707"/>
                    <a:pt x="177" y="1707"/>
                  </a:cubicBezTo>
                  <a:cubicBezTo>
                    <a:pt x="177" y="1747"/>
                    <a:pt x="209" y="1779"/>
                    <a:pt x="249" y="1779"/>
                  </a:cubicBezTo>
                  <a:cubicBezTo>
                    <a:pt x="289" y="1779"/>
                    <a:pt x="321" y="1747"/>
                    <a:pt x="321" y="1707"/>
                  </a:cubicBezTo>
                  <a:cubicBezTo>
                    <a:pt x="344" y="1122"/>
                    <a:pt x="344" y="1122"/>
                    <a:pt x="344" y="1122"/>
                  </a:cubicBezTo>
                  <a:cubicBezTo>
                    <a:pt x="344" y="1113"/>
                    <a:pt x="351" y="1106"/>
                    <a:pt x="360" y="1106"/>
                  </a:cubicBezTo>
                  <a:cubicBezTo>
                    <a:pt x="369" y="1106"/>
                    <a:pt x="376" y="1113"/>
                    <a:pt x="376" y="1122"/>
                  </a:cubicBezTo>
                  <a:cubicBezTo>
                    <a:pt x="399" y="1707"/>
                    <a:pt x="399" y="1707"/>
                    <a:pt x="399" y="1707"/>
                  </a:cubicBezTo>
                  <a:cubicBezTo>
                    <a:pt x="399" y="1747"/>
                    <a:pt x="432" y="1779"/>
                    <a:pt x="471" y="1779"/>
                  </a:cubicBezTo>
                  <a:cubicBezTo>
                    <a:pt x="511" y="1779"/>
                    <a:pt x="544" y="1747"/>
                    <a:pt x="544" y="1707"/>
                  </a:cubicBezTo>
                  <a:cubicBezTo>
                    <a:pt x="546" y="1122"/>
                    <a:pt x="546" y="1122"/>
                    <a:pt x="546" y="1122"/>
                  </a:cubicBezTo>
                  <a:cubicBezTo>
                    <a:pt x="546" y="1084"/>
                    <a:pt x="546" y="1084"/>
                    <a:pt x="546" y="1084"/>
                  </a:cubicBezTo>
                  <a:cubicBezTo>
                    <a:pt x="547" y="614"/>
                    <a:pt x="547" y="614"/>
                    <a:pt x="547" y="614"/>
                  </a:cubicBezTo>
                  <a:cubicBezTo>
                    <a:pt x="547" y="605"/>
                    <a:pt x="554" y="598"/>
                    <a:pt x="563" y="598"/>
                  </a:cubicBezTo>
                  <a:cubicBezTo>
                    <a:pt x="572" y="598"/>
                    <a:pt x="579" y="605"/>
                    <a:pt x="579" y="614"/>
                  </a:cubicBezTo>
                  <a:cubicBezTo>
                    <a:pt x="590" y="1031"/>
                    <a:pt x="590" y="1031"/>
                    <a:pt x="590" y="1031"/>
                  </a:cubicBezTo>
                  <a:cubicBezTo>
                    <a:pt x="590" y="1067"/>
                    <a:pt x="619" y="1096"/>
                    <a:pt x="655" y="1096"/>
                  </a:cubicBezTo>
                  <a:cubicBezTo>
                    <a:pt x="691" y="1096"/>
                    <a:pt x="721" y="1067"/>
                    <a:pt x="721" y="1031"/>
                  </a:cubicBezTo>
                  <a:lnTo>
                    <a:pt x="696" y="593"/>
                  </a:lnTo>
                  <a:close/>
                </a:path>
              </a:pathLst>
            </a:custGeom>
            <a:gradFill flip="none" rotWithShape="1">
              <a:gsLst>
                <a:gs pos="100000">
                  <a:schemeClr val="accent1"/>
                </a:gs>
                <a:gs pos="0">
                  <a:schemeClr val="accent1">
                    <a:lumMod val="50000"/>
                  </a:schemeClr>
                </a:gs>
              </a:gsLst>
              <a:lin ang="16200000" scaled="1"/>
              <a:tileRect/>
            </a:gradFill>
            <a:ln w="9525">
              <a:noFill/>
              <a:round/>
              <a:headEnd/>
              <a:tailEnd/>
            </a:ln>
            <a:effectLst/>
            <a:scene3d>
              <a:camera prst="orthographicFront"/>
              <a:lightRig rig="twoPt" dir="t">
                <a:rot lat="0" lon="0" rev="8400000"/>
              </a:lightRig>
            </a:scene3d>
            <a:sp3d extrusionH="63500" prstMaterial="matte"/>
          </p:spPr>
          <p:txBody>
            <a:bodyPr vert="horz" wrap="square" lIns="91440" tIns="45720" rIns="91440" bIns="45720" numCol="1" anchor="t" anchorCtr="0" compatLnSpc="1">
              <a:prstTxWarp prst="textNoShape">
                <a:avLst/>
              </a:prstTxWarp>
            </a:bodyPr>
            <a:lstStyle>
              <a:defPPr>
                <a:defRPr lang="de-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de-DE"/>
            </a:p>
          </p:txBody>
        </p:sp>
        <p:sp>
          <p:nvSpPr>
            <p:cNvPr id="30" name="Freeform 29"/>
            <p:cNvSpPr>
              <a:spLocks noChangeAspect="1" noEditPoints="1"/>
            </p:cNvSpPr>
            <p:nvPr/>
          </p:nvSpPr>
          <p:spPr bwMode="gray">
            <a:xfrm>
              <a:off x="2425652" y="3519468"/>
              <a:ext cx="236708" cy="582632"/>
            </a:xfrm>
            <a:custGeom>
              <a:avLst/>
              <a:gdLst>
                <a:gd name="T0" fmla="*/ 195 w 721"/>
                <a:gd name="T1" fmla="*/ 161 h 1779"/>
                <a:gd name="T2" fmla="*/ 360 w 721"/>
                <a:gd name="T3" fmla="*/ 0 h 1779"/>
                <a:gd name="T4" fmla="*/ 526 w 721"/>
                <a:gd name="T5" fmla="*/ 161 h 1779"/>
                <a:gd name="T6" fmla="*/ 360 w 721"/>
                <a:gd name="T7" fmla="*/ 369 h 1779"/>
                <a:gd name="T8" fmla="*/ 195 w 721"/>
                <a:gd name="T9" fmla="*/ 161 h 1779"/>
                <a:gd name="T10" fmla="*/ 696 w 721"/>
                <a:gd name="T11" fmla="*/ 593 h 1779"/>
                <a:gd name="T12" fmla="*/ 497 w 721"/>
                <a:gd name="T13" fmla="*/ 393 h 1779"/>
                <a:gd name="T14" fmla="*/ 360 w 721"/>
                <a:gd name="T15" fmla="*/ 449 h 1779"/>
                <a:gd name="T16" fmla="*/ 223 w 721"/>
                <a:gd name="T17" fmla="*/ 393 h 1779"/>
                <a:gd name="T18" fmla="*/ 24 w 721"/>
                <a:gd name="T19" fmla="*/ 593 h 1779"/>
                <a:gd name="T20" fmla="*/ 0 w 721"/>
                <a:gd name="T21" fmla="*/ 1031 h 1779"/>
                <a:gd name="T22" fmla="*/ 65 w 721"/>
                <a:gd name="T23" fmla="*/ 1096 h 1779"/>
                <a:gd name="T24" fmla="*/ 130 w 721"/>
                <a:gd name="T25" fmla="*/ 1031 h 1779"/>
                <a:gd name="T26" fmla="*/ 141 w 721"/>
                <a:gd name="T27" fmla="*/ 614 h 1779"/>
                <a:gd name="T28" fmla="*/ 158 w 721"/>
                <a:gd name="T29" fmla="*/ 598 h 1779"/>
                <a:gd name="T30" fmla="*/ 174 w 721"/>
                <a:gd name="T31" fmla="*/ 614 h 1779"/>
                <a:gd name="T32" fmla="*/ 174 w 721"/>
                <a:gd name="T33" fmla="*/ 1084 h 1779"/>
                <a:gd name="T34" fmla="*/ 174 w 721"/>
                <a:gd name="T35" fmla="*/ 1122 h 1779"/>
                <a:gd name="T36" fmla="*/ 177 w 721"/>
                <a:gd name="T37" fmla="*/ 1707 h 1779"/>
                <a:gd name="T38" fmla="*/ 249 w 721"/>
                <a:gd name="T39" fmla="*/ 1779 h 1779"/>
                <a:gd name="T40" fmla="*/ 321 w 721"/>
                <a:gd name="T41" fmla="*/ 1707 h 1779"/>
                <a:gd name="T42" fmla="*/ 344 w 721"/>
                <a:gd name="T43" fmla="*/ 1122 h 1779"/>
                <a:gd name="T44" fmla="*/ 360 w 721"/>
                <a:gd name="T45" fmla="*/ 1106 h 1779"/>
                <a:gd name="T46" fmla="*/ 376 w 721"/>
                <a:gd name="T47" fmla="*/ 1122 h 1779"/>
                <a:gd name="T48" fmla="*/ 399 w 721"/>
                <a:gd name="T49" fmla="*/ 1707 h 1779"/>
                <a:gd name="T50" fmla="*/ 471 w 721"/>
                <a:gd name="T51" fmla="*/ 1779 h 1779"/>
                <a:gd name="T52" fmla="*/ 544 w 721"/>
                <a:gd name="T53" fmla="*/ 1707 h 1779"/>
                <a:gd name="T54" fmla="*/ 546 w 721"/>
                <a:gd name="T55" fmla="*/ 1122 h 1779"/>
                <a:gd name="T56" fmla="*/ 546 w 721"/>
                <a:gd name="T57" fmla="*/ 1084 h 1779"/>
                <a:gd name="T58" fmla="*/ 547 w 721"/>
                <a:gd name="T59" fmla="*/ 614 h 1779"/>
                <a:gd name="T60" fmla="*/ 563 w 721"/>
                <a:gd name="T61" fmla="*/ 598 h 1779"/>
                <a:gd name="T62" fmla="*/ 579 w 721"/>
                <a:gd name="T63" fmla="*/ 614 h 1779"/>
                <a:gd name="T64" fmla="*/ 590 w 721"/>
                <a:gd name="T65" fmla="*/ 1031 h 1779"/>
                <a:gd name="T66" fmla="*/ 655 w 721"/>
                <a:gd name="T67" fmla="*/ 1096 h 1779"/>
                <a:gd name="T68" fmla="*/ 721 w 721"/>
                <a:gd name="T69" fmla="*/ 1031 h 1779"/>
                <a:gd name="T70" fmla="*/ 696 w 721"/>
                <a:gd name="T71" fmla="*/ 593 h 17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721" h="1779">
                  <a:moveTo>
                    <a:pt x="195" y="161"/>
                  </a:moveTo>
                  <a:cubicBezTo>
                    <a:pt x="195" y="59"/>
                    <a:pt x="269" y="0"/>
                    <a:pt x="360" y="0"/>
                  </a:cubicBezTo>
                  <a:cubicBezTo>
                    <a:pt x="452" y="0"/>
                    <a:pt x="526" y="59"/>
                    <a:pt x="526" y="161"/>
                  </a:cubicBezTo>
                  <a:cubicBezTo>
                    <a:pt x="526" y="263"/>
                    <a:pt x="446" y="369"/>
                    <a:pt x="360" y="369"/>
                  </a:cubicBezTo>
                  <a:cubicBezTo>
                    <a:pt x="275" y="369"/>
                    <a:pt x="195" y="263"/>
                    <a:pt x="195" y="161"/>
                  </a:cubicBezTo>
                  <a:close/>
                  <a:moveTo>
                    <a:pt x="696" y="593"/>
                  </a:moveTo>
                  <a:cubicBezTo>
                    <a:pt x="696" y="474"/>
                    <a:pt x="572" y="393"/>
                    <a:pt x="497" y="393"/>
                  </a:cubicBezTo>
                  <a:cubicBezTo>
                    <a:pt x="421" y="393"/>
                    <a:pt x="420" y="449"/>
                    <a:pt x="360" y="449"/>
                  </a:cubicBezTo>
                  <a:cubicBezTo>
                    <a:pt x="301" y="449"/>
                    <a:pt x="283" y="393"/>
                    <a:pt x="223" y="393"/>
                  </a:cubicBezTo>
                  <a:cubicBezTo>
                    <a:pt x="164" y="393"/>
                    <a:pt x="24" y="474"/>
                    <a:pt x="24" y="593"/>
                  </a:cubicBezTo>
                  <a:cubicBezTo>
                    <a:pt x="0" y="1031"/>
                    <a:pt x="0" y="1031"/>
                    <a:pt x="0" y="1031"/>
                  </a:cubicBezTo>
                  <a:cubicBezTo>
                    <a:pt x="0" y="1067"/>
                    <a:pt x="29" y="1096"/>
                    <a:pt x="65" y="1096"/>
                  </a:cubicBezTo>
                  <a:cubicBezTo>
                    <a:pt x="101" y="1096"/>
                    <a:pt x="130" y="1067"/>
                    <a:pt x="130" y="1031"/>
                  </a:cubicBezTo>
                  <a:cubicBezTo>
                    <a:pt x="141" y="614"/>
                    <a:pt x="141" y="614"/>
                    <a:pt x="141" y="614"/>
                  </a:cubicBezTo>
                  <a:cubicBezTo>
                    <a:pt x="141" y="605"/>
                    <a:pt x="149" y="598"/>
                    <a:pt x="158" y="598"/>
                  </a:cubicBezTo>
                  <a:cubicBezTo>
                    <a:pt x="166" y="598"/>
                    <a:pt x="174" y="605"/>
                    <a:pt x="174" y="614"/>
                  </a:cubicBezTo>
                  <a:cubicBezTo>
                    <a:pt x="174" y="1084"/>
                    <a:pt x="174" y="1084"/>
                    <a:pt x="174" y="1084"/>
                  </a:cubicBezTo>
                  <a:cubicBezTo>
                    <a:pt x="174" y="1122"/>
                    <a:pt x="174" y="1122"/>
                    <a:pt x="174" y="1122"/>
                  </a:cubicBezTo>
                  <a:cubicBezTo>
                    <a:pt x="177" y="1707"/>
                    <a:pt x="177" y="1707"/>
                    <a:pt x="177" y="1707"/>
                  </a:cubicBezTo>
                  <a:cubicBezTo>
                    <a:pt x="177" y="1747"/>
                    <a:pt x="209" y="1779"/>
                    <a:pt x="249" y="1779"/>
                  </a:cubicBezTo>
                  <a:cubicBezTo>
                    <a:pt x="289" y="1779"/>
                    <a:pt x="321" y="1747"/>
                    <a:pt x="321" y="1707"/>
                  </a:cubicBezTo>
                  <a:cubicBezTo>
                    <a:pt x="344" y="1122"/>
                    <a:pt x="344" y="1122"/>
                    <a:pt x="344" y="1122"/>
                  </a:cubicBezTo>
                  <a:cubicBezTo>
                    <a:pt x="344" y="1113"/>
                    <a:pt x="351" y="1106"/>
                    <a:pt x="360" y="1106"/>
                  </a:cubicBezTo>
                  <a:cubicBezTo>
                    <a:pt x="369" y="1106"/>
                    <a:pt x="376" y="1113"/>
                    <a:pt x="376" y="1122"/>
                  </a:cubicBezTo>
                  <a:cubicBezTo>
                    <a:pt x="399" y="1707"/>
                    <a:pt x="399" y="1707"/>
                    <a:pt x="399" y="1707"/>
                  </a:cubicBezTo>
                  <a:cubicBezTo>
                    <a:pt x="399" y="1747"/>
                    <a:pt x="432" y="1779"/>
                    <a:pt x="471" y="1779"/>
                  </a:cubicBezTo>
                  <a:cubicBezTo>
                    <a:pt x="511" y="1779"/>
                    <a:pt x="544" y="1747"/>
                    <a:pt x="544" y="1707"/>
                  </a:cubicBezTo>
                  <a:cubicBezTo>
                    <a:pt x="546" y="1122"/>
                    <a:pt x="546" y="1122"/>
                    <a:pt x="546" y="1122"/>
                  </a:cubicBezTo>
                  <a:cubicBezTo>
                    <a:pt x="546" y="1084"/>
                    <a:pt x="546" y="1084"/>
                    <a:pt x="546" y="1084"/>
                  </a:cubicBezTo>
                  <a:cubicBezTo>
                    <a:pt x="547" y="614"/>
                    <a:pt x="547" y="614"/>
                    <a:pt x="547" y="614"/>
                  </a:cubicBezTo>
                  <a:cubicBezTo>
                    <a:pt x="547" y="605"/>
                    <a:pt x="554" y="598"/>
                    <a:pt x="563" y="598"/>
                  </a:cubicBezTo>
                  <a:cubicBezTo>
                    <a:pt x="572" y="598"/>
                    <a:pt x="579" y="605"/>
                    <a:pt x="579" y="614"/>
                  </a:cubicBezTo>
                  <a:cubicBezTo>
                    <a:pt x="590" y="1031"/>
                    <a:pt x="590" y="1031"/>
                    <a:pt x="590" y="1031"/>
                  </a:cubicBezTo>
                  <a:cubicBezTo>
                    <a:pt x="590" y="1067"/>
                    <a:pt x="619" y="1096"/>
                    <a:pt x="655" y="1096"/>
                  </a:cubicBezTo>
                  <a:cubicBezTo>
                    <a:pt x="691" y="1096"/>
                    <a:pt x="721" y="1067"/>
                    <a:pt x="721" y="1031"/>
                  </a:cubicBezTo>
                  <a:lnTo>
                    <a:pt x="696" y="593"/>
                  </a:lnTo>
                  <a:close/>
                </a:path>
              </a:pathLst>
            </a:custGeom>
            <a:solidFill>
              <a:srgbClr val="AFAFAF"/>
            </a:solidFill>
            <a:ln w="9525">
              <a:noFill/>
              <a:round/>
              <a:headEnd/>
              <a:tailEnd/>
            </a:ln>
            <a:effectLst/>
            <a:scene3d>
              <a:camera prst="orthographicFront"/>
              <a:lightRig rig="twoPt" dir="t">
                <a:rot lat="0" lon="0" rev="8400000"/>
              </a:lightRig>
            </a:scene3d>
            <a:sp3d extrusionH="63500" prstMaterial="matte"/>
          </p:spPr>
          <p:txBody>
            <a:bodyPr vert="horz" wrap="square" lIns="91440" tIns="45720" rIns="91440" bIns="45720" numCol="1" anchor="t" anchorCtr="0" compatLnSpc="1">
              <a:prstTxWarp prst="textNoShape">
                <a:avLst/>
              </a:prstTxWarp>
            </a:bodyPr>
            <a:lstStyle/>
            <a:p>
              <a:endParaRPr lang="de-DE"/>
            </a:p>
          </p:txBody>
        </p:sp>
        <p:sp>
          <p:nvSpPr>
            <p:cNvPr id="31" name="Freeform 30"/>
            <p:cNvSpPr>
              <a:spLocks noChangeAspect="1" noEditPoints="1"/>
            </p:cNvSpPr>
            <p:nvPr/>
          </p:nvSpPr>
          <p:spPr bwMode="gray">
            <a:xfrm>
              <a:off x="3149528" y="3519468"/>
              <a:ext cx="236708" cy="582632"/>
            </a:xfrm>
            <a:custGeom>
              <a:avLst/>
              <a:gdLst>
                <a:gd name="T0" fmla="*/ 195 w 721"/>
                <a:gd name="T1" fmla="*/ 161 h 1779"/>
                <a:gd name="T2" fmla="*/ 360 w 721"/>
                <a:gd name="T3" fmla="*/ 0 h 1779"/>
                <a:gd name="T4" fmla="*/ 526 w 721"/>
                <a:gd name="T5" fmla="*/ 161 h 1779"/>
                <a:gd name="T6" fmla="*/ 360 w 721"/>
                <a:gd name="T7" fmla="*/ 369 h 1779"/>
                <a:gd name="T8" fmla="*/ 195 w 721"/>
                <a:gd name="T9" fmla="*/ 161 h 1779"/>
                <a:gd name="T10" fmla="*/ 696 w 721"/>
                <a:gd name="T11" fmla="*/ 593 h 1779"/>
                <a:gd name="T12" fmla="*/ 497 w 721"/>
                <a:gd name="T13" fmla="*/ 393 h 1779"/>
                <a:gd name="T14" fmla="*/ 360 w 721"/>
                <a:gd name="T15" fmla="*/ 449 h 1779"/>
                <a:gd name="T16" fmla="*/ 223 w 721"/>
                <a:gd name="T17" fmla="*/ 393 h 1779"/>
                <a:gd name="T18" fmla="*/ 24 w 721"/>
                <a:gd name="T19" fmla="*/ 593 h 1779"/>
                <a:gd name="T20" fmla="*/ 0 w 721"/>
                <a:gd name="T21" fmla="*/ 1031 h 1779"/>
                <a:gd name="T22" fmla="*/ 65 w 721"/>
                <a:gd name="T23" fmla="*/ 1096 h 1779"/>
                <a:gd name="T24" fmla="*/ 130 w 721"/>
                <a:gd name="T25" fmla="*/ 1031 h 1779"/>
                <a:gd name="T26" fmla="*/ 141 w 721"/>
                <a:gd name="T27" fmla="*/ 614 h 1779"/>
                <a:gd name="T28" fmla="*/ 158 w 721"/>
                <a:gd name="T29" fmla="*/ 598 h 1779"/>
                <a:gd name="T30" fmla="*/ 174 w 721"/>
                <a:gd name="T31" fmla="*/ 614 h 1779"/>
                <a:gd name="T32" fmla="*/ 174 w 721"/>
                <a:gd name="T33" fmla="*/ 1084 h 1779"/>
                <a:gd name="T34" fmla="*/ 174 w 721"/>
                <a:gd name="T35" fmla="*/ 1122 h 1779"/>
                <a:gd name="T36" fmla="*/ 177 w 721"/>
                <a:gd name="T37" fmla="*/ 1707 h 1779"/>
                <a:gd name="T38" fmla="*/ 249 w 721"/>
                <a:gd name="T39" fmla="*/ 1779 h 1779"/>
                <a:gd name="T40" fmla="*/ 321 w 721"/>
                <a:gd name="T41" fmla="*/ 1707 h 1779"/>
                <a:gd name="T42" fmla="*/ 344 w 721"/>
                <a:gd name="T43" fmla="*/ 1122 h 1779"/>
                <a:gd name="T44" fmla="*/ 360 w 721"/>
                <a:gd name="T45" fmla="*/ 1106 h 1779"/>
                <a:gd name="T46" fmla="*/ 376 w 721"/>
                <a:gd name="T47" fmla="*/ 1122 h 1779"/>
                <a:gd name="T48" fmla="*/ 399 w 721"/>
                <a:gd name="T49" fmla="*/ 1707 h 1779"/>
                <a:gd name="T50" fmla="*/ 471 w 721"/>
                <a:gd name="T51" fmla="*/ 1779 h 1779"/>
                <a:gd name="T52" fmla="*/ 544 w 721"/>
                <a:gd name="T53" fmla="*/ 1707 h 1779"/>
                <a:gd name="T54" fmla="*/ 546 w 721"/>
                <a:gd name="T55" fmla="*/ 1122 h 1779"/>
                <a:gd name="T56" fmla="*/ 546 w 721"/>
                <a:gd name="T57" fmla="*/ 1084 h 1779"/>
                <a:gd name="T58" fmla="*/ 547 w 721"/>
                <a:gd name="T59" fmla="*/ 614 h 1779"/>
                <a:gd name="T60" fmla="*/ 563 w 721"/>
                <a:gd name="T61" fmla="*/ 598 h 1779"/>
                <a:gd name="T62" fmla="*/ 579 w 721"/>
                <a:gd name="T63" fmla="*/ 614 h 1779"/>
                <a:gd name="T64" fmla="*/ 590 w 721"/>
                <a:gd name="T65" fmla="*/ 1031 h 1779"/>
                <a:gd name="T66" fmla="*/ 655 w 721"/>
                <a:gd name="T67" fmla="*/ 1096 h 1779"/>
                <a:gd name="T68" fmla="*/ 721 w 721"/>
                <a:gd name="T69" fmla="*/ 1031 h 1779"/>
                <a:gd name="T70" fmla="*/ 696 w 721"/>
                <a:gd name="T71" fmla="*/ 593 h 17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721" h="1779">
                  <a:moveTo>
                    <a:pt x="195" y="161"/>
                  </a:moveTo>
                  <a:cubicBezTo>
                    <a:pt x="195" y="59"/>
                    <a:pt x="269" y="0"/>
                    <a:pt x="360" y="0"/>
                  </a:cubicBezTo>
                  <a:cubicBezTo>
                    <a:pt x="452" y="0"/>
                    <a:pt x="526" y="59"/>
                    <a:pt x="526" y="161"/>
                  </a:cubicBezTo>
                  <a:cubicBezTo>
                    <a:pt x="526" y="263"/>
                    <a:pt x="446" y="369"/>
                    <a:pt x="360" y="369"/>
                  </a:cubicBezTo>
                  <a:cubicBezTo>
                    <a:pt x="275" y="369"/>
                    <a:pt x="195" y="263"/>
                    <a:pt x="195" y="161"/>
                  </a:cubicBezTo>
                  <a:close/>
                  <a:moveTo>
                    <a:pt x="696" y="593"/>
                  </a:moveTo>
                  <a:cubicBezTo>
                    <a:pt x="696" y="474"/>
                    <a:pt x="572" y="393"/>
                    <a:pt x="497" y="393"/>
                  </a:cubicBezTo>
                  <a:cubicBezTo>
                    <a:pt x="421" y="393"/>
                    <a:pt x="420" y="449"/>
                    <a:pt x="360" y="449"/>
                  </a:cubicBezTo>
                  <a:cubicBezTo>
                    <a:pt x="301" y="449"/>
                    <a:pt x="283" y="393"/>
                    <a:pt x="223" y="393"/>
                  </a:cubicBezTo>
                  <a:cubicBezTo>
                    <a:pt x="164" y="393"/>
                    <a:pt x="24" y="474"/>
                    <a:pt x="24" y="593"/>
                  </a:cubicBezTo>
                  <a:cubicBezTo>
                    <a:pt x="0" y="1031"/>
                    <a:pt x="0" y="1031"/>
                    <a:pt x="0" y="1031"/>
                  </a:cubicBezTo>
                  <a:cubicBezTo>
                    <a:pt x="0" y="1067"/>
                    <a:pt x="29" y="1096"/>
                    <a:pt x="65" y="1096"/>
                  </a:cubicBezTo>
                  <a:cubicBezTo>
                    <a:pt x="101" y="1096"/>
                    <a:pt x="130" y="1067"/>
                    <a:pt x="130" y="1031"/>
                  </a:cubicBezTo>
                  <a:cubicBezTo>
                    <a:pt x="141" y="614"/>
                    <a:pt x="141" y="614"/>
                    <a:pt x="141" y="614"/>
                  </a:cubicBezTo>
                  <a:cubicBezTo>
                    <a:pt x="141" y="605"/>
                    <a:pt x="149" y="598"/>
                    <a:pt x="158" y="598"/>
                  </a:cubicBezTo>
                  <a:cubicBezTo>
                    <a:pt x="166" y="598"/>
                    <a:pt x="174" y="605"/>
                    <a:pt x="174" y="614"/>
                  </a:cubicBezTo>
                  <a:cubicBezTo>
                    <a:pt x="174" y="1084"/>
                    <a:pt x="174" y="1084"/>
                    <a:pt x="174" y="1084"/>
                  </a:cubicBezTo>
                  <a:cubicBezTo>
                    <a:pt x="174" y="1122"/>
                    <a:pt x="174" y="1122"/>
                    <a:pt x="174" y="1122"/>
                  </a:cubicBezTo>
                  <a:cubicBezTo>
                    <a:pt x="177" y="1707"/>
                    <a:pt x="177" y="1707"/>
                    <a:pt x="177" y="1707"/>
                  </a:cubicBezTo>
                  <a:cubicBezTo>
                    <a:pt x="177" y="1747"/>
                    <a:pt x="209" y="1779"/>
                    <a:pt x="249" y="1779"/>
                  </a:cubicBezTo>
                  <a:cubicBezTo>
                    <a:pt x="289" y="1779"/>
                    <a:pt x="321" y="1747"/>
                    <a:pt x="321" y="1707"/>
                  </a:cubicBezTo>
                  <a:cubicBezTo>
                    <a:pt x="344" y="1122"/>
                    <a:pt x="344" y="1122"/>
                    <a:pt x="344" y="1122"/>
                  </a:cubicBezTo>
                  <a:cubicBezTo>
                    <a:pt x="344" y="1113"/>
                    <a:pt x="351" y="1106"/>
                    <a:pt x="360" y="1106"/>
                  </a:cubicBezTo>
                  <a:cubicBezTo>
                    <a:pt x="369" y="1106"/>
                    <a:pt x="376" y="1113"/>
                    <a:pt x="376" y="1122"/>
                  </a:cubicBezTo>
                  <a:cubicBezTo>
                    <a:pt x="399" y="1707"/>
                    <a:pt x="399" y="1707"/>
                    <a:pt x="399" y="1707"/>
                  </a:cubicBezTo>
                  <a:cubicBezTo>
                    <a:pt x="399" y="1747"/>
                    <a:pt x="432" y="1779"/>
                    <a:pt x="471" y="1779"/>
                  </a:cubicBezTo>
                  <a:cubicBezTo>
                    <a:pt x="511" y="1779"/>
                    <a:pt x="544" y="1747"/>
                    <a:pt x="544" y="1707"/>
                  </a:cubicBezTo>
                  <a:cubicBezTo>
                    <a:pt x="546" y="1122"/>
                    <a:pt x="546" y="1122"/>
                    <a:pt x="546" y="1122"/>
                  </a:cubicBezTo>
                  <a:cubicBezTo>
                    <a:pt x="546" y="1084"/>
                    <a:pt x="546" y="1084"/>
                    <a:pt x="546" y="1084"/>
                  </a:cubicBezTo>
                  <a:cubicBezTo>
                    <a:pt x="547" y="614"/>
                    <a:pt x="547" y="614"/>
                    <a:pt x="547" y="614"/>
                  </a:cubicBezTo>
                  <a:cubicBezTo>
                    <a:pt x="547" y="605"/>
                    <a:pt x="554" y="598"/>
                    <a:pt x="563" y="598"/>
                  </a:cubicBezTo>
                  <a:cubicBezTo>
                    <a:pt x="572" y="598"/>
                    <a:pt x="579" y="605"/>
                    <a:pt x="579" y="614"/>
                  </a:cubicBezTo>
                  <a:cubicBezTo>
                    <a:pt x="590" y="1031"/>
                    <a:pt x="590" y="1031"/>
                    <a:pt x="590" y="1031"/>
                  </a:cubicBezTo>
                  <a:cubicBezTo>
                    <a:pt x="590" y="1067"/>
                    <a:pt x="619" y="1096"/>
                    <a:pt x="655" y="1096"/>
                  </a:cubicBezTo>
                  <a:cubicBezTo>
                    <a:pt x="691" y="1096"/>
                    <a:pt x="721" y="1067"/>
                    <a:pt x="721" y="1031"/>
                  </a:cubicBezTo>
                  <a:lnTo>
                    <a:pt x="696" y="593"/>
                  </a:lnTo>
                  <a:close/>
                </a:path>
              </a:pathLst>
            </a:custGeom>
            <a:solidFill>
              <a:srgbClr val="AFAFAF"/>
            </a:solidFill>
            <a:ln w="9525">
              <a:noFill/>
              <a:round/>
              <a:headEnd/>
              <a:tailEnd/>
            </a:ln>
            <a:effectLst/>
            <a:scene3d>
              <a:camera prst="orthographicFront"/>
              <a:lightRig rig="twoPt" dir="t">
                <a:rot lat="0" lon="0" rev="8400000"/>
              </a:lightRig>
            </a:scene3d>
            <a:sp3d extrusionH="63500" prstMaterial="matte"/>
          </p:spPr>
          <p:txBody>
            <a:bodyPr vert="horz" wrap="square" lIns="91440" tIns="45720" rIns="91440" bIns="45720" numCol="1" anchor="t" anchorCtr="0" compatLnSpc="1">
              <a:prstTxWarp prst="textNoShape">
                <a:avLst/>
              </a:prstTxWarp>
            </a:bodyPr>
            <a:lstStyle/>
            <a:p>
              <a:endParaRPr lang="de-DE"/>
            </a:p>
          </p:txBody>
        </p:sp>
        <p:sp>
          <p:nvSpPr>
            <p:cNvPr id="32" name="Freeform 31"/>
            <p:cNvSpPr>
              <a:spLocks noChangeAspect="1" noEditPoints="1"/>
            </p:cNvSpPr>
            <p:nvPr/>
          </p:nvSpPr>
          <p:spPr bwMode="gray">
            <a:xfrm>
              <a:off x="1377938" y="3519468"/>
              <a:ext cx="236708" cy="582632"/>
            </a:xfrm>
            <a:custGeom>
              <a:avLst/>
              <a:gdLst>
                <a:gd name="T0" fmla="*/ 195 w 721"/>
                <a:gd name="T1" fmla="*/ 161 h 1779"/>
                <a:gd name="T2" fmla="*/ 360 w 721"/>
                <a:gd name="T3" fmla="*/ 0 h 1779"/>
                <a:gd name="T4" fmla="*/ 526 w 721"/>
                <a:gd name="T5" fmla="*/ 161 h 1779"/>
                <a:gd name="T6" fmla="*/ 360 w 721"/>
                <a:gd name="T7" fmla="*/ 369 h 1779"/>
                <a:gd name="T8" fmla="*/ 195 w 721"/>
                <a:gd name="T9" fmla="*/ 161 h 1779"/>
                <a:gd name="T10" fmla="*/ 696 w 721"/>
                <a:gd name="T11" fmla="*/ 593 h 1779"/>
                <a:gd name="T12" fmla="*/ 497 w 721"/>
                <a:gd name="T13" fmla="*/ 393 h 1779"/>
                <a:gd name="T14" fmla="*/ 360 w 721"/>
                <a:gd name="T15" fmla="*/ 449 h 1779"/>
                <a:gd name="T16" fmla="*/ 223 w 721"/>
                <a:gd name="T17" fmla="*/ 393 h 1779"/>
                <a:gd name="T18" fmla="*/ 24 w 721"/>
                <a:gd name="T19" fmla="*/ 593 h 1779"/>
                <a:gd name="T20" fmla="*/ 0 w 721"/>
                <a:gd name="T21" fmla="*/ 1031 h 1779"/>
                <a:gd name="T22" fmla="*/ 65 w 721"/>
                <a:gd name="T23" fmla="*/ 1096 h 1779"/>
                <a:gd name="T24" fmla="*/ 130 w 721"/>
                <a:gd name="T25" fmla="*/ 1031 h 1779"/>
                <a:gd name="T26" fmla="*/ 141 w 721"/>
                <a:gd name="T27" fmla="*/ 614 h 1779"/>
                <a:gd name="T28" fmla="*/ 158 w 721"/>
                <a:gd name="T29" fmla="*/ 598 h 1779"/>
                <a:gd name="T30" fmla="*/ 174 w 721"/>
                <a:gd name="T31" fmla="*/ 614 h 1779"/>
                <a:gd name="T32" fmla="*/ 174 w 721"/>
                <a:gd name="T33" fmla="*/ 1084 h 1779"/>
                <a:gd name="T34" fmla="*/ 174 w 721"/>
                <a:gd name="T35" fmla="*/ 1122 h 1779"/>
                <a:gd name="T36" fmla="*/ 177 w 721"/>
                <a:gd name="T37" fmla="*/ 1707 h 1779"/>
                <a:gd name="T38" fmla="*/ 249 w 721"/>
                <a:gd name="T39" fmla="*/ 1779 h 1779"/>
                <a:gd name="T40" fmla="*/ 321 w 721"/>
                <a:gd name="T41" fmla="*/ 1707 h 1779"/>
                <a:gd name="T42" fmla="*/ 344 w 721"/>
                <a:gd name="T43" fmla="*/ 1122 h 1779"/>
                <a:gd name="T44" fmla="*/ 360 w 721"/>
                <a:gd name="T45" fmla="*/ 1106 h 1779"/>
                <a:gd name="T46" fmla="*/ 376 w 721"/>
                <a:gd name="T47" fmla="*/ 1122 h 1779"/>
                <a:gd name="T48" fmla="*/ 399 w 721"/>
                <a:gd name="T49" fmla="*/ 1707 h 1779"/>
                <a:gd name="T50" fmla="*/ 471 w 721"/>
                <a:gd name="T51" fmla="*/ 1779 h 1779"/>
                <a:gd name="T52" fmla="*/ 544 w 721"/>
                <a:gd name="T53" fmla="*/ 1707 h 1779"/>
                <a:gd name="T54" fmla="*/ 546 w 721"/>
                <a:gd name="T55" fmla="*/ 1122 h 1779"/>
                <a:gd name="T56" fmla="*/ 546 w 721"/>
                <a:gd name="T57" fmla="*/ 1084 h 1779"/>
                <a:gd name="T58" fmla="*/ 547 w 721"/>
                <a:gd name="T59" fmla="*/ 614 h 1779"/>
                <a:gd name="T60" fmla="*/ 563 w 721"/>
                <a:gd name="T61" fmla="*/ 598 h 1779"/>
                <a:gd name="T62" fmla="*/ 579 w 721"/>
                <a:gd name="T63" fmla="*/ 614 h 1779"/>
                <a:gd name="T64" fmla="*/ 590 w 721"/>
                <a:gd name="T65" fmla="*/ 1031 h 1779"/>
                <a:gd name="T66" fmla="*/ 655 w 721"/>
                <a:gd name="T67" fmla="*/ 1096 h 1779"/>
                <a:gd name="T68" fmla="*/ 721 w 721"/>
                <a:gd name="T69" fmla="*/ 1031 h 1779"/>
                <a:gd name="T70" fmla="*/ 696 w 721"/>
                <a:gd name="T71" fmla="*/ 593 h 17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721" h="1779">
                  <a:moveTo>
                    <a:pt x="195" y="161"/>
                  </a:moveTo>
                  <a:cubicBezTo>
                    <a:pt x="195" y="59"/>
                    <a:pt x="269" y="0"/>
                    <a:pt x="360" y="0"/>
                  </a:cubicBezTo>
                  <a:cubicBezTo>
                    <a:pt x="452" y="0"/>
                    <a:pt x="526" y="59"/>
                    <a:pt x="526" y="161"/>
                  </a:cubicBezTo>
                  <a:cubicBezTo>
                    <a:pt x="526" y="263"/>
                    <a:pt x="446" y="369"/>
                    <a:pt x="360" y="369"/>
                  </a:cubicBezTo>
                  <a:cubicBezTo>
                    <a:pt x="275" y="369"/>
                    <a:pt x="195" y="263"/>
                    <a:pt x="195" y="161"/>
                  </a:cubicBezTo>
                  <a:close/>
                  <a:moveTo>
                    <a:pt x="696" y="593"/>
                  </a:moveTo>
                  <a:cubicBezTo>
                    <a:pt x="696" y="474"/>
                    <a:pt x="572" y="393"/>
                    <a:pt x="497" y="393"/>
                  </a:cubicBezTo>
                  <a:cubicBezTo>
                    <a:pt x="421" y="393"/>
                    <a:pt x="420" y="449"/>
                    <a:pt x="360" y="449"/>
                  </a:cubicBezTo>
                  <a:cubicBezTo>
                    <a:pt x="301" y="449"/>
                    <a:pt x="283" y="393"/>
                    <a:pt x="223" y="393"/>
                  </a:cubicBezTo>
                  <a:cubicBezTo>
                    <a:pt x="164" y="393"/>
                    <a:pt x="24" y="474"/>
                    <a:pt x="24" y="593"/>
                  </a:cubicBezTo>
                  <a:cubicBezTo>
                    <a:pt x="0" y="1031"/>
                    <a:pt x="0" y="1031"/>
                    <a:pt x="0" y="1031"/>
                  </a:cubicBezTo>
                  <a:cubicBezTo>
                    <a:pt x="0" y="1067"/>
                    <a:pt x="29" y="1096"/>
                    <a:pt x="65" y="1096"/>
                  </a:cubicBezTo>
                  <a:cubicBezTo>
                    <a:pt x="101" y="1096"/>
                    <a:pt x="130" y="1067"/>
                    <a:pt x="130" y="1031"/>
                  </a:cubicBezTo>
                  <a:cubicBezTo>
                    <a:pt x="141" y="614"/>
                    <a:pt x="141" y="614"/>
                    <a:pt x="141" y="614"/>
                  </a:cubicBezTo>
                  <a:cubicBezTo>
                    <a:pt x="141" y="605"/>
                    <a:pt x="149" y="598"/>
                    <a:pt x="158" y="598"/>
                  </a:cubicBezTo>
                  <a:cubicBezTo>
                    <a:pt x="166" y="598"/>
                    <a:pt x="174" y="605"/>
                    <a:pt x="174" y="614"/>
                  </a:cubicBezTo>
                  <a:cubicBezTo>
                    <a:pt x="174" y="1084"/>
                    <a:pt x="174" y="1084"/>
                    <a:pt x="174" y="1084"/>
                  </a:cubicBezTo>
                  <a:cubicBezTo>
                    <a:pt x="174" y="1122"/>
                    <a:pt x="174" y="1122"/>
                    <a:pt x="174" y="1122"/>
                  </a:cubicBezTo>
                  <a:cubicBezTo>
                    <a:pt x="177" y="1707"/>
                    <a:pt x="177" y="1707"/>
                    <a:pt x="177" y="1707"/>
                  </a:cubicBezTo>
                  <a:cubicBezTo>
                    <a:pt x="177" y="1747"/>
                    <a:pt x="209" y="1779"/>
                    <a:pt x="249" y="1779"/>
                  </a:cubicBezTo>
                  <a:cubicBezTo>
                    <a:pt x="289" y="1779"/>
                    <a:pt x="321" y="1747"/>
                    <a:pt x="321" y="1707"/>
                  </a:cubicBezTo>
                  <a:cubicBezTo>
                    <a:pt x="344" y="1122"/>
                    <a:pt x="344" y="1122"/>
                    <a:pt x="344" y="1122"/>
                  </a:cubicBezTo>
                  <a:cubicBezTo>
                    <a:pt x="344" y="1113"/>
                    <a:pt x="351" y="1106"/>
                    <a:pt x="360" y="1106"/>
                  </a:cubicBezTo>
                  <a:cubicBezTo>
                    <a:pt x="369" y="1106"/>
                    <a:pt x="376" y="1113"/>
                    <a:pt x="376" y="1122"/>
                  </a:cubicBezTo>
                  <a:cubicBezTo>
                    <a:pt x="399" y="1707"/>
                    <a:pt x="399" y="1707"/>
                    <a:pt x="399" y="1707"/>
                  </a:cubicBezTo>
                  <a:cubicBezTo>
                    <a:pt x="399" y="1747"/>
                    <a:pt x="432" y="1779"/>
                    <a:pt x="471" y="1779"/>
                  </a:cubicBezTo>
                  <a:cubicBezTo>
                    <a:pt x="511" y="1779"/>
                    <a:pt x="544" y="1747"/>
                    <a:pt x="544" y="1707"/>
                  </a:cubicBezTo>
                  <a:cubicBezTo>
                    <a:pt x="546" y="1122"/>
                    <a:pt x="546" y="1122"/>
                    <a:pt x="546" y="1122"/>
                  </a:cubicBezTo>
                  <a:cubicBezTo>
                    <a:pt x="546" y="1084"/>
                    <a:pt x="546" y="1084"/>
                    <a:pt x="546" y="1084"/>
                  </a:cubicBezTo>
                  <a:cubicBezTo>
                    <a:pt x="547" y="614"/>
                    <a:pt x="547" y="614"/>
                    <a:pt x="547" y="614"/>
                  </a:cubicBezTo>
                  <a:cubicBezTo>
                    <a:pt x="547" y="605"/>
                    <a:pt x="554" y="598"/>
                    <a:pt x="563" y="598"/>
                  </a:cubicBezTo>
                  <a:cubicBezTo>
                    <a:pt x="572" y="598"/>
                    <a:pt x="579" y="605"/>
                    <a:pt x="579" y="614"/>
                  </a:cubicBezTo>
                  <a:cubicBezTo>
                    <a:pt x="590" y="1031"/>
                    <a:pt x="590" y="1031"/>
                    <a:pt x="590" y="1031"/>
                  </a:cubicBezTo>
                  <a:cubicBezTo>
                    <a:pt x="590" y="1067"/>
                    <a:pt x="619" y="1096"/>
                    <a:pt x="655" y="1096"/>
                  </a:cubicBezTo>
                  <a:cubicBezTo>
                    <a:pt x="691" y="1096"/>
                    <a:pt x="721" y="1067"/>
                    <a:pt x="721" y="1031"/>
                  </a:cubicBezTo>
                  <a:lnTo>
                    <a:pt x="696" y="593"/>
                  </a:lnTo>
                  <a:close/>
                </a:path>
              </a:pathLst>
            </a:custGeom>
            <a:gradFill flip="none" rotWithShape="1">
              <a:gsLst>
                <a:gs pos="100000">
                  <a:schemeClr val="accent1"/>
                </a:gs>
                <a:gs pos="0">
                  <a:schemeClr val="accent1">
                    <a:lumMod val="50000"/>
                  </a:schemeClr>
                </a:gs>
              </a:gsLst>
              <a:lin ang="16200000" scaled="1"/>
              <a:tileRect/>
            </a:gradFill>
            <a:ln w="9525">
              <a:noFill/>
              <a:round/>
              <a:headEnd/>
              <a:tailEnd/>
            </a:ln>
            <a:effectLst/>
            <a:scene3d>
              <a:camera prst="orthographicFront"/>
              <a:lightRig rig="twoPt" dir="t">
                <a:rot lat="0" lon="0" rev="8400000"/>
              </a:lightRig>
            </a:scene3d>
            <a:sp3d extrusionH="63500" prstMaterial="matte"/>
          </p:spPr>
          <p:txBody>
            <a:bodyPr vert="horz" wrap="square" lIns="91440" tIns="45720" rIns="91440" bIns="45720" numCol="1" anchor="t" anchorCtr="0" compatLnSpc="1">
              <a:prstTxWarp prst="textNoShape">
                <a:avLst/>
              </a:prstTxWarp>
            </a:bodyPr>
            <a:lstStyle>
              <a:defPPr>
                <a:defRPr lang="de-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de-DE"/>
            </a:p>
          </p:txBody>
        </p:sp>
        <p:sp>
          <p:nvSpPr>
            <p:cNvPr id="33" name="Freeform 32"/>
            <p:cNvSpPr>
              <a:spLocks noChangeAspect="1" noEditPoints="1"/>
            </p:cNvSpPr>
            <p:nvPr/>
          </p:nvSpPr>
          <p:spPr bwMode="gray">
            <a:xfrm>
              <a:off x="2076414" y="3519468"/>
              <a:ext cx="236708" cy="582632"/>
            </a:xfrm>
            <a:custGeom>
              <a:avLst/>
              <a:gdLst>
                <a:gd name="T0" fmla="*/ 195 w 721"/>
                <a:gd name="T1" fmla="*/ 161 h 1779"/>
                <a:gd name="T2" fmla="*/ 360 w 721"/>
                <a:gd name="T3" fmla="*/ 0 h 1779"/>
                <a:gd name="T4" fmla="*/ 526 w 721"/>
                <a:gd name="T5" fmla="*/ 161 h 1779"/>
                <a:gd name="T6" fmla="*/ 360 w 721"/>
                <a:gd name="T7" fmla="*/ 369 h 1779"/>
                <a:gd name="T8" fmla="*/ 195 w 721"/>
                <a:gd name="T9" fmla="*/ 161 h 1779"/>
                <a:gd name="T10" fmla="*/ 696 w 721"/>
                <a:gd name="T11" fmla="*/ 593 h 1779"/>
                <a:gd name="T12" fmla="*/ 497 w 721"/>
                <a:gd name="T13" fmla="*/ 393 h 1779"/>
                <a:gd name="T14" fmla="*/ 360 w 721"/>
                <a:gd name="T15" fmla="*/ 449 h 1779"/>
                <a:gd name="T16" fmla="*/ 223 w 721"/>
                <a:gd name="T17" fmla="*/ 393 h 1779"/>
                <a:gd name="T18" fmla="*/ 24 w 721"/>
                <a:gd name="T19" fmla="*/ 593 h 1779"/>
                <a:gd name="T20" fmla="*/ 0 w 721"/>
                <a:gd name="T21" fmla="*/ 1031 h 1779"/>
                <a:gd name="T22" fmla="*/ 65 w 721"/>
                <a:gd name="T23" fmla="*/ 1096 h 1779"/>
                <a:gd name="T24" fmla="*/ 130 w 721"/>
                <a:gd name="T25" fmla="*/ 1031 h 1779"/>
                <a:gd name="T26" fmla="*/ 141 w 721"/>
                <a:gd name="T27" fmla="*/ 614 h 1779"/>
                <a:gd name="T28" fmla="*/ 158 w 721"/>
                <a:gd name="T29" fmla="*/ 598 h 1779"/>
                <a:gd name="T30" fmla="*/ 174 w 721"/>
                <a:gd name="T31" fmla="*/ 614 h 1779"/>
                <a:gd name="T32" fmla="*/ 174 w 721"/>
                <a:gd name="T33" fmla="*/ 1084 h 1779"/>
                <a:gd name="T34" fmla="*/ 174 w 721"/>
                <a:gd name="T35" fmla="*/ 1122 h 1779"/>
                <a:gd name="T36" fmla="*/ 177 w 721"/>
                <a:gd name="T37" fmla="*/ 1707 h 1779"/>
                <a:gd name="T38" fmla="*/ 249 w 721"/>
                <a:gd name="T39" fmla="*/ 1779 h 1779"/>
                <a:gd name="T40" fmla="*/ 321 w 721"/>
                <a:gd name="T41" fmla="*/ 1707 h 1779"/>
                <a:gd name="T42" fmla="*/ 344 w 721"/>
                <a:gd name="T43" fmla="*/ 1122 h 1779"/>
                <a:gd name="T44" fmla="*/ 360 w 721"/>
                <a:gd name="T45" fmla="*/ 1106 h 1779"/>
                <a:gd name="T46" fmla="*/ 376 w 721"/>
                <a:gd name="T47" fmla="*/ 1122 h 1779"/>
                <a:gd name="T48" fmla="*/ 399 w 721"/>
                <a:gd name="T49" fmla="*/ 1707 h 1779"/>
                <a:gd name="T50" fmla="*/ 471 w 721"/>
                <a:gd name="T51" fmla="*/ 1779 h 1779"/>
                <a:gd name="T52" fmla="*/ 544 w 721"/>
                <a:gd name="T53" fmla="*/ 1707 h 1779"/>
                <a:gd name="T54" fmla="*/ 546 w 721"/>
                <a:gd name="T55" fmla="*/ 1122 h 1779"/>
                <a:gd name="T56" fmla="*/ 546 w 721"/>
                <a:gd name="T57" fmla="*/ 1084 h 1779"/>
                <a:gd name="T58" fmla="*/ 547 w 721"/>
                <a:gd name="T59" fmla="*/ 614 h 1779"/>
                <a:gd name="T60" fmla="*/ 563 w 721"/>
                <a:gd name="T61" fmla="*/ 598 h 1779"/>
                <a:gd name="T62" fmla="*/ 579 w 721"/>
                <a:gd name="T63" fmla="*/ 614 h 1779"/>
                <a:gd name="T64" fmla="*/ 590 w 721"/>
                <a:gd name="T65" fmla="*/ 1031 h 1779"/>
                <a:gd name="T66" fmla="*/ 655 w 721"/>
                <a:gd name="T67" fmla="*/ 1096 h 1779"/>
                <a:gd name="T68" fmla="*/ 721 w 721"/>
                <a:gd name="T69" fmla="*/ 1031 h 1779"/>
                <a:gd name="T70" fmla="*/ 696 w 721"/>
                <a:gd name="T71" fmla="*/ 593 h 17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721" h="1779">
                  <a:moveTo>
                    <a:pt x="195" y="161"/>
                  </a:moveTo>
                  <a:cubicBezTo>
                    <a:pt x="195" y="59"/>
                    <a:pt x="269" y="0"/>
                    <a:pt x="360" y="0"/>
                  </a:cubicBezTo>
                  <a:cubicBezTo>
                    <a:pt x="452" y="0"/>
                    <a:pt x="526" y="59"/>
                    <a:pt x="526" y="161"/>
                  </a:cubicBezTo>
                  <a:cubicBezTo>
                    <a:pt x="526" y="263"/>
                    <a:pt x="446" y="369"/>
                    <a:pt x="360" y="369"/>
                  </a:cubicBezTo>
                  <a:cubicBezTo>
                    <a:pt x="275" y="369"/>
                    <a:pt x="195" y="263"/>
                    <a:pt x="195" y="161"/>
                  </a:cubicBezTo>
                  <a:close/>
                  <a:moveTo>
                    <a:pt x="696" y="593"/>
                  </a:moveTo>
                  <a:cubicBezTo>
                    <a:pt x="696" y="474"/>
                    <a:pt x="572" y="393"/>
                    <a:pt x="497" y="393"/>
                  </a:cubicBezTo>
                  <a:cubicBezTo>
                    <a:pt x="421" y="393"/>
                    <a:pt x="420" y="449"/>
                    <a:pt x="360" y="449"/>
                  </a:cubicBezTo>
                  <a:cubicBezTo>
                    <a:pt x="301" y="449"/>
                    <a:pt x="283" y="393"/>
                    <a:pt x="223" y="393"/>
                  </a:cubicBezTo>
                  <a:cubicBezTo>
                    <a:pt x="164" y="393"/>
                    <a:pt x="24" y="474"/>
                    <a:pt x="24" y="593"/>
                  </a:cubicBezTo>
                  <a:cubicBezTo>
                    <a:pt x="0" y="1031"/>
                    <a:pt x="0" y="1031"/>
                    <a:pt x="0" y="1031"/>
                  </a:cubicBezTo>
                  <a:cubicBezTo>
                    <a:pt x="0" y="1067"/>
                    <a:pt x="29" y="1096"/>
                    <a:pt x="65" y="1096"/>
                  </a:cubicBezTo>
                  <a:cubicBezTo>
                    <a:pt x="101" y="1096"/>
                    <a:pt x="130" y="1067"/>
                    <a:pt x="130" y="1031"/>
                  </a:cubicBezTo>
                  <a:cubicBezTo>
                    <a:pt x="141" y="614"/>
                    <a:pt x="141" y="614"/>
                    <a:pt x="141" y="614"/>
                  </a:cubicBezTo>
                  <a:cubicBezTo>
                    <a:pt x="141" y="605"/>
                    <a:pt x="149" y="598"/>
                    <a:pt x="158" y="598"/>
                  </a:cubicBezTo>
                  <a:cubicBezTo>
                    <a:pt x="166" y="598"/>
                    <a:pt x="174" y="605"/>
                    <a:pt x="174" y="614"/>
                  </a:cubicBezTo>
                  <a:cubicBezTo>
                    <a:pt x="174" y="1084"/>
                    <a:pt x="174" y="1084"/>
                    <a:pt x="174" y="1084"/>
                  </a:cubicBezTo>
                  <a:cubicBezTo>
                    <a:pt x="174" y="1122"/>
                    <a:pt x="174" y="1122"/>
                    <a:pt x="174" y="1122"/>
                  </a:cubicBezTo>
                  <a:cubicBezTo>
                    <a:pt x="177" y="1707"/>
                    <a:pt x="177" y="1707"/>
                    <a:pt x="177" y="1707"/>
                  </a:cubicBezTo>
                  <a:cubicBezTo>
                    <a:pt x="177" y="1747"/>
                    <a:pt x="209" y="1779"/>
                    <a:pt x="249" y="1779"/>
                  </a:cubicBezTo>
                  <a:cubicBezTo>
                    <a:pt x="289" y="1779"/>
                    <a:pt x="321" y="1747"/>
                    <a:pt x="321" y="1707"/>
                  </a:cubicBezTo>
                  <a:cubicBezTo>
                    <a:pt x="344" y="1122"/>
                    <a:pt x="344" y="1122"/>
                    <a:pt x="344" y="1122"/>
                  </a:cubicBezTo>
                  <a:cubicBezTo>
                    <a:pt x="344" y="1113"/>
                    <a:pt x="351" y="1106"/>
                    <a:pt x="360" y="1106"/>
                  </a:cubicBezTo>
                  <a:cubicBezTo>
                    <a:pt x="369" y="1106"/>
                    <a:pt x="376" y="1113"/>
                    <a:pt x="376" y="1122"/>
                  </a:cubicBezTo>
                  <a:cubicBezTo>
                    <a:pt x="399" y="1707"/>
                    <a:pt x="399" y="1707"/>
                    <a:pt x="399" y="1707"/>
                  </a:cubicBezTo>
                  <a:cubicBezTo>
                    <a:pt x="399" y="1747"/>
                    <a:pt x="432" y="1779"/>
                    <a:pt x="471" y="1779"/>
                  </a:cubicBezTo>
                  <a:cubicBezTo>
                    <a:pt x="511" y="1779"/>
                    <a:pt x="544" y="1747"/>
                    <a:pt x="544" y="1707"/>
                  </a:cubicBezTo>
                  <a:cubicBezTo>
                    <a:pt x="546" y="1122"/>
                    <a:pt x="546" y="1122"/>
                    <a:pt x="546" y="1122"/>
                  </a:cubicBezTo>
                  <a:cubicBezTo>
                    <a:pt x="546" y="1084"/>
                    <a:pt x="546" y="1084"/>
                    <a:pt x="546" y="1084"/>
                  </a:cubicBezTo>
                  <a:cubicBezTo>
                    <a:pt x="547" y="614"/>
                    <a:pt x="547" y="614"/>
                    <a:pt x="547" y="614"/>
                  </a:cubicBezTo>
                  <a:cubicBezTo>
                    <a:pt x="547" y="605"/>
                    <a:pt x="554" y="598"/>
                    <a:pt x="563" y="598"/>
                  </a:cubicBezTo>
                  <a:cubicBezTo>
                    <a:pt x="572" y="598"/>
                    <a:pt x="579" y="605"/>
                    <a:pt x="579" y="614"/>
                  </a:cubicBezTo>
                  <a:cubicBezTo>
                    <a:pt x="590" y="1031"/>
                    <a:pt x="590" y="1031"/>
                    <a:pt x="590" y="1031"/>
                  </a:cubicBezTo>
                  <a:cubicBezTo>
                    <a:pt x="590" y="1067"/>
                    <a:pt x="619" y="1096"/>
                    <a:pt x="655" y="1096"/>
                  </a:cubicBezTo>
                  <a:cubicBezTo>
                    <a:pt x="691" y="1096"/>
                    <a:pt x="721" y="1067"/>
                    <a:pt x="721" y="1031"/>
                  </a:cubicBezTo>
                  <a:lnTo>
                    <a:pt x="696" y="593"/>
                  </a:lnTo>
                  <a:close/>
                </a:path>
              </a:pathLst>
            </a:custGeom>
            <a:solidFill>
              <a:srgbClr val="AFAFAF"/>
            </a:solidFill>
            <a:ln w="9525">
              <a:noFill/>
              <a:round/>
              <a:headEnd/>
              <a:tailEnd/>
            </a:ln>
            <a:effectLst/>
            <a:scene3d>
              <a:camera prst="orthographicFront"/>
              <a:lightRig rig="twoPt" dir="t">
                <a:rot lat="0" lon="0" rev="8400000"/>
              </a:lightRig>
            </a:scene3d>
            <a:sp3d extrusionH="63500" prstMaterial="matte"/>
          </p:spPr>
          <p:txBody>
            <a:bodyPr vert="horz" wrap="square" lIns="91440" tIns="45720" rIns="91440" bIns="45720" numCol="1" anchor="t" anchorCtr="0" compatLnSpc="1">
              <a:prstTxWarp prst="textNoShape">
                <a:avLst/>
              </a:prstTxWarp>
            </a:bodyPr>
            <a:lstStyle/>
            <a:p>
              <a:endParaRPr lang="de-DE"/>
            </a:p>
          </p:txBody>
        </p:sp>
        <p:sp>
          <p:nvSpPr>
            <p:cNvPr id="34" name="Freeform 33"/>
            <p:cNvSpPr>
              <a:spLocks noChangeAspect="1" noEditPoints="1"/>
            </p:cNvSpPr>
            <p:nvPr/>
          </p:nvSpPr>
          <p:spPr bwMode="gray">
            <a:xfrm>
              <a:off x="2774890" y="3519468"/>
              <a:ext cx="236708" cy="582632"/>
            </a:xfrm>
            <a:custGeom>
              <a:avLst/>
              <a:gdLst>
                <a:gd name="T0" fmla="*/ 195 w 721"/>
                <a:gd name="T1" fmla="*/ 161 h 1779"/>
                <a:gd name="T2" fmla="*/ 360 w 721"/>
                <a:gd name="T3" fmla="*/ 0 h 1779"/>
                <a:gd name="T4" fmla="*/ 526 w 721"/>
                <a:gd name="T5" fmla="*/ 161 h 1779"/>
                <a:gd name="T6" fmla="*/ 360 w 721"/>
                <a:gd name="T7" fmla="*/ 369 h 1779"/>
                <a:gd name="T8" fmla="*/ 195 w 721"/>
                <a:gd name="T9" fmla="*/ 161 h 1779"/>
                <a:gd name="T10" fmla="*/ 696 w 721"/>
                <a:gd name="T11" fmla="*/ 593 h 1779"/>
                <a:gd name="T12" fmla="*/ 497 w 721"/>
                <a:gd name="T13" fmla="*/ 393 h 1779"/>
                <a:gd name="T14" fmla="*/ 360 w 721"/>
                <a:gd name="T15" fmla="*/ 449 h 1779"/>
                <a:gd name="T16" fmla="*/ 223 w 721"/>
                <a:gd name="T17" fmla="*/ 393 h 1779"/>
                <a:gd name="T18" fmla="*/ 24 w 721"/>
                <a:gd name="T19" fmla="*/ 593 h 1779"/>
                <a:gd name="T20" fmla="*/ 0 w 721"/>
                <a:gd name="T21" fmla="*/ 1031 h 1779"/>
                <a:gd name="T22" fmla="*/ 65 w 721"/>
                <a:gd name="T23" fmla="*/ 1096 h 1779"/>
                <a:gd name="T24" fmla="*/ 130 w 721"/>
                <a:gd name="T25" fmla="*/ 1031 h 1779"/>
                <a:gd name="T26" fmla="*/ 141 w 721"/>
                <a:gd name="T27" fmla="*/ 614 h 1779"/>
                <a:gd name="T28" fmla="*/ 158 w 721"/>
                <a:gd name="T29" fmla="*/ 598 h 1779"/>
                <a:gd name="T30" fmla="*/ 174 w 721"/>
                <a:gd name="T31" fmla="*/ 614 h 1779"/>
                <a:gd name="T32" fmla="*/ 174 w 721"/>
                <a:gd name="T33" fmla="*/ 1084 h 1779"/>
                <a:gd name="T34" fmla="*/ 174 w 721"/>
                <a:gd name="T35" fmla="*/ 1122 h 1779"/>
                <a:gd name="T36" fmla="*/ 177 w 721"/>
                <a:gd name="T37" fmla="*/ 1707 h 1779"/>
                <a:gd name="T38" fmla="*/ 249 w 721"/>
                <a:gd name="T39" fmla="*/ 1779 h 1779"/>
                <a:gd name="T40" fmla="*/ 321 w 721"/>
                <a:gd name="T41" fmla="*/ 1707 h 1779"/>
                <a:gd name="T42" fmla="*/ 344 w 721"/>
                <a:gd name="T43" fmla="*/ 1122 h 1779"/>
                <a:gd name="T44" fmla="*/ 360 w 721"/>
                <a:gd name="T45" fmla="*/ 1106 h 1779"/>
                <a:gd name="T46" fmla="*/ 376 w 721"/>
                <a:gd name="T47" fmla="*/ 1122 h 1779"/>
                <a:gd name="T48" fmla="*/ 399 w 721"/>
                <a:gd name="T49" fmla="*/ 1707 h 1779"/>
                <a:gd name="T50" fmla="*/ 471 w 721"/>
                <a:gd name="T51" fmla="*/ 1779 h 1779"/>
                <a:gd name="T52" fmla="*/ 544 w 721"/>
                <a:gd name="T53" fmla="*/ 1707 h 1779"/>
                <a:gd name="T54" fmla="*/ 546 w 721"/>
                <a:gd name="T55" fmla="*/ 1122 h 1779"/>
                <a:gd name="T56" fmla="*/ 546 w 721"/>
                <a:gd name="T57" fmla="*/ 1084 h 1779"/>
                <a:gd name="T58" fmla="*/ 547 w 721"/>
                <a:gd name="T59" fmla="*/ 614 h 1779"/>
                <a:gd name="T60" fmla="*/ 563 w 721"/>
                <a:gd name="T61" fmla="*/ 598 h 1779"/>
                <a:gd name="T62" fmla="*/ 579 w 721"/>
                <a:gd name="T63" fmla="*/ 614 h 1779"/>
                <a:gd name="T64" fmla="*/ 590 w 721"/>
                <a:gd name="T65" fmla="*/ 1031 h 1779"/>
                <a:gd name="T66" fmla="*/ 655 w 721"/>
                <a:gd name="T67" fmla="*/ 1096 h 1779"/>
                <a:gd name="T68" fmla="*/ 721 w 721"/>
                <a:gd name="T69" fmla="*/ 1031 h 1779"/>
                <a:gd name="T70" fmla="*/ 696 w 721"/>
                <a:gd name="T71" fmla="*/ 593 h 17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721" h="1779">
                  <a:moveTo>
                    <a:pt x="195" y="161"/>
                  </a:moveTo>
                  <a:cubicBezTo>
                    <a:pt x="195" y="59"/>
                    <a:pt x="269" y="0"/>
                    <a:pt x="360" y="0"/>
                  </a:cubicBezTo>
                  <a:cubicBezTo>
                    <a:pt x="452" y="0"/>
                    <a:pt x="526" y="59"/>
                    <a:pt x="526" y="161"/>
                  </a:cubicBezTo>
                  <a:cubicBezTo>
                    <a:pt x="526" y="263"/>
                    <a:pt x="446" y="369"/>
                    <a:pt x="360" y="369"/>
                  </a:cubicBezTo>
                  <a:cubicBezTo>
                    <a:pt x="275" y="369"/>
                    <a:pt x="195" y="263"/>
                    <a:pt x="195" y="161"/>
                  </a:cubicBezTo>
                  <a:close/>
                  <a:moveTo>
                    <a:pt x="696" y="593"/>
                  </a:moveTo>
                  <a:cubicBezTo>
                    <a:pt x="696" y="474"/>
                    <a:pt x="572" y="393"/>
                    <a:pt x="497" y="393"/>
                  </a:cubicBezTo>
                  <a:cubicBezTo>
                    <a:pt x="421" y="393"/>
                    <a:pt x="420" y="449"/>
                    <a:pt x="360" y="449"/>
                  </a:cubicBezTo>
                  <a:cubicBezTo>
                    <a:pt x="301" y="449"/>
                    <a:pt x="283" y="393"/>
                    <a:pt x="223" y="393"/>
                  </a:cubicBezTo>
                  <a:cubicBezTo>
                    <a:pt x="164" y="393"/>
                    <a:pt x="24" y="474"/>
                    <a:pt x="24" y="593"/>
                  </a:cubicBezTo>
                  <a:cubicBezTo>
                    <a:pt x="0" y="1031"/>
                    <a:pt x="0" y="1031"/>
                    <a:pt x="0" y="1031"/>
                  </a:cubicBezTo>
                  <a:cubicBezTo>
                    <a:pt x="0" y="1067"/>
                    <a:pt x="29" y="1096"/>
                    <a:pt x="65" y="1096"/>
                  </a:cubicBezTo>
                  <a:cubicBezTo>
                    <a:pt x="101" y="1096"/>
                    <a:pt x="130" y="1067"/>
                    <a:pt x="130" y="1031"/>
                  </a:cubicBezTo>
                  <a:cubicBezTo>
                    <a:pt x="141" y="614"/>
                    <a:pt x="141" y="614"/>
                    <a:pt x="141" y="614"/>
                  </a:cubicBezTo>
                  <a:cubicBezTo>
                    <a:pt x="141" y="605"/>
                    <a:pt x="149" y="598"/>
                    <a:pt x="158" y="598"/>
                  </a:cubicBezTo>
                  <a:cubicBezTo>
                    <a:pt x="166" y="598"/>
                    <a:pt x="174" y="605"/>
                    <a:pt x="174" y="614"/>
                  </a:cubicBezTo>
                  <a:cubicBezTo>
                    <a:pt x="174" y="1084"/>
                    <a:pt x="174" y="1084"/>
                    <a:pt x="174" y="1084"/>
                  </a:cubicBezTo>
                  <a:cubicBezTo>
                    <a:pt x="174" y="1122"/>
                    <a:pt x="174" y="1122"/>
                    <a:pt x="174" y="1122"/>
                  </a:cubicBezTo>
                  <a:cubicBezTo>
                    <a:pt x="177" y="1707"/>
                    <a:pt x="177" y="1707"/>
                    <a:pt x="177" y="1707"/>
                  </a:cubicBezTo>
                  <a:cubicBezTo>
                    <a:pt x="177" y="1747"/>
                    <a:pt x="209" y="1779"/>
                    <a:pt x="249" y="1779"/>
                  </a:cubicBezTo>
                  <a:cubicBezTo>
                    <a:pt x="289" y="1779"/>
                    <a:pt x="321" y="1747"/>
                    <a:pt x="321" y="1707"/>
                  </a:cubicBezTo>
                  <a:cubicBezTo>
                    <a:pt x="344" y="1122"/>
                    <a:pt x="344" y="1122"/>
                    <a:pt x="344" y="1122"/>
                  </a:cubicBezTo>
                  <a:cubicBezTo>
                    <a:pt x="344" y="1113"/>
                    <a:pt x="351" y="1106"/>
                    <a:pt x="360" y="1106"/>
                  </a:cubicBezTo>
                  <a:cubicBezTo>
                    <a:pt x="369" y="1106"/>
                    <a:pt x="376" y="1113"/>
                    <a:pt x="376" y="1122"/>
                  </a:cubicBezTo>
                  <a:cubicBezTo>
                    <a:pt x="399" y="1707"/>
                    <a:pt x="399" y="1707"/>
                    <a:pt x="399" y="1707"/>
                  </a:cubicBezTo>
                  <a:cubicBezTo>
                    <a:pt x="399" y="1747"/>
                    <a:pt x="432" y="1779"/>
                    <a:pt x="471" y="1779"/>
                  </a:cubicBezTo>
                  <a:cubicBezTo>
                    <a:pt x="511" y="1779"/>
                    <a:pt x="544" y="1747"/>
                    <a:pt x="544" y="1707"/>
                  </a:cubicBezTo>
                  <a:cubicBezTo>
                    <a:pt x="546" y="1122"/>
                    <a:pt x="546" y="1122"/>
                    <a:pt x="546" y="1122"/>
                  </a:cubicBezTo>
                  <a:cubicBezTo>
                    <a:pt x="546" y="1084"/>
                    <a:pt x="546" y="1084"/>
                    <a:pt x="546" y="1084"/>
                  </a:cubicBezTo>
                  <a:cubicBezTo>
                    <a:pt x="547" y="614"/>
                    <a:pt x="547" y="614"/>
                    <a:pt x="547" y="614"/>
                  </a:cubicBezTo>
                  <a:cubicBezTo>
                    <a:pt x="547" y="605"/>
                    <a:pt x="554" y="598"/>
                    <a:pt x="563" y="598"/>
                  </a:cubicBezTo>
                  <a:cubicBezTo>
                    <a:pt x="572" y="598"/>
                    <a:pt x="579" y="605"/>
                    <a:pt x="579" y="614"/>
                  </a:cubicBezTo>
                  <a:cubicBezTo>
                    <a:pt x="590" y="1031"/>
                    <a:pt x="590" y="1031"/>
                    <a:pt x="590" y="1031"/>
                  </a:cubicBezTo>
                  <a:cubicBezTo>
                    <a:pt x="590" y="1067"/>
                    <a:pt x="619" y="1096"/>
                    <a:pt x="655" y="1096"/>
                  </a:cubicBezTo>
                  <a:cubicBezTo>
                    <a:pt x="691" y="1096"/>
                    <a:pt x="721" y="1067"/>
                    <a:pt x="721" y="1031"/>
                  </a:cubicBezTo>
                  <a:lnTo>
                    <a:pt x="696" y="593"/>
                  </a:lnTo>
                  <a:close/>
                </a:path>
              </a:pathLst>
            </a:custGeom>
            <a:solidFill>
              <a:srgbClr val="AFAFAF"/>
            </a:solidFill>
            <a:ln w="9525">
              <a:noFill/>
              <a:round/>
              <a:headEnd/>
              <a:tailEnd/>
            </a:ln>
            <a:effectLst/>
            <a:scene3d>
              <a:camera prst="orthographicFront"/>
              <a:lightRig rig="twoPt" dir="t">
                <a:rot lat="0" lon="0" rev="8400000"/>
              </a:lightRig>
            </a:scene3d>
            <a:sp3d extrusionH="63500" prstMaterial="matte"/>
          </p:spPr>
          <p:txBody>
            <a:bodyPr vert="horz" wrap="square" lIns="91440" tIns="45720" rIns="91440" bIns="45720" numCol="1" anchor="t" anchorCtr="0" compatLnSpc="1">
              <a:prstTxWarp prst="textNoShape">
                <a:avLst/>
              </a:prstTxWarp>
            </a:bodyPr>
            <a:lstStyle/>
            <a:p>
              <a:endParaRPr lang="de-DE"/>
            </a:p>
          </p:txBody>
        </p:sp>
        <p:sp>
          <p:nvSpPr>
            <p:cNvPr id="35" name="Freeform 34"/>
            <p:cNvSpPr>
              <a:spLocks noChangeAspect="1" noEditPoints="1"/>
            </p:cNvSpPr>
            <p:nvPr/>
          </p:nvSpPr>
          <p:spPr bwMode="gray">
            <a:xfrm>
              <a:off x="3511466" y="3519468"/>
              <a:ext cx="236708" cy="582632"/>
            </a:xfrm>
            <a:custGeom>
              <a:avLst/>
              <a:gdLst>
                <a:gd name="T0" fmla="*/ 195 w 721"/>
                <a:gd name="T1" fmla="*/ 161 h 1779"/>
                <a:gd name="T2" fmla="*/ 360 w 721"/>
                <a:gd name="T3" fmla="*/ 0 h 1779"/>
                <a:gd name="T4" fmla="*/ 526 w 721"/>
                <a:gd name="T5" fmla="*/ 161 h 1779"/>
                <a:gd name="T6" fmla="*/ 360 w 721"/>
                <a:gd name="T7" fmla="*/ 369 h 1779"/>
                <a:gd name="T8" fmla="*/ 195 w 721"/>
                <a:gd name="T9" fmla="*/ 161 h 1779"/>
                <a:gd name="T10" fmla="*/ 696 w 721"/>
                <a:gd name="T11" fmla="*/ 593 h 1779"/>
                <a:gd name="T12" fmla="*/ 497 w 721"/>
                <a:gd name="T13" fmla="*/ 393 h 1779"/>
                <a:gd name="T14" fmla="*/ 360 w 721"/>
                <a:gd name="T15" fmla="*/ 449 h 1779"/>
                <a:gd name="T16" fmla="*/ 223 w 721"/>
                <a:gd name="T17" fmla="*/ 393 h 1779"/>
                <a:gd name="T18" fmla="*/ 24 w 721"/>
                <a:gd name="T19" fmla="*/ 593 h 1779"/>
                <a:gd name="T20" fmla="*/ 0 w 721"/>
                <a:gd name="T21" fmla="*/ 1031 h 1779"/>
                <a:gd name="T22" fmla="*/ 65 w 721"/>
                <a:gd name="T23" fmla="*/ 1096 h 1779"/>
                <a:gd name="T24" fmla="*/ 130 w 721"/>
                <a:gd name="T25" fmla="*/ 1031 h 1779"/>
                <a:gd name="T26" fmla="*/ 141 w 721"/>
                <a:gd name="T27" fmla="*/ 614 h 1779"/>
                <a:gd name="T28" fmla="*/ 158 w 721"/>
                <a:gd name="T29" fmla="*/ 598 h 1779"/>
                <a:gd name="T30" fmla="*/ 174 w 721"/>
                <a:gd name="T31" fmla="*/ 614 h 1779"/>
                <a:gd name="T32" fmla="*/ 174 w 721"/>
                <a:gd name="T33" fmla="*/ 1084 h 1779"/>
                <a:gd name="T34" fmla="*/ 174 w 721"/>
                <a:gd name="T35" fmla="*/ 1122 h 1779"/>
                <a:gd name="T36" fmla="*/ 177 w 721"/>
                <a:gd name="T37" fmla="*/ 1707 h 1779"/>
                <a:gd name="T38" fmla="*/ 249 w 721"/>
                <a:gd name="T39" fmla="*/ 1779 h 1779"/>
                <a:gd name="T40" fmla="*/ 321 w 721"/>
                <a:gd name="T41" fmla="*/ 1707 h 1779"/>
                <a:gd name="T42" fmla="*/ 344 w 721"/>
                <a:gd name="T43" fmla="*/ 1122 h 1779"/>
                <a:gd name="T44" fmla="*/ 360 w 721"/>
                <a:gd name="T45" fmla="*/ 1106 h 1779"/>
                <a:gd name="T46" fmla="*/ 376 w 721"/>
                <a:gd name="T47" fmla="*/ 1122 h 1779"/>
                <a:gd name="T48" fmla="*/ 399 w 721"/>
                <a:gd name="T49" fmla="*/ 1707 h 1779"/>
                <a:gd name="T50" fmla="*/ 471 w 721"/>
                <a:gd name="T51" fmla="*/ 1779 h 1779"/>
                <a:gd name="T52" fmla="*/ 544 w 721"/>
                <a:gd name="T53" fmla="*/ 1707 h 1779"/>
                <a:gd name="T54" fmla="*/ 546 w 721"/>
                <a:gd name="T55" fmla="*/ 1122 h 1779"/>
                <a:gd name="T56" fmla="*/ 546 w 721"/>
                <a:gd name="T57" fmla="*/ 1084 h 1779"/>
                <a:gd name="T58" fmla="*/ 547 w 721"/>
                <a:gd name="T59" fmla="*/ 614 h 1779"/>
                <a:gd name="T60" fmla="*/ 563 w 721"/>
                <a:gd name="T61" fmla="*/ 598 h 1779"/>
                <a:gd name="T62" fmla="*/ 579 w 721"/>
                <a:gd name="T63" fmla="*/ 614 h 1779"/>
                <a:gd name="T64" fmla="*/ 590 w 721"/>
                <a:gd name="T65" fmla="*/ 1031 h 1779"/>
                <a:gd name="T66" fmla="*/ 655 w 721"/>
                <a:gd name="T67" fmla="*/ 1096 h 1779"/>
                <a:gd name="T68" fmla="*/ 721 w 721"/>
                <a:gd name="T69" fmla="*/ 1031 h 1779"/>
                <a:gd name="T70" fmla="*/ 696 w 721"/>
                <a:gd name="T71" fmla="*/ 593 h 17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721" h="1779">
                  <a:moveTo>
                    <a:pt x="195" y="161"/>
                  </a:moveTo>
                  <a:cubicBezTo>
                    <a:pt x="195" y="59"/>
                    <a:pt x="269" y="0"/>
                    <a:pt x="360" y="0"/>
                  </a:cubicBezTo>
                  <a:cubicBezTo>
                    <a:pt x="452" y="0"/>
                    <a:pt x="526" y="59"/>
                    <a:pt x="526" y="161"/>
                  </a:cubicBezTo>
                  <a:cubicBezTo>
                    <a:pt x="526" y="263"/>
                    <a:pt x="446" y="369"/>
                    <a:pt x="360" y="369"/>
                  </a:cubicBezTo>
                  <a:cubicBezTo>
                    <a:pt x="275" y="369"/>
                    <a:pt x="195" y="263"/>
                    <a:pt x="195" y="161"/>
                  </a:cubicBezTo>
                  <a:close/>
                  <a:moveTo>
                    <a:pt x="696" y="593"/>
                  </a:moveTo>
                  <a:cubicBezTo>
                    <a:pt x="696" y="474"/>
                    <a:pt x="572" y="393"/>
                    <a:pt x="497" y="393"/>
                  </a:cubicBezTo>
                  <a:cubicBezTo>
                    <a:pt x="421" y="393"/>
                    <a:pt x="420" y="449"/>
                    <a:pt x="360" y="449"/>
                  </a:cubicBezTo>
                  <a:cubicBezTo>
                    <a:pt x="301" y="449"/>
                    <a:pt x="283" y="393"/>
                    <a:pt x="223" y="393"/>
                  </a:cubicBezTo>
                  <a:cubicBezTo>
                    <a:pt x="164" y="393"/>
                    <a:pt x="24" y="474"/>
                    <a:pt x="24" y="593"/>
                  </a:cubicBezTo>
                  <a:cubicBezTo>
                    <a:pt x="0" y="1031"/>
                    <a:pt x="0" y="1031"/>
                    <a:pt x="0" y="1031"/>
                  </a:cubicBezTo>
                  <a:cubicBezTo>
                    <a:pt x="0" y="1067"/>
                    <a:pt x="29" y="1096"/>
                    <a:pt x="65" y="1096"/>
                  </a:cubicBezTo>
                  <a:cubicBezTo>
                    <a:pt x="101" y="1096"/>
                    <a:pt x="130" y="1067"/>
                    <a:pt x="130" y="1031"/>
                  </a:cubicBezTo>
                  <a:cubicBezTo>
                    <a:pt x="141" y="614"/>
                    <a:pt x="141" y="614"/>
                    <a:pt x="141" y="614"/>
                  </a:cubicBezTo>
                  <a:cubicBezTo>
                    <a:pt x="141" y="605"/>
                    <a:pt x="149" y="598"/>
                    <a:pt x="158" y="598"/>
                  </a:cubicBezTo>
                  <a:cubicBezTo>
                    <a:pt x="166" y="598"/>
                    <a:pt x="174" y="605"/>
                    <a:pt x="174" y="614"/>
                  </a:cubicBezTo>
                  <a:cubicBezTo>
                    <a:pt x="174" y="1084"/>
                    <a:pt x="174" y="1084"/>
                    <a:pt x="174" y="1084"/>
                  </a:cubicBezTo>
                  <a:cubicBezTo>
                    <a:pt x="174" y="1122"/>
                    <a:pt x="174" y="1122"/>
                    <a:pt x="174" y="1122"/>
                  </a:cubicBezTo>
                  <a:cubicBezTo>
                    <a:pt x="177" y="1707"/>
                    <a:pt x="177" y="1707"/>
                    <a:pt x="177" y="1707"/>
                  </a:cubicBezTo>
                  <a:cubicBezTo>
                    <a:pt x="177" y="1747"/>
                    <a:pt x="209" y="1779"/>
                    <a:pt x="249" y="1779"/>
                  </a:cubicBezTo>
                  <a:cubicBezTo>
                    <a:pt x="289" y="1779"/>
                    <a:pt x="321" y="1747"/>
                    <a:pt x="321" y="1707"/>
                  </a:cubicBezTo>
                  <a:cubicBezTo>
                    <a:pt x="344" y="1122"/>
                    <a:pt x="344" y="1122"/>
                    <a:pt x="344" y="1122"/>
                  </a:cubicBezTo>
                  <a:cubicBezTo>
                    <a:pt x="344" y="1113"/>
                    <a:pt x="351" y="1106"/>
                    <a:pt x="360" y="1106"/>
                  </a:cubicBezTo>
                  <a:cubicBezTo>
                    <a:pt x="369" y="1106"/>
                    <a:pt x="376" y="1113"/>
                    <a:pt x="376" y="1122"/>
                  </a:cubicBezTo>
                  <a:cubicBezTo>
                    <a:pt x="399" y="1707"/>
                    <a:pt x="399" y="1707"/>
                    <a:pt x="399" y="1707"/>
                  </a:cubicBezTo>
                  <a:cubicBezTo>
                    <a:pt x="399" y="1747"/>
                    <a:pt x="432" y="1779"/>
                    <a:pt x="471" y="1779"/>
                  </a:cubicBezTo>
                  <a:cubicBezTo>
                    <a:pt x="511" y="1779"/>
                    <a:pt x="544" y="1747"/>
                    <a:pt x="544" y="1707"/>
                  </a:cubicBezTo>
                  <a:cubicBezTo>
                    <a:pt x="546" y="1122"/>
                    <a:pt x="546" y="1122"/>
                    <a:pt x="546" y="1122"/>
                  </a:cubicBezTo>
                  <a:cubicBezTo>
                    <a:pt x="546" y="1084"/>
                    <a:pt x="546" y="1084"/>
                    <a:pt x="546" y="1084"/>
                  </a:cubicBezTo>
                  <a:cubicBezTo>
                    <a:pt x="547" y="614"/>
                    <a:pt x="547" y="614"/>
                    <a:pt x="547" y="614"/>
                  </a:cubicBezTo>
                  <a:cubicBezTo>
                    <a:pt x="547" y="605"/>
                    <a:pt x="554" y="598"/>
                    <a:pt x="563" y="598"/>
                  </a:cubicBezTo>
                  <a:cubicBezTo>
                    <a:pt x="572" y="598"/>
                    <a:pt x="579" y="605"/>
                    <a:pt x="579" y="614"/>
                  </a:cubicBezTo>
                  <a:cubicBezTo>
                    <a:pt x="590" y="1031"/>
                    <a:pt x="590" y="1031"/>
                    <a:pt x="590" y="1031"/>
                  </a:cubicBezTo>
                  <a:cubicBezTo>
                    <a:pt x="590" y="1067"/>
                    <a:pt x="619" y="1096"/>
                    <a:pt x="655" y="1096"/>
                  </a:cubicBezTo>
                  <a:cubicBezTo>
                    <a:pt x="691" y="1096"/>
                    <a:pt x="721" y="1067"/>
                    <a:pt x="721" y="1031"/>
                  </a:cubicBezTo>
                  <a:lnTo>
                    <a:pt x="696" y="593"/>
                  </a:lnTo>
                  <a:close/>
                </a:path>
              </a:pathLst>
            </a:custGeom>
            <a:solidFill>
              <a:srgbClr val="AFAFAF"/>
            </a:solidFill>
            <a:ln w="9525">
              <a:noFill/>
              <a:round/>
              <a:headEnd/>
              <a:tailEnd/>
            </a:ln>
            <a:effectLst/>
            <a:scene3d>
              <a:camera prst="orthographicFront"/>
              <a:lightRig rig="twoPt" dir="t">
                <a:rot lat="0" lon="0" rev="8400000"/>
              </a:lightRig>
            </a:scene3d>
            <a:sp3d extrusionH="63500" prstMaterial="matte"/>
          </p:spPr>
          <p:txBody>
            <a:bodyPr vert="horz" wrap="square" lIns="91440" tIns="45720" rIns="91440" bIns="45720" numCol="1" anchor="t" anchorCtr="0" compatLnSpc="1">
              <a:prstTxWarp prst="textNoShape">
                <a:avLst/>
              </a:prstTxWarp>
            </a:bodyPr>
            <a:lstStyle/>
            <a:p>
              <a:endParaRPr lang="de-DE"/>
            </a:p>
          </p:txBody>
        </p:sp>
        <p:sp>
          <p:nvSpPr>
            <p:cNvPr id="36" name="Freeform 35"/>
            <p:cNvSpPr>
              <a:spLocks noChangeAspect="1" noEditPoints="1"/>
            </p:cNvSpPr>
            <p:nvPr/>
          </p:nvSpPr>
          <p:spPr bwMode="gray">
            <a:xfrm>
              <a:off x="3848004" y="3519468"/>
              <a:ext cx="236708" cy="582632"/>
            </a:xfrm>
            <a:custGeom>
              <a:avLst/>
              <a:gdLst>
                <a:gd name="T0" fmla="*/ 195 w 721"/>
                <a:gd name="T1" fmla="*/ 161 h 1779"/>
                <a:gd name="T2" fmla="*/ 360 w 721"/>
                <a:gd name="T3" fmla="*/ 0 h 1779"/>
                <a:gd name="T4" fmla="*/ 526 w 721"/>
                <a:gd name="T5" fmla="*/ 161 h 1779"/>
                <a:gd name="T6" fmla="*/ 360 w 721"/>
                <a:gd name="T7" fmla="*/ 369 h 1779"/>
                <a:gd name="T8" fmla="*/ 195 w 721"/>
                <a:gd name="T9" fmla="*/ 161 h 1779"/>
                <a:gd name="T10" fmla="*/ 696 w 721"/>
                <a:gd name="T11" fmla="*/ 593 h 1779"/>
                <a:gd name="T12" fmla="*/ 497 w 721"/>
                <a:gd name="T13" fmla="*/ 393 h 1779"/>
                <a:gd name="T14" fmla="*/ 360 w 721"/>
                <a:gd name="T15" fmla="*/ 449 h 1779"/>
                <a:gd name="T16" fmla="*/ 223 w 721"/>
                <a:gd name="T17" fmla="*/ 393 h 1779"/>
                <a:gd name="T18" fmla="*/ 24 w 721"/>
                <a:gd name="T19" fmla="*/ 593 h 1779"/>
                <a:gd name="T20" fmla="*/ 0 w 721"/>
                <a:gd name="T21" fmla="*/ 1031 h 1779"/>
                <a:gd name="T22" fmla="*/ 65 w 721"/>
                <a:gd name="T23" fmla="*/ 1096 h 1779"/>
                <a:gd name="T24" fmla="*/ 130 w 721"/>
                <a:gd name="T25" fmla="*/ 1031 h 1779"/>
                <a:gd name="T26" fmla="*/ 141 w 721"/>
                <a:gd name="T27" fmla="*/ 614 h 1779"/>
                <a:gd name="T28" fmla="*/ 158 w 721"/>
                <a:gd name="T29" fmla="*/ 598 h 1779"/>
                <a:gd name="T30" fmla="*/ 174 w 721"/>
                <a:gd name="T31" fmla="*/ 614 h 1779"/>
                <a:gd name="T32" fmla="*/ 174 w 721"/>
                <a:gd name="T33" fmla="*/ 1084 h 1779"/>
                <a:gd name="T34" fmla="*/ 174 w 721"/>
                <a:gd name="T35" fmla="*/ 1122 h 1779"/>
                <a:gd name="T36" fmla="*/ 177 w 721"/>
                <a:gd name="T37" fmla="*/ 1707 h 1779"/>
                <a:gd name="T38" fmla="*/ 249 w 721"/>
                <a:gd name="T39" fmla="*/ 1779 h 1779"/>
                <a:gd name="T40" fmla="*/ 321 w 721"/>
                <a:gd name="T41" fmla="*/ 1707 h 1779"/>
                <a:gd name="T42" fmla="*/ 344 w 721"/>
                <a:gd name="T43" fmla="*/ 1122 h 1779"/>
                <a:gd name="T44" fmla="*/ 360 w 721"/>
                <a:gd name="T45" fmla="*/ 1106 h 1779"/>
                <a:gd name="T46" fmla="*/ 376 w 721"/>
                <a:gd name="T47" fmla="*/ 1122 h 1779"/>
                <a:gd name="T48" fmla="*/ 399 w 721"/>
                <a:gd name="T49" fmla="*/ 1707 h 1779"/>
                <a:gd name="T50" fmla="*/ 471 w 721"/>
                <a:gd name="T51" fmla="*/ 1779 h 1779"/>
                <a:gd name="T52" fmla="*/ 544 w 721"/>
                <a:gd name="T53" fmla="*/ 1707 h 1779"/>
                <a:gd name="T54" fmla="*/ 546 w 721"/>
                <a:gd name="T55" fmla="*/ 1122 h 1779"/>
                <a:gd name="T56" fmla="*/ 546 w 721"/>
                <a:gd name="T57" fmla="*/ 1084 h 1779"/>
                <a:gd name="T58" fmla="*/ 547 w 721"/>
                <a:gd name="T59" fmla="*/ 614 h 1779"/>
                <a:gd name="T60" fmla="*/ 563 w 721"/>
                <a:gd name="T61" fmla="*/ 598 h 1779"/>
                <a:gd name="T62" fmla="*/ 579 w 721"/>
                <a:gd name="T63" fmla="*/ 614 h 1779"/>
                <a:gd name="T64" fmla="*/ 590 w 721"/>
                <a:gd name="T65" fmla="*/ 1031 h 1779"/>
                <a:gd name="T66" fmla="*/ 655 w 721"/>
                <a:gd name="T67" fmla="*/ 1096 h 1779"/>
                <a:gd name="T68" fmla="*/ 721 w 721"/>
                <a:gd name="T69" fmla="*/ 1031 h 1779"/>
                <a:gd name="T70" fmla="*/ 696 w 721"/>
                <a:gd name="T71" fmla="*/ 593 h 17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721" h="1779">
                  <a:moveTo>
                    <a:pt x="195" y="161"/>
                  </a:moveTo>
                  <a:cubicBezTo>
                    <a:pt x="195" y="59"/>
                    <a:pt x="269" y="0"/>
                    <a:pt x="360" y="0"/>
                  </a:cubicBezTo>
                  <a:cubicBezTo>
                    <a:pt x="452" y="0"/>
                    <a:pt x="526" y="59"/>
                    <a:pt x="526" y="161"/>
                  </a:cubicBezTo>
                  <a:cubicBezTo>
                    <a:pt x="526" y="263"/>
                    <a:pt x="446" y="369"/>
                    <a:pt x="360" y="369"/>
                  </a:cubicBezTo>
                  <a:cubicBezTo>
                    <a:pt x="275" y="369"/>
                    <a:pt x="195" y="263"/>
                    <a:pt x="195" y="161"/>
                  </a:cubicBezTo>
                  <a:close/>
                  <a:moveTo>
                    <a:pt x="696" y="593"/>
                  </a:moveTo>
                  <a:cubicBezTo>
                    <a:pt x="696" y="474"/>
                    <a:pt x="572" y="393"/>
                    <a:pt x="497" y="393"/>
                  </a:cubicBezTo>
                  <a:cubicBezTo>
                    <a:pt x="421" y="393"/>
                    <a:pt x="420" y="449"/>
                    <a:pt x="360" y="449"/>
                  </a:cubicBezTo>
                  <a:cubicBezTo>
                    <a:pt x="301" y="449"/>
                    <a:pt x="283" y="393"/>
                    <a:pt x="223" y="393"/>
                  </a:cubicBezTo>
                  <a:cubicBezTo>
                    <a:pt x="164" y="393"/>
                    <a:pt x="24" y="474"/>
                    <a:pt x="24" y="593"/>
                  </a:cubicBezTo>
                  <a:cubicBezTo>
                    <a:pt x="0" y="1031"/>
                    <a:pt x="0" y="1031"/>
                    <a:pt x="0" y="1031"/>
                  </a:cubicBezTo>
                  <a:cubicBezTo>
                    <a:pt x="0" y="1067"/>
                    <a:pt x="29" y="1096"/>
                    <a:pt x="65" y="1096"/>
                  </a:cubicBezTo>
                  <a:cubicBezTo>
                    <a:pt x="101" y="1096"/>
                    <a:pt x="130" y="1067"/>
                    <a:pt x="130" y="1031"/>
                  </a:cubicBezTo>
                  <a:cubicBezTo>
                    <a:pt x="141" y="614"/>
                    <a:pt x="141" y="614"/>
                    <a:pt x="141" y="614"/>
                  </a:cubicBezTo>
                  <a:cubicBezTo>
                    <a:pt x="141" y="605"/>
                    <a:pt x="149" y="598"/>
                    <a:pt x="158" y="598"/>
                  </a:cubicBezTo>
                  <a:cubicBezTo>
                    <a:pt x="166" y="598"/>
                    <a:pt x="174" y="605"/>
                    <a:pt x="174" y="614"/>
                  </a:cubicBezTo>
                  <a:cubicBezTo>
                    <a:pt x="174" y="1084"/>
                    <a:pt x="174" y="1084"/>
                    <a:pt x="174" y="1084"/>
                  </a:cubicBezTo>
                  <a:cubicBezTo>
                    <a:pt x="174" y="1122"/>
                    <a:pt x="174" y="1122"/>
                    <a:pt x="174" y="1122"/>
                  </a:cubicBezTo>
                  <a:cubicBezTo>
                    <a:pt x="177" y="1707"/>
                    <a:pt x="177" y="1707"/>
                    <a:pt x="177" y="1707"/>
                  </a:cubicBezTo>
                  <a:cubicBezTo>
                    <a:pt x="177" y="1747"/>
                    <a:pt x="209" y="1779"/>
                    <a:pt x="249" y="1779"/>
                  </a:cubicBezTo>
                  <a:cubicBezTo>
                    <a:pt x="289" y="1779"/>
                    <a:pt x="321" y="1747"/>
                    <a:pt x="321" y="1707"/>
                  </a:cubicBezTo>
                  <a:cubicBezTo>
                    <a:pt x="344" y="1122"/>
                    <a:pt x="344" y="1122"/>
                    <a:pt x="344" y="1122"/>
                  </a:cubicBezTo>
                  <a:cubicBezTo>
                    <a:pt x="344" y="1113"/>
                    <a:pt x="351" y="1106"/>
                    <a:pt x="360" y="1106"/>
                  </a:cubicBezTo>
                  <a:cubicBezTo>
                    <a:pt x="369" y="1106"/>
                    <a:pt x="376" y="1113"/>
                    <a:pt x="376" y="1122"/>
                  </a:cubicBezTo>
                  <a:cubicBezTo>
                    <a:pt x="399" y="1707"/>
                    <a:pt x="399" y="1707"/>
                    <a:pt x="399" y="1707"/>
                  </a:cubicBezTo>
                  <a:cubicBezTo>
                    <a:pt x="399" y="1747"/>
                    <a:pt x="432" y="1779"/>
                    <a:pt x="471" y="1779"/>
                  </a:cubicBezTo>
                  <a:cubicBezTo>
                    <a:pt x="511" y="1779"/>
                    <a:pt x="544" y="1747"/>
                    <a:pt x="544" y="1707"/>
                  </a:cubicBezTo>
                  <a:cubicBezTo>
                    <a:pt x="546" y="1122"/>
                    <a:pt x="546" y="1122"/>
                    <a:pt x="546" y="1122"/>
                  </a:cubicBezTo>
                  <a:cubicBezTo>
                    <a:pt x="546" y="1084"/>
                    <a:pt x="546" y="1084"/>
                    <a:pt x="546" y="1084"/>
                  </a:cubicBezTo>
                  <a:cubicBezTo>
                    <a:pt x="547" y="614"/>
                    <a:pt x="547" y="614"/>
                    <a:pt x="547" y="614"/>
                  </a:cubicBezTo>
                  <a:cubicBezTo>
                    <a:pt x="547" y="605"/>
                    <a:pt x="554" y="598"/>
                    <a:pt x="563" y="598"/>
                  </a:cubicBezTo>
                  <a:cubicBezTo>
                    <a:pt x="572" y="598"/>
                    <a:pt x="579" y="605"/>
                    <a:pt x="579" y="614"/>
                  </a:cubicBezTo>
                  <a:cubicBezTo>
                    <a:pt x="590" y="1031"/>
                    <a:pt x="590" y="1031"/>
                    <a:pt x="590" y="1031"/>
                  </a:cubicBezTo>
                  <a:cubicBezTo>
                    <a:pt x="590" y="1067"/>
                    <a:pt x="619" y="1096"/>
                    <a:pt x="655" y="1096"/>
                  </a:cubicBezTo>
                  <a:cubicBezTo>
                    <a:pt x="691" y="1096"/>
                    <a:pt x="721" y="1067"/>
                    <a:pt x="721" y="1031"/>
                  </a:cubicBezTo>
                  <a:lnTo>
                    <a:pt x="696" y="593"/>
                  </a:lnTo>
                  <a:close/>
                </a:path>
              </a:pathLst>
            </a:custGeom>
            <a:solidFill>
              <a:srgbClr val="AFAFAF"/>
            </a:solidFill>
            <a:ln w="9525">
              <a:noFill/>
              <a:round/>
              <a:headEnd/>
              <a:tailEnd/>
            </a:ln>
            <a:effectLst/>
            <a:scene3d>
              <a:camera prst="orthographicFront"/>
              <a:lightRig rig="twoPt" dir="t">
                <a:rot lat="0" lon="0" rev="8400000"/>
              </a:lightRig>
            </a:scene3d>
            <a:sp3d extrusionH="63500" prstMaterial="matte"/>
          </p:spPr>
          <p:txBody>
            <a:bodyPr vert="horz" wrap="square" lIns="91440" tIns="45720" rIns="91440" bIns="45720" numCol="1" anchor="t" anchorCtr="0" compatLnSpc="1">
              <a:prstTxWarp prst="textNoShape">
                <a:avLst/>
              </a:prstTxWarp>
            </a:bodyPr>
            <a:lstStyle>
              <a:defPPr>
                <a:defRPr lang="de-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de-DE"/>
            </a:p>
          </p:txBody>
        </p:sp>
        <p:sp>
          <p:nvSpPr>
            <p:cNvPr id="37" name="Freeform 36"/>
            <p:cNvSpPr>
              <a:spLocks noChangeAspect="1" noEditPoints="1"/>
            </p:cNvSpPr>
            <p:nvPr/>
          </p:nvSpPr>
          <p:spPr bwMode="gray">
            <a:xfrm>
              <a:off x="4171844" y="3519468"/>
              <a:ext cx="236708" cy="582632"/>
            </a:xfrm>
            <a:custGeom>
              <a:avLst/>
              <a:gdLst>
                <a:gd name="T0" fmla="*/ 195 w 721"/>
                <a:gd name="T1" fmla="*/ 161 h 1779"/>
                <a:gd name="T2" fmla="*/ 360 w 721"/>
                <a:gd name="T3" fmla="*/ 0 h 1779"/>
                <a:gd name="T4" fmla="*/ 526 w 721"/>
                <a:gd name="T5" fmla="*/ 161 h 1779"/>
                <a:gd name="T6" fmla="*/ 360 w 721"/>
                <a:gd name="T7" fmla="*/ 369 h 1779"/>
                <a:gd name="T8" fmla="*/ 195 w 721"/>
                <a:gd name="T9" fmla="*/ 161 h 1779"/>
                <a:gd name="T10" fmla="*/ 696 w 721"/>
                <a:gd name="T11" fmla="*/ 593 h 1779"/>
                <a:gd name="T12" fmla="*/ 497 w 721"/>
                <a:gd name="T13" fmla="*/ 393 h 1779"/>
                <a:gd name="T14" fmla="*/ 360 w 721"/>
                <a:gd name="T15" fmla="*/ 449 h 1779"/>
                <a:gd name="T16" fmla="*/ 223 w 721"/>
                <a:gd name="T17" fmla="*/ 393 h 1779"/>
                <a:gd name="T18" fmla="*/ 24 w 721"/>
                <a:gd name="T19" fmla="*/ 593 h 1779"/>
                <a:gd name="T20" fmla="*/ 0 w 721"/>
                <a:gd name="T21" fmla="*/ 1031 h 1779"/>
                <a:gd name="T22" fmla="*/ 65 w 721"/>
                <a:gd name="T23" fmla="*/ 1096 h 1779"/>
                <a:gd name="T24" fmla="*/ 130 w 721"/>
                <a:gd name="T25" fmla="*/ 1031 h 1779"/>
                <a:gd name="T26" fmla="*/ 141 w 721"/>
                <a:gd name="T27" fmla="*/ 614 h 1779"/>
                <a:gd name="T28" fmla="*/ 158 w 721"/>
                <a:gd name="T29" fmla="*/ 598 h 1779"/>
                <a:gd name="T30" fmla="*/ 174 w 721"/>
                <a:gd name="T31" fmla="*/ 614 h 1779"/>
                <a:gd name="T32" fmla="*/ 174 w 721"/>
                <a:gd name="T33" fmla="*/ 1084 h 1779"/>
                <a:gd name="T34" fmla="*/ 174 w 721"/>
                <a:gd name="T35" fmla="*/ 1122 h 1779"/>
                <a:gd name="T36" fmla="*/ 177 w 721"/>
                <a:gd name="T37" fmla="*/ 1707 h 1779"/>
                <a:gd name="T38" fmla="*/ 249 w 721"/>
                <a:gd name="T39" fmla="*/ 1779 h 1779"/>
                <a:gd name="T40" fmla="*/ 321 w 721"/>
                <a:gd name="T41" fmla="*/ 1707 h 1779"/>
                <a:gd name="T42" fmla="*/ 344 w 721"/>
                <a:gd name="T43" fmla="*/ 1122 h 1779"/>
                <a:gd name="T44" fmla="*/ 360 w 721"/>
                <a:gd name="T45" fmla="*/ 1106 h 1779"/>
                <a:gd name="T46" fmla="*/ 376 w 721"/>
                <a:gd name="T47" fmla="*/ 1122 h 1779"/>
                <a:gd name="T48" fmla="*/ 399 w 721"/>
                <a:gd name="T49" fmla="*/ 1707 h 1779"/>
                <a:gd name="T50" fmla="*/ 471 w 721"/>
                <a:gd name="T51" fmla="*/ 1779 h 1779"/>
                <a:gd name="T52" fmla="*/ 544 w 721"/>
                <a:gd name="T53" fmla="*/ 1707 h 1779"/>
                <a:gd name="T54" fmla="*/ 546 w 721"/>
                <a:gd name="T55" fmla="*/ 1122 h 1779"/>
                <a:gd name="T56" fmla="*/ 546 w 721"/>
                <a:gd name="T57" fmla="*/ 1084 h 1779"/>
                <a:gd name="T58" fmla="*/ 547 w 721"/>
                <a:gd name="T59" fmla="*/ 614 h 1779"/>
                <a:gd name="T60" fmla="*/ 563 w 721"/>
                <a:gd name="T61" fmla="*/ 598 h 1779"/>
                <a:gd name="T62" fmla="*/ 579 w 721"/>
                <a:gd name="T63" fmla="*/ 614 h 1779"/>
                <a:gd name="T64" fmla="*/ 590 w 721"/>
                <a:gd name="T65" fmla="*/ 1031 h 1779"/>
                <a:gd name="T66" fmla="*/ 655 w 721"/>
                <a:gd name="T67" fmla="*/ 1096 h 1779"/>
                <a:gd name="T68" fmla="*/ 721 w 721"/>
                <a:gd name="T69" fmla="*/ 1031 h 1779"/>
                <a:gd name="T70" fmla="*/ 696 w 721"/>
                <a:gd name="T71" fmla="*/ 593 h 17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721" h="1779">
                  <a:moveTo>
                    <a:pt x="195" y="161"/>
                  </a:moveTo>
                  <a:cubicBezTo>
                    <a:pt x="195" y="59"/>
                    <a:pt x="269" y="0"/>
                    <a:pt x="360" y="0"/>
                  </a:cubicBezTo>
                  <a:cubicBezTo>
                    <a:pt x="452" y="0"/>
                    <a:pt x="526" y="59"/>
                    <a:pt x="526" y="161"/>
                  </a:cubicBezTo>
                  <a:cubicBezTo>
                    <a:pt x="526" y="263"/>
                    <a:pt x="446" y="369"/>
                    <a:pt x="360" y="369"/>
                  </a:cubicBezTo>
                  <a:cubicBezTo>
                    <a:pt x="275" y="369"/>
                    <a:pt x="195" y="263"/>
                    <a:pt x="195" y="161"/>
                  </a:cubicBezTo>
                  <a:close/>
                  <a:moveTo>
                    <a:pt x="696" y="593"/>
                  </a:moveTo>
                  <a:cubicBezTo>
                    <a:pt x="696" y="474"/>
                    <a:pt x="572" y="393"/>
                    <a:pt x="497" y="393"/>
                  </a:cubicBezTo>
                  <a:cubicBezTo>
                    <a:pt x="421" y="393"/>
                    <a:pt x="420" y="449"/>
                    <a:pt x="360" y="449"/>
                  </a:cubicBezTo>
                  <a:cubicBezTo>
                    <a:pt x="301" y="449"/>
                    <a:pt x="283" y="393"/>
                    <a:pt x="223" y="393"/>
                  </a:cubicBezTo>
                  <a:cubicBezTo>
                    <a:pt x="164" y="393"/>
                    <a:pt x="24" y="474"/>
                    <a:pt x="24" y="593"/>
                  </a:cubicBezTo>
                  <a:cubicBezTo>
                    <a:pt x="0" y="1031"/>
                    <a:pt x="0" y="1031"/>
                    <a:pt x="0" y="1031"/>
                  </a:cubicBezTo>
                  <a:cubicBezTo>
                    <a:pt x="0" y="1067"/>
                    <a:pt x="29" y="1096"/>
                    <a:pt x="65" y="1096"/>
                  </a:cubicBezTo>
                  <a:cubicBezTo>
                    <a:pt x="101" y="1096"/>
                    <a:pt x="130" y="1067"/>
                    <a:pt x="130" y="1031"/>
                  </a:cubicBezTo>
                  <a:cubicBezTo>
                    <a:pt x="141" y="614"/>
                    <a:pt x="141" y="614"/>
                    <a:pt x="141" y="614"/>
                  </a:cubicBezTo>
                  <a:cubicBezTo>
                    <a:pt x="141" y="605"/>
                    <a:pt x="149" y="598"/>
                    <a:pt x="158" y="598"/>
                  </a:cubicBezTo>
                  <a:cubicBezTo>
                    <a:pt x="166" y="598"/>
                    <a:pt x="174" y="605"/>
                    <a:pt x="174" y="614"/>
                  </a:cubicBezTo>
                  <a:cubicBezTo>
                    <a:pt x="174" y="1084"/>
                    <a:pt x="174" y="1084"/>
                    <a:pt x="174" y="1084"/>
                  </a:cubicBezTo>
                  <a:cubicBezTo>
                    <a:pt x="174" y="1122"/>
                    <a:pt x="174" y="1122"/>
                    <a:pt x="174" y="1122"/>
                  </a:cubicBezTo>
                  <a:cubicBezTo>
                    <a:pt x="177" y="1707"/>
                    <a:pt x="177" y="1707"/>
                    <a:pt x="177" y="1707"/>
                  </a:cubicBezTo>
                  <a:cubicBezTo>
                    <a:pt x="177" y="1747"/>
                    <a:pt x="209" y="1779"/>
                    <a:pt x="249" y="1779"/>
                  </a:cubicBezTo>
                  <a:cubicBezTo>
                    <a:pt x="289" y="1779"/>
                    <a:pt x="321" y="1747"/>
                    <a:pt x="321" y="1707"/>
                  </a:cubicBezTo>
                  <a:cubicBezTo>
                    <a:pt x="344" y="1122"/>
                    <a:pt x="344" y="1122"/>
                    <a:pt x="344" y="1122"/>
                  </a:cubicBezTo>
                  <a:cubicBezTo>
                    <a:pt x="344" y="1113"/>
                    <a:pt x="351" y="1106"/>
                    <a:pt x="360" y="1106"/>
                  </a:cubicBezTo>
                  <a:cubicBezTo>
                    <a:pt x="369" y="1106"/>
                    <a:pt x="376" y="1113"/>
                    <a:pt x="376" y="1122"/>
                  </a:cubicBezTo>
                  <a:cubicBezTo>
                    <a:pt x="399" y="1707"/>
                    <a:pt x="399" y="1707"/>
                    <a:pt x="399" y="1707"/>
                  </a:cubicBezTo>
                  <a:cubicBezTo>
                    <a:pt x="399" y="1747"/>
                    <a:pt x="432" y="1779"/>
                    <a:pt x="471" y="1779"/>
                  </a:cubicBezTo>
                  <a:cubicBezTo>
                    <a:pt x="511" y="1779"/>
                    <a:pt x="544" y="1747"/>
                    <a:pt x="544" y="1707"/>
                  </a:cubicBezTo>
                  <a:cubicBezTo>
                    <a:pt x="546" y="1122"/>
                    <a:pt x="546" y="1122"/>
                    <a:pt x="546" y="1122"/>
                  </a:cubicBezTo>
                  <a:cubicBezTo>
                    <a:pt x="546" y="1084"/>
                    <a:pt x="546" y="1084"/>
                    <a:pt x="546" y="1084"/>
                  </a:cubicBezTo>
                  <a:cubicBezTo>
                    <a:pt x="547" y="614"/>
                    <a:pt x="547" y="614"/>
                    <a:pt x="547" y="614"/>
                  </a:cubicBezTo>
                  <a:cubicBezTo>
                    <a:pt x="547" y="605"/>
                    <a:pt x="554" y="598"/>
                    <a:pt x="563" y="598"/>
                  </a:cubicBezTo>
                  <a:cubicBezTo>
                    <a:pt x="572" y="598"/>
                    <a:pt x="579" y="605"/>
                    <a:pt x="579" y="614"/>
                  </a:cubicBezTo>
                  <a:cubicBezTo>
                    <a:pt x="590" y="1031"/>
                    <a:pt x="590" y="1031"/>
                    <a:pt x="590" y="1031"/>
                  </a:cubicBezTo>
                  <a:cubicBezTo>
                    <a:pt x="590" y="1067"/>
                    <a:pt x="619" y="1096"/>
                    <a:pt x="655" y="1096"/>
                  </a:cubicBezTo>
                  <a:cubicBezTo>
                    <a:pt x="691" y="1096"/>
                    <a:pt x="721" y="1067"/>
                    <a:pt x="721" y="1031"/>
                  </a:cubicBezTo>
                  <a:lnTo>
                    <a:pt x="696" y="593"/>
                  </a:lnTo>
                  <a:close/>
                </a:path>
              </a:pathLst>
            </a:custGeom>
            <a:solidFill>
              <a:srgbClr val="AFAFAF"/>
            </a:solidFill>
            <a:ln w="9525">
              <a:noFill/>
              <a:round/>
              <a:headEnd/>
              <a:tailEnd/>
            </a:ln>
            <a:effectLst/>
            <a:scene3d>
              <a:camera prst="orthographicFront"/>
              <a:lightRig rig="twoPt" dir="t">
                <a:rot lat="0" lon="0" rev="8400000"/>
              </a:lightRig>
            </a:scene3d>
            <a:sp3d extrusionH="63500" prstMaterial="matte"/>
          </p:spPr>
          <p:txBody>
            <a:bodyPr vert="horz" wrap="square" lIns="91440" tIns="45720" rIns="91440" bIns="45720" numCol="1" anchor="t" anchorCtr="0" compatLnSpc="1">
              <a:prstTxWarp prst="textNoShape">
                <a:avLst/>
              </a:prstTxWarp>
            </a:bodyPr>
            <a:lstStyle>
              <a:defPPr>
                <a:defRPr lang="de-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de-DE"/>
            </a:p>
          </p:txBody>
        </p:sp>
      </p:grpSp>
      <p:grpSp>
        <p:nvGrpSpPr>
          <p:cNvPr id="8" name="Group 7"/>
          <p:cNvGrpSpPr/>
          <p:nvPr/>
        </p:nvGrpSpPr>
        <p:grpSpPr>
          <a:xfrm>
            <a:off x="1028700" y="4355128"/>
            <a:ext cx="3379852" cy="582632"/>
            <a:chOff x="1028700" y="4192568"/>
            <a:chExt cx="3379852" cy="582632"/>
          </a:xfrm>
        </p:grpSpPr>
        <p:sp>
          <p:nvSpPr>
            <p:cNvPr id="38" name="Freeform 37"/>
            <p:cNvSpPr>
              <a:spLocks noChangeAspect="1" noEditPoints="1"/>
            </p:cNvSpPr>
            <p:nvPr/>
          </p:nvSpPr>
          <p:spPr bwMode="gray">
            <a:xfrm>
              <a:off x="1028700" y="4192568"/>
              <a:ext cx="236708" cy="582632"/>
            </a:xfrm>
            <a:custGeom>
              <a:avLst/>
              <a:gdLst>
                <a:gd name="T0" fmla="*/ 195 w 721"/>
                <a:gd name="T1" fmla="*/ 161 h 1779"/>
                <a:gd name="T2" fmla="*/ 360 w 721"/>
                <a:gd name="T3" fmla="*/ 0 h 1779"/>
                <a:gd name="T4" fmla="*/ 526 w 721"/>
                <a:gd name="T5" fmla="*/ 161 h 1779"/>
                <a:gd name="T6" fmla="*/ 360 w 721"/>
                <a:gd name="T7" fmla="*/ 369 h 1779"/>
                <a:gd name="T8" fmla="*/ 195 w 721"/>
                <a:gd name="T9" fmla="*/ 161 h 1779"/>
                <a:gd name="T10" fmla="*/ 696 w 721"/>
                <a:gd name="T11" fmla="*/ 593 h 1779"/>
                <a:gd name="T12" fmla="*/ 497 w 721"/>
                <a:gd name="T13" fmla="*/ 393 h 1779"/>
                <a:gd name="T14" fmla="*/ 360 w 721"/>
                <a:gd name="T15" fmla="*/ 449 h 1779"/>
                <a:gd name="T16" fmla="*/ 223 w 721"/>
                <a:gd name="T17" fmla="*/ 393 h 1779"/>
                <a:gd name="T18" fmla="*/ 24 w 721"/>
                <a:gd name="T19" fmla="*/ 593 h 1779"/>
                <a:gd name="T20" fmla="*/ 0 w 721"/>
                <a:gd name="T21" fmla="*/ 1031 h 1779"/>
                <a:gd name="T22" fmla="*/ 65 w 721"/>
                <a:gd name="T23" fmla="*/ 1096 h 1779"/>
                <a:gd name="T24" fmla="*/ 130 w 721"/>
                <a:gd name="T25" fmla="*/ 1031 h 1779"/>
                <a:gd name="T26" fmla="*/ 141 w 721"/>
                <a:gd name="T27" fmla="*/ 614 h 1779"/>
                <a:gd name="T28" fmla="*/ 158 w 721"/>
                <a:gd name="T29" fmla="*/ 598 h 1779"/>
                <a:gd name="T30" fmla="*/ 174 w 721"/>
                <a:gd name="T31" fmla="*/ 614 h 1779"/>
                <a:gd name="T32" fmla="*/ 174 w 721"/>
                <a:gd name="T33" fmla="*/ 1084 h 1779"/>
                <a:gd name="T34" fmla="*/ 174 w 721"/>
                <a:gd name="T35" fmla="*/ 1122 h 1779"/>
                <a:gd name="T36" fmla="*/ 177 w 721"/>
                <a:gd name="T37" fmla="*/ 1707 h 1779"/>
                <a:gd name="T38" fmla="*/ 249 w 721"/>
                <a:gd name="T39" fmla="*/ 1779 h 1779"/>
                <a:gd name="T40" fmla="*/ 321 w 721"/>
                <a:gd name="T41" fmla="*/ 1707 h 1779"/>
                <a:gd name="T42" fmla="*/ 344 w 721"/>
                <a:gd name="T43" fmla="*/ 1122 h 1779"/>
                <a:gd name="T44" fmla="*/ 360 w 721"/>
                <a:gd name="T45" fmla="*/ 1106 h 1779"/>
                <a:gd name="T46" fmla="*/ 376 w 721"/>
                <a:gd name="T47" fmla="*/ 1122 h 1779"/>
                <a:gd name="T48" fmla="*/ 399 w 721"/>
                <a:gd name="T49" fmla="*/ 1707 h 1779"/>
                <a:gd name="T50" fmla="*/ 471 w 721"/>
                <a:gd name="T51" fmla="*/ 1779 h 1779"/>
                <a:gd name="T52" fmla="*/ 544 w 721"/>
                <a:gd name="T53" fmla="*/ 1707 h 1779"/>
                <a:gd name="T54" fmla="*/ 546 w 721"/>
                <a:gd name="T55" fmla="*/ 1122 h 1779"/>
                <a:gd name="T56" fmla="*/ 546 w 721"/>
                <a:gd name="T57" fmla="*/ 1084 h 1779"/>
                <a:gd name="T58" fmla="*/ 547 w 721"/>
                <a:gd name="T59" fmla="*/ 614 h 1779"/>
                <a:gd name="T60" fmla="*/ 563 w 721"/>
                <a:gd name="T61" fmla="*/ 598 h 1779"/>
                <a:gd name="T62" fmla="*/ 579 w 721"/>
                <a:gd name="T63" fmla="*/ 614 h 1779"/>
                <a:gd name="T64" fmla="*/ 590 w 721"/>
                <a:gd name="T65" fmla="*/ 1031 h 1779"/>
                <a:gd name="T66" fmla="*/ 655 w 721"/>
                <a:gd name="T67" fmla="*/ 1096 h 1779"/>
                <a:gd name="T68" fmla="*/ 721 w 721"/>
                <a:gd name="T69" fmla="*/ 1031 h 1779"/>
                <a:gd name="T70" fmla="*/ 696 w 721"/>
                <a:gd name="T71" fmla="*/ 593 h 17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721" h="1779">
                  <a:moveTo>
                    <a:pt x="195" y="161"/>
                  </a:moveTo>
                  <a:cubicBezTo>
                    <a:pt x="195" y="59"/>
                    <a:pt x="269" y="0"/>
                    <a:pt x="360" y="0"/>
                  </a:cubicBezTo>
                  <a:cubicBezTo>
                    <a:pt x="452" y="0"/>
                    <a:pt x="526" y="59"/>
                    <a:pt x="526" y="161"/>
                  </a:cubicBezTo>
                  <a:cubicBezTo>
                    <a:pt x="526" y="263"/>
                    <a:pt x="446" y="369"/>
                    <a:pt x="360" y="369"/>
                  </a:cubicBezTo>
                  <a:cubicBezTo>
                    <a:pt x="275" y="369"/>
                    <a:pt x="195" y="263"/>
                    <a:pt x="195" y="161"/>
                  </a:cubicBezTo>
                  <a:close/>
                  <a:moveTo>
                    <a:pt x="696" y="593"/>
                  </a:moveTo>
                  <a:cubicBezTo>
                    <a:pt x="696" y="474"/>
                    <a:pt x="572" y="393"/>
                    <a:pt x="497" y="393"/>
                  </a:cubicBezTo>
                  <a:cubicBezTo>
                    <a:pt x="421" y="393"/>
                    <a:pt x="420" y="449"/>
                    <a:pt x="360" y="449"/>
                  </a:cubicBezTo>
                  <a:cubicBezTo>
                    <a:pt x="301" y="449"/>
                    <a:pt x="283" y="393"/>
                    <a:pt x="223" y="393"/>
                  </a:cubicBezTo>
                  <a:cubicBezTo>
                    <a:pt x="164" y="393"/>
                    <a:pt x="24" y="474"/>
                    <a:pt x="24" y="593"/>
                  </a:cubicBezTo>
                  <a:cubicBezTo>
                    <a:pt x="0" y="1031"/>
                    <a:pt x="0" y="1031"/>
                    <a:pt x="0" y="1031"/>
                  </a:cubicBezTo>
                  <a:cubicBezTo>
                    <a:pt x="0" y="1067"/>
                    <a:pt x="29" y="1096"/>
                    <a:pt x="65" y="1096"/>
                  </a:cubicBezTo>
                  <a:cubicBezTo>
                    <a:pt x="101" y="1096"/>
                    <a:pt x="130" y="1067"/>
                    <a:pt x="130" y="1031"/>
                  </a:cubicBezTo>
                  <a:cubicBezTo>
                    <a:pt x="141" y="614"/>
                    <a:pt x="141" y="614"/>
                    <a:pt x="141" y="614"/>
                  </a:cubicBezTo>
                  <a:cubicBezTo>
                    <a:pt x="141" y="605"/>
                    <a:pt x="149" y="598"/>
                    <a:pt x="158" y="598"/>
                  </a:cubicBezTo>
                  <a:cubicBezTo>
                    <a:pt x="166" y="598"/>
                    <a:pt x="174" y="605"/>
                    <a:pt x="174" y="614"/>
                  </a:cubicBezTo>
                  <a:cubicBezTo>
                    <a:pt x="174" y="1084"/>
                    <a:pt x="174" y="1084"/>
                    <a:pt x="174" y="1084"/>
                  </a:cubicBezTo>
                  <a:cubicBezTo>
                    <a:pt x="174" y="1122"/>
                    <a:pt x="174" y="1122"/>
                    <a:pt x="174" y="1122"/>
                  </a:cubicBezTo>
                  <a:cubicBezTo>
                    <a:pt x="177" y="1707"/>
                    <a:pt x="177" y="1707"/>
                    <a:pt x="177" y="1707"/>
                  </a:cubicBezTo>
                  <a:cubicBezTo>
                    <a:pt x="177" y="1747"/>
                    <a:pt x="209" y="1779"/>
                    <a:pt x="249" y="1779"/>
                  </a:cubicBezTo>
                  <a:cubicBezTo>
                    <a:pt x="289" y="1779"/>
                    <a:pt x="321" y="1747"/>
                    <a:pt x="321" y="1707"/>
                  </a:cubicBezTo>
                  <a:cubicBezTo>
                    <a:pt x="344" y="1122"/>
                    <a:pt x="344" y="1122"/>
                    <a:pt x="344" y="1122"/>
                  </a:cubicBezTo>
                  <a:cubicBezTo>
                    <a:pt x="344" y="1113"/>
                    <a:pt x="351" y="1106"/>
                    <a:pt x="360" y="1106"/>
                  </a:cubicBezTo>
                  <a:cubicBezTo>
                    <a:pt x="369" y="1106"/>
                    <a:pt x="376" y="1113"/>
                    <a:pt x="376" y="1122"/>
                  </a:cubicBezTo>
                  <a:cubicBezTo>
                    <a:pt x="399" y="1707"/>
                    <a:pt x="399" y="1707"/>
                    <a:pt x="399" y="1707"/>
                  </a:cubicBezTo>
                  <a:cubicBezTo>
                    <a:pt x="399" y="1747"/>
                    <a:pt x="432" y="1779"/>
                    <a:pt x="471" y="1779"/>
                  </a:cubicBezTo>
                  <a:cubicBezTo>
                    <a:pt x="511" y="1779"/>
                    <a:pt x="544" y="1747"/>
                    <a:pt x="544" y="1707"/>
                  </a:cubicBezTo>
                  <a:cubicBezTo>
                    <a:pt x="546" y="1122"/>
                    <a:pt x="546" y="1122"/>
                    <a:pt x="546" y="1122"/>
                  </a:cubicBezTo>
                  <a:cubicBezTo>
                    <a:pt x="546" y="1084"/>
                    <a:pt x="546" y="1084"/>
                    <a:pt x="546" y="1084"/>
                  </a:cubicBezTo>
                  <a:cubicBezTo>
                    <a:pt x="547" y="614"/>
                    <a:pt x="547" y="614"/>
                    <a:pt x="547" y="614"/>
                  </a:cubicBezTo>
                  <a:cubicBezTo>
                    <a:pt x="547" y="605"/>
                    <a:pt x="554" y="598"/>
                    <a:pt x="563" y="598"/>
                  </a:cubicBezTo>
                  <a:cubicBezTo>
                    <a:pt x="572" y="598"/>
                    <a:pt x="579" y="605"/>
                    <a:pt x="579" y="614"/>
                  </a:cubicBezTo>
                  <a:cubicBezTo>
                    <a:pt x="590" y="1031"/>
                    <a:pt x="590" y="1031"/>
                    <a:pt x="590" y="1031"/>
                  </a:cubicBezTo>
                  <a:cubicBezTo>
                    <a:pt x="590" y="1067"/>
                    <a:pt x="619" y="1096"/>
                    <a:pt x="655" y="1096"/>
                  </a:cubicBezTo>
                  <a:cubicBezTo>
                    <a:pt x="691" y="1096"/>
                    <a:pt x="721" y="1067"/>
                    <a:pt x="721" y="1031"/>
                  </a:cubicBezTo>
                  <a:lnTo>
                    <a:pt x="696" y="593"/>
                  </a:lnTo>
                  <a:close/>
                </a:path>
              </a:pathLst>
            </a:custGeom>
            <a:gradFill flip="none" rotWithShape="1">
              <a:gsLst>
                <a:gs pos="100000">
                  <a:schemeClr val="accent1"/>
                </a:gs>
                <a:gs pos="0">
                  <a:schemeClr val="accent1">
                    <a:lumMod val="50000"/>
                  </a:schemeClr>
                </a:gs>
              </a:gsLst>
              <a:lin ang="16200000" scaled="1"/>
              <a:tileRect/>
            </a:gradFill>
            <a:ln w="9525">
              <a:noFill/>
              <a:round/>
              <a:headEnd/>
              <a:tailEnd/>
            </a:ln>
            <a:effectLst/>
            <a:scene3d>
              <a:camera prst="orthographicFront"/>
              <a:lightRig rig="twoPt" dir="t">
                <a:rot lat="0" lon="0" rev="8400000"/>
              </a:lightRig>
            </a:scene3d>
            <a:sp3d extrusionH="63500" prstMaterial="matte"/>
          </p:spPr>
          <p:txBody>
            <a:bodyPr vert="horz" wrap="square" lIns="91440" tIns="45720" rIns="91440" bIns="45720" numCol="1" anchor="t" anchorCtr="0" compatLnSpc="1">
              <a:prstTxWarp prst="textNoShape">
                <a:avLst/>
              </a:prstTxWarp>
            </a:bodyPr>
            <a:lstStyle>
              <a:defPPr>
                <a:defRPr lang="de-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de-DE"/>
            </a:p>
          </p:txBody>
        </p:sp>
        <p:sp>
          <p:nvSpPr>
            <p:cNvPr id="39" name="Freeform 38"/>
            <p:cNvSpPr>
              <a:spLocks noChangeAspect="1" noEditPoints="1"/>
            </p:cNvSpPr>
            <p:nvPr/>
          </p:nvSpPr>
          <p:spPr bwMode="gray">
            <a:xfrm>
              <a:off x="1752576" y="4192568"/>
              <a:ext cx="236708" cy="582632"/>
            </a:xfrm>
            <a:custGeom>
              <a:avLst/>
              <a:gdLst>
                <a:gd name="T0" fmla="*/ 195 w 721"/>
                <a:gd name="T1" fmla="*/ 161 h 1779"/>
                <a:gd name="T2" fmla="*/ 360 w 721"/>
                <a:gd name="T3" fmla="*/ 0 h 1779"/>
                <a:gd name="T4" fmla="*/ 526 w 721"/>
                <a:gd name="T5" fmla="*/ 161 h 1779"/>
                <a:gd name="T6" fmla="*/ 360 w 721"/>
                <a:gd name="T7" fmla="*/ 369 h 1779"/>
                <a:gd name="T8" fmla="*/ 195 w 721"/>
                <a:gd name="T9" fmla="*/ 161 h 1779"/>
                <a:gd name="T10" fmla="*/ 696 w 721"/>
                <a:gd name="T11" fmla="*/ 593 h 1779"/>
                <a:gd name="T12" fmla="*/ 497 w 721"/>
                <a:gd name="T13" fmla="*/ 393 h 1779"/>
                <a:gd name="T14" fmla="*/ 360 w 721"/>
                <a:gd name="T15" fmla="*/ 449 h 1779"/>
                <a:gd name="T16" fmla="*/ 223 w 721"/>
                <a:gd name="T17" fmla="*/ 393 h 1779"/>
                <a:gd name="T18" fmla="*/ 24 w 721"/>
                <a:gd name="T19" fmla="*/ 593 h 1779"/>
                <a:gd name="T20" fmla="*/ 0 w 721"/>
                <a:gd name="T21" fmla="*/ 1031 h 1779"/>
                <a:gd name="T22" fmla="*/ 65 w 721"/>
                <a:gd name="T23" fmla="*/ 1096 h 1779"/>
                <a:gd name="T24" fmla="*/ 130 w 721"/>
                <a:gd name="T25" fmla="*/ 1031 h 1779"/>
                <a:gd name="T26" fmla="*/ 141 w 721"/>
                <a:gd name="T27" fmla="*/ 614 h 1779"/>
                <a:gd name="T28" fmla="*/ 158 w 721"/>
                <a:gd name="T29" fmla="*/ 598 h 1779"/>
                <a:gd name="T30" fmla="*/ 174 w 721"/>
                <a:gd name="T31" fmla="*/ 614 h 1779"/>
                <a:gd name="T32" fmla="*/ 174 w 721"/>
                <a:gd name="T33" fmla="*/ 1084 h 1779"/>
                <a:gd name="T34" fmla="*/ 174 w 721"/>
                <a:gd name="T35" fmla="*/ 1122 h 1779"/>
                <a:gd name="T36" fmla="*/ 177 w 721"/>
                <a:gd name="T37" fmla="*/ 1707 h 1779"/>
                <a:gd name="T38" fmla="*/ 249 w 721"/>
                <a:gd name="T39" fmla="*/ 1779 h 1779"/>
                <a:gd name="T40" fmla="*/ 321 w 721"/>
                <a:gd name="T41" fmla="*/ 1707 h 1779"/>
                <a:gd name="T42" fmla="*/ 344 w 721"/>
                <a:gd name="T43" fmla="*/ 1122 h 1779"/>
                <a:gd name="T44" fmla="*/ 360 w 721"/>
                <a:gd name="T45" fmla="*/ 1106 h 1779"/>
                <a:gd name="T46" fmla="*/ 376 w 721"/>
                <a:gd name="T47" fmla="*/ 1122 h 1779"/>
                <a:gd name="T48" fmla="*/ 399 w 721"/>
                <a:gd name="T49" fmla="*/ 1707 h 1779"/>
                <a:gd name="T50" fmla="*/ 471 w 721"/>
                <a:gd name="T51" fmla="*/ 1779 h 1779"/>
                <a:gd name="T52" fmla="*/ 544 w 721"/>
                <a:gd name="T53" fmla="*/ 1707 h 1779"/>
                <a:gd name="T54" fmla="*/ 546 w 721"/>
                <a:gd name="T55" fmla="*/ 1122 h 1779"/>
                <a:gd name="T56" fmla="*/ 546 w 721"/>
                <a:gd name="T57" fmla="*/ 1084 h 1779"/>
                <a:gd name="T58" fmla="*/ 547 w 721"/>
                <a:gd name="T59" fmla="*/ 614 h 1779"/>
                <a:gd name="T60" fmla="*/ 563 w 721"/>
                <a:gd name="T61" fmla="*/ 598 h 1779"/>
                <a:gd name="T62" fmla="*/ 579 w 721"/>
                <a:gd name="T63" fmla="*/ 614 h 1779"/>
                <a:gd name="T64" fmla="*/ 590 w 721"/>
                <a:gd name="T65" fmla="*/ 1031 h 1779"/>
                <a:gd name="T66" fmla="*/ 655 w 721"/>
                <a:gd name="T67" fmla="*/ 1096 h 1779"/>
                <a:gd name="T68" fmla="*/ 721 w 721"/>
                <a:gd name="T69" fmla="*/ 1031 h 1779"/>
                <a:gd name="T70" fmla="*/ 696 w 721"/>
                <a:gd name="T71" fmla="*/ 593 h 17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721" h="1779">
                  <a:moveTo>
                    <a:pt x="195" y="161"/>
                  </a:moveTo>
                  <a:cubicBezTo>
                    <a:pt x="195" y="59"/>
                    <a:pt x="269" y="0"/>
                    <a:pt x="360" y="0"/>
                  </a:cubicBezTo>
                  <a:cubicBezTo>
                    <a:pt x="452" y="0"/>
                    <a:pt x="526" y="59"/>
                    <a:pt x="526" y="161"/>
                  </a:cubicBezTo>
                  <a:cubicBezTo>
                    <a:pt x="526" y="263"/>
                    <a:pt x="446" y="369"/>
                    <a:pt x="360" y="369"/>
                  </a:cubicBezTo>
                  <a:cubicBezTo>
                    <a:pt x="275" y="369"/>
                    <a:pt x="195" y="263"/>
                    <a:pt x="195" y="161"/>
                  </a:cubicBezTo>
                  <a:close/>
                  <a:moveTo>
                    <a:pt x="696" y="593"/>
                  </a:moveTo>
                  <a:cubicBezTo>
                    <a:pt x="696" y="474"/>
                    <a:pt x="572" y="393"/>
                    <a:pt x="497" y="393"/>
                  </a:cubicBezTo>
                  <a:cubicBezTo>
                    <a:pt x="421" y="393"/>
                    <a:pt x="420" y="449"/>
                    <a:pt x="360" y="449"/>
                  </a:cubicBezTo>
                  <a:cubicBezTo>
                    <a:pt x="301" y="449"/>
                    <a:pt x="283" y="393"/>
                    <a:pt x="223" y="393"/>
                  </a:cubicBezTo>
                  <a:cubicBezTo>
                    <a:pt x="164" y="393"/>
                    <a:pt x="24" y="474"/>
                    <a:pt x="24" y="593"/>
                  </a:cubicBezTo>
                  <a:cubicBezTo>
                    <a:pt x="0" y="1031"/>
                    <a:pt x="0" y="1031"/>
                    <a:pt x="0" y="1031"/>
                  </a:cubicBezTo>
                  <a:cubicBezTo>
                    <a:pt x="0" y="1067"/>
                    <a:pt x="29" y="1096"/>
                    <a:pt x="65" y="1096"/>
                  </a:cubicBezTo>
                  <a:cubicBezTo>
                    <a:pt x="101" y="1096"/>
                    <a:pt x="130" y="1067"/>
                    <a:pt x="130" y="1031"/>
                  </a:cubicBezTo>
                  <a:cubicBezTo>
                    <a:pt x="141" y="614"/>
                    <a:pt x="141" y="614"/>
                    <a:pt x="141" y="614"/>
                  </a:cubicBezTo>
                  <a:cubicBezTo>
                    <a:pt x="141" y="605"/>
                    <a:pt x="149" y="598"/>
                    <a:pt x="158" y="598"/>
                  </a:cubicBezTo>
                  <a:cubicBezTo>
                    <a:pt x="166" y="598"/>
                    <a:pt x="174" y="605"/>
                    <a:pt x="174" y="614"/>
                  </a:cubicBezTo>
                  <a:cubicBezTo>
                    <a:pt x="174" y="1084"/>
                    <a:pt x="174" y="1084"/>
                    <a:pt x="174" y="1084"/>
                  </a:cubicBezTo>
                  <a:cubicBezTo>
                    <a:pt x="174" y="1122"/>
                    <a:pt x="174" y="1122"/>
                    <a:pt x="174" y="1122"/>
                  </a:cubicBezTo>
                  <a:cubicBezTo>
                    <a:pt x="177" y="1707"/>
                    <a:pt x="177" y="1707"/>
                    <a:pt x="177" y="1707"/>
                  </a:cubicBezTo>
                  <a:cubicBezTo>
                    <a:pt x="177" y="1747"/>
                    <a:pt x="209" y="1779"/>
                    <a:pt x="249" y="1779"/>
                  </a:cubicBezTo>
                  <a:cubicBezTo>
                    <a:pt x="289" y="1779"/>
                    <a:pt x="321" y="1747"/>
                    <a:pt x="321" y="1707"/>
                  </a:cubicBezTo>
                  <a:cubicBezTo>
                    <a:pt x="344" y="1122"/>
                    <a:pt x="344" y="1122"/>
                    <a:pt x="344" y="1122"/>
                  </a:cubicBezTo>
                  <a:cubicBezTo>
                    <a:pt x="344" y="1113"/>
                    <a:pt x="351" y="1106"/>
                    <a:pt x="360" y="1106"/>
                  </a:cubicBezTo>
                  <a:cubicBezTo>
                    <a:pt x="369" y="1106"/>
                    <a:pt x="376" y="1113"/>
                    <a:pt x="376" y="1122"/>
                  </a:cubicBezTo>
                  <a:cubicBezTo>
                    <a:pt x="399" y="1707"/>
                    <a:pt x="399" y="1707"/>
                    <a:pt x="399" y="1707"/>
                  </a:cubicBezTo>
                  <a:cubicBezTo>
                    <a:pt x="399" y="1747"/>
                    <a:pt x="432" y="1779"/>
                    <a:pt x="471" y="1779"/>
                  </a:cubicBezTo>
                  <a:cubicBezTo>
                    <a:pt x="511" y="1779"/>
                    <a:pt x="544" y="1747"/>
                    <a:pt x="544" y="1707"/>
                  </a:cubicBezTo>
                  <a:cubicBezTo>
                    <a:pt x="546" y="1122"/>
                    <a:pt x="546" y="1122"/>
                    <a:pt x="546" y="1122"/>
                  </a:cubicBezTo>
                  <a:cubicBezTo>
                    <a:pt x="546" y="1084"/>
                    <a:pt x="546" y="1084"/>
                    <a:pt x="546" y="1084"/>
                  </a:cubicBezTo>
                  <a:cubicBezTo>
                    <a:pt x="547" y="614"/>
                    <a:pt x="547" y="614"/>
                    <a:pt x="547" y="614"/>
                  </a:cubicBezTo>
                  <a:cubicBezTo>
                    <a:pt x="547" y="605"/>
                    <a:pt x="554" y="598"/>
                    <a:pt x="563" y="598"/>
                  </a:cubicBezTo>
                  <a:cubicBezTo>
                    <a:pt x="572" y="598"/>
                    <a:pt x="579" y="605"/>
                    <a:pt x="579" y="614"/>
                  </a:cubicBezTo>
                  <a:cubicBezTo>
                    <a:pt x="590" y="1031"/>
                    <a:pt x="590" y="1031"/>
                    <a:pt x="590" y="1031"/>
                  </a:cubicBezTo>
                  <a:cubicBezTo>
                    <a:pt x="590" y="1067"/>
                    <a:pt x="619" y="1096"/>
                    <a:pt x="655" y="1096"/>
                  </a:cubicBezTo>
                  <a:cubicBezTo>
                    <a:pt x="691" y="1096"/>
                    <a:pt x="721" y="1067"/>
                    <a:pt x="721" y="1031"/>
                  </a:cubicBezTo>
                  <a:lnTo>
                    <a:pt x="696" y="593"/>
                  </a:lnTo>
                  <a:close/>
                </a:path>
              </a:pathLst>
            </a:custGeom>
            <a:solidFill>
              <a:srgbClr val="AFAFAF"/>
            </a:solidFill>
            <a:ln w="9525">
              <a:noFill/>
              <a:round/>
              <a:headEnd/>
              <a:tailEnd/>
            </a:ln>
            <a:effectLst/>
            <a:scene3d>
              <a:camera prst="orthographicFront"/>
              <a:lightRig rig="twoPt" dir="t">
                <a:rot lat="0" lon="0" rev="8400000"/>
              </a:lightRig>
            </a:scene3d>
            <a:sp3d extrusionH="63500" prstMaterial="matte"/>
          </p:spPr>
          <p:txBody>
            <a:bodyPr vert="horz" wrap="square" lIns="91440" tIns="45720" rIns="91440" bIns="45720" numCol="1" anchor="t" anchorCtr="0" compatLnSpc="1">
              <a:prstTxWarp prst="textNoShape">
                <a:avLst/>
              </a:prstTxWarp>
            </a:bodyPr>
            <a:lstStyle/>
            <a:p>
              <a:endParaRPr lang="de-DE"/>
            </a:p>
          </p:txBody>
        </p:sp>
        <p:sp>
          <p:nvSpPr>
            <p:cNvPr id="40" name="Freeform 39"/>
            <p:cNvSpPr>
              <a:spLocks noChangeAspect="1" noEditPoints="1"/>
            </p:cNvSpPr>
            <p:nvPr/>
          </p:nvSpPr>
          <p:spPr bwMode="gray">
            <a:xfrm>
              <a:off x="2425652" y="4192568"/>
              <a:ext cx="236708" cy="582632"/>
            </a:xfrm>
            <a:custGeom>
              <a:avLst/>
              <a:gdLst>
                <a:gd name="T0" fmla="*/ 195 w 721"/>
                <a:gd name="T1" fmla="*/ 161 h 1779"/>
                <a:gd name="T2" fmla="*/ 360 w 721"/>
                <a:gd name="T3" fmla="*/ 0 h 1779"/>
                <a:gd name="T4" fmla="*/ 526 w 721"/>
                <a:gd name="T5" fmla="*/ 161 h 1779"/>
                <a:gd name="T6" fmla="*/ 360 w 721"/>
                <a:gd name="T7" fmla="*/ 369 h 1779"/>
                <a:gd name="T8" fmla="*/ 195 w 721"/>
                <a:gd name="T9" fmla="*/ 161 h 1779"/>
                <a:gd name="T10" fmla="*/ 696 w 721"/>
                <a:gd name="T11" fmla="*/ 593 h 1779"/>
                <a:gd name="T12" fmla="*/ 497 w 721"/>
                <a:gd name="T13" fmla="*/ 393 h 1779"/>
                <a:gd name="T14" fmla="*/ 360 w 721"/>
                <a:gd name="T15" fmla="*/ 449 h 1779"/>
                <a:gd name="T16" fmla="*/ 223 w 721"/>
                <a:gd name="T17" fmla="*/ 393 h 1779"/>
                <a:gd name="T18" fmla="*/ 24 w 721"/>
                <a:gd name="T19" fmla="*/ 593 h 1779"/>
                <a:gd name="T20" fmla="*/ 0 w 721"/>
                <a:gd name="T21" fmla="*/ 1031 h 1779"/>
                <a:gd name="T22" fmla="*/ 65 w 721"/>
                <a:gd name="T23" fmla="*/ 1096 h 1779"/>
                <a:gd name="T24" fmla="*/ 130 w 721"/>
                <a:gd name="T25" fmla="*/ 1031 h 1779"/>
                <a:gd name="T26" fmla="*/ 141 w 721"/>
                <a:gd name="T27" fmla="*/ 614 h 1779"/>
                <a:gd name="T28" fmla="*/ 158 w 721"/>
                <a:gd name="T29" fmla="*/ 598 h 1779"/>
                <a:gd name="T30" fmla="*/ 174 w 721"/>
                <a:gd name="T31" fmla="*/ 614 h 1779"/>
                <a:gd name="T32" fmla="*/ 174 w 721"/>
                <a:gd name="T33" fmla="*/ 1084 h 1779"/>
                <a:gd name="T34" fmla="*/ 174 w 721"/>
                <a:gd name="T35" fmla="*/ 1122 h 1779"/>
                <a:gd name="T36" fmla="*/ 177 w 721"/>
                <a:gd name="T37" fmla="*/ 1707 h 1779"/>
                <a:gd name="T38" fmla="*/ 249 w 721"/>
                <a:gd name="T39" fmla="*/ 1779 h 1779"/>
                <a:gd name="T40" fmla="*/ 321 w 721"/>
                <a:gd name="T41" fmla="*/ 1707 h 1779"/>
                <a:gd name="T42" fmla="*/ 344 w 721"/>
                <a:gd name="T43" fmla="*/ 1122 h 1779"/>
                <a:gd name="T44" fmla="*/ 360 w 721"/>
                <a:gd name="T45" fmla="*/ 1106 h 1779"/>
                <a:gd name="T46" fmla="*/ 376 w 721"/>
                <a:gd name="T47" fmla="*/ 1122 h 1779"/>
                <a:gd name="T48" fmla="*/ 399 w 721"/>
                <a:gd name="T49" fmla="*/ 1707 h 1779"/>
                <a:gd name="T50" fmla="*/ 471 w 721"/>
                <a:gd name="T51" fmla="*/ 1779 h 1779"/>
                <a:gd name="T52" fmla="*/ 544 w 721"/>
                <a:gd name="T53" fmla="*/ 1707 h 1779"/>
                <a:gd name="T54" fmla="*/ 546 w 721"/>
                <a:gd name="T55" fmla="*/ 1122 h 1779"/>
                <a:gd name="T56" fmla="*/ 546 w 721"/>
                <a:gd name="T57" fmla="*/ 1084 h 1779"/>
                <a:gd name="T58" fmla="*/ 547 w 721"/>
                <a:gd name="T59" fmla="*/ 614 h 1779"/>
                <a:gd name="T60" fmla="*/ 563 w 721"/>
                <a:gd name="T61" fmla="*/ 598 h 1779"/>
                <a:gd name="T62" fmla="*/ 579 w 721"/>
                <a:gd name="T63" fmla="*/ 614 h 1779"/>
                <a:gd name="T64" fmla="*/ 590 w 721"/>
                <a:gd name="T65" fmla="*/ 1031 h 1779"/>
                <a:gd name="T66" fmla="*/ 655 w 721"/>
                <a:gd name="T67" fmla="*/ 1096 h 1779"/>
                <a:gd name="T68" fmla="*/ 721 w 721"/>
                <a:gd name="T69" fmla="*/ 1031 h 1779"/>
                <a:gd name="T70" fmla="*/ 696 w 721"/>
                <a:gd name="T71" fmla="*/ 593 h 17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721" h="1779">
                  <a:moveTo>
                    <a:pt x="195" y="161"/>
                  </a:moveTo>
                  <a:cubicBezTo>
                    <a:pt x="195" y="59"/>
                    <a:pt x="269" y="0"/>
                    <a:pt x="360" y="0"/>
                  </a:cubicBezTo>
                  <a:cubicBezTo>
                    <a:pt x="452" y="0"/>
                    <a:pt x="526" y="59"/>
                    <a:pt x="526" y="161"/>
                  </a:cubicBezTo>
                  <a:cubicBezTo>
                    <a:pt x="526" y="263"/>
                    <a:pt x="446" y="369"/>
                    <a:pt x="360" y="369"/>
                  </a:cubicBezTo>
                  <a:cubicBezTo>
                    <a:pt x="275" y="369"/>
                    <a:pt x="195" y="263"/>
                    <a:pt x="195" y="161"/>
                  </a:cubicBezTo>
                  <a:close/>
                  <a:moveTo>
                    <a:pt x="696" y="593"/>
                  </a:moveTo>
                  <a:cubicBezTo>
                    <a:pt x="696" y="474"/>
                    <a:pt x="572" y="393"/>
                    <a:pt x="497" y="393"/>
                  </a:cubicBezTo>
                  <a:cubicBezTo>
                    <a:pt x="421" y="393"/>
                    <a:pt x="420" y="449"/>
                    <a:pt x="360" y="449"/>
                  </a:cubicBezTo>
                  <a:cubicBezTo>
                    <a:pt x="301" y="449"/>
                    <a:pt x="283" y="393"/>
                    <a:pt x="223" y="393"/>
                  </a:cubicBezTo>
                  <a:cubicBezTo>
                    <a:pt x="164" y="393"/>
                    <a:pt x="24" y="474"/>
                    <a:pt x="24" y="593"/>
                  </a:cubicBezTo>
                  <a:cubicBezTo>
                    <a:pt x="0" y="1031"/>
                    <a:pt x="0" y="1031"/>
                    <a:pt x="0" y="1031"/>
                  </a:cubicBezTo>
                  <a:cubicBezTo>
                    <a:pt x="0" y="1067"/>
                    <a:pt x="29" y="1096"/>
                    <a:pt x="65" y="1096"/>
                  </a:cubicBezTo>
                  <a:cubicBezTo>
                    <a:pt x="101" y="1096"/>
                    <a:pt x="130" y="1067"/>
                    <a:pt x="130" y="1031"/>
                  </a:cubicBezTo>
                  <a:cubicBezTo>
                    <a:pt x="141" y="614"/>
                    <a:pt x="141" y="614"/>
                    <a:pt x="141" y="614"/>
                  </a:cubicBezTo>
                  <a:cubicBezTo>
                    <a:pt x="141" y="605"/>
                    <a:pt x="149" y="598"/>
                    <a:pt x="158" y="598"/>
                  </a:cubicBezTo>
                  <a:cubicBezTo>
                    <a:pt x="166" y="598"/>
                    <a:pt x="174" y="605"/>
                    <a:pt x="174" y="614"/>
                  </a:cubicBezTo>
                  <a:cubicBezTo>
                    <a:pt x="174" y="1084"/>
                    <a:pt x="174" y="1084"/>
                    <a:pt x="174" y="1084"/>
                  </a:cubicBezTo>
                  <a:cubicBezTo>
                    <a:pt x="174" y="1122"/>
                    <a:pt x="174" y="1122"/>
                    <a:pt x="174" y="1122"/>
                  </a:cubicBezTo>
                  <a:cubicBezTo>
                    <a:pt x="177" y="1707"/>
                    <a:pt x="177" y="1707"/>
                    <a:pt x="177" y="1707"/>
                  </a:cubicBezTo>
                  <a:cubicBezTo>
                    <a:pt x="177" y="1747"/>
                    <a:pt x="209" y="1779"/>
                    <a:pt x="249" y="1779"/>
                  </a:cubicBezTo>
                  <a:cubicBezTo>
                    <a:pt x="289" y="1779"/>
                    <a:pt x="321" y="1747"/>
                    <a:pt x="321" y="1707"/>
                  </a:cubicBezTo>
                  <a:cubicBezTo>
                    <a:pt x="344" y="1122"/>
                    <a:pt x="344" y="1122"/>
                    <a:pt x="344" y="1122"/>
                  </a:cubicBezTo>
                  <a:cubicBezTo>
                    <a:pt x="344" y="1113"/>
                    <a:pt x="351" y="1106"/>
                    <a:pt x="360" y="1106"/>
                  </a:cubicBezTo>
                  <a:cubicBezTo>
                    <a:pt x="369" y="1106"/>
                    <a:pt x="376" y="1113"/>
                    <a:pt x="376" y="1122"/>
                  </a:cubicBezTo>
                  <a:cubicBezTo>
                    <a:pt x="399" y="1707"/>
                    <a:pt x="399" y="1707"/>
                    <a:pt x="399" y="1707"/>
                  </a:cubicBezTo>
                  <a:cubicBezTo>
                    <a:pt x="399" y="1747"/>
                    <a:pt x="432" y="1779"/>
                    <a:pt x="471" y="1779"/>
                  </a:cubicBezTo>
                  <a:cubicBezTo>
                    <a:pt x="511" y="1779"/>
                    <a:pt x="544" y="1747"/>
                    <a:pt x="544" y="1707"/>
                  </a:cubicBezTo>
                  <a:cubicBezTo>
                    <a:pt x="546" y="1122"/>
                    <a:pt x="546" y="1122"/>
                    <a:pt x="546" y="1122"/>
                  </a:cubicBezTo>
                  <a:cubicBezTo>
                    <a:pt x="546" y="1084"/>
                    <a:pt x="546" y="1084"/>
                    <a:pt x="546" y="1084"/>
                  </a:cubicBezTo>
                  <a:cubicBezTo>
                    <a:pt x="547" y="614"/>
                    <a:pt x="547" y="614"/>
                    <a:pt x="547" y="614"/>
                  </a:cubicBezTo>
                  <a:cubicBezTo>
                    <a:pt x="547" y="605"/>
                    <a:pt x="554" y="598"/>
                    <a:pt x="563" y="598"/>
                  </a:cubicBezTo>
                  <a:cubicBezTo>
                    <a:pt x="572" y="598"/>
                    <a:pt x="579" y="605"/>
                    <a:pt x="579" y="614"/>
                  </a:cubicBezTo>
                  <a:cubicBezTo>
                    <a:pt x="590" y="1031"/>
                    <a:pt x="590" y="1031"/>
                    <a:pt x="590" y="1031"/>
                  </a:cubicBezTo>
                  <a:cubicBezTo>
                    <a:pt x="590" y="1067"/>
                    <a:pt x="619" y="1096"/>
                    <a:pt x="655" y="1096"/>
                  </a:cubicBezTo>
                  <a:cubicBezTo>
                    <a:pt x="691" y="1096"/>
                    <a:pt x="721" y="1067"/>
                    <a:pt x="721" y="1031"/>
                  </a:cubicBezTo>
                  <a:lnTo>
                    <a:pt x="696" y="593"/>
                  </a:lnTo>
                  <a:close/>
                </a:path>
              </a:pathLst>
            </a:custGeom>
            <a:solidFill>
              <a:srgbClr val="AFAFAF"/>
            </a:solidFill>
            <a:ln w="9525">
              <a:noFill/>
              <a:round/>
              <a:headEnd/>
              <a:tailEnd/>
            </a:ln>
            <a:effectLst/>
            <a:scene3d>
              <a:camera prst="orthographicFront"/>
              <a:lightRig rig="twoPt" dir="t">
                <a:rot lat="0" lon="0" rev="8400000"/>
              </a:lightRig>
            </a:scene3d>
            <a:sp3d extrusionH="63500" prstMaterial="matte"/>
          </p:spPr>
          <p:txBody>
            <a:bodyPr vert="horz" wrap="square" lIns="91440" tIns="45720" rIns="91440" bIns="45720" numCol="1" anchor="t" anchorCtr="0" compatLnSpc="1">
              <a:prstTxWarp prst="textNoShape">
                <a:avLst/>
              </a:prstTxWarp>
            </a:bodyPr>
            <a:lstStyle/>
            <a:p>
              <a:endParaRPr lang="de-DE"/>
            </a:p>
          </p:txBody>
        </p:sp>
        <p:sp>
          <p:nvSpPr>
            <p:cNvPr id="41" name="Freeform 40"/>
            <p:cNvSpPr>
              <a:spLocks noChangeAspect="1" noEditPoints="1"/>
            </p:cNvSpPr>
            <p:nvPr/>
          </p:nvSpPr>
          <p:spPr bwMode="gray">
            <a:xfrm>
              <a:off x="3149528" y="4192568"/>
              <a:ext cx="236708" cy="582632"/>
            </a:xfrm>
            <a:custGeom>
              <a:avLst/>
              <a:gdLst>
                <a:gd name="T0" fmla="*/ 195 w 721"/>
                <a:gd name="T1" fmla="*/ 161 h 1779"/>
                <a:gd name="T2" fmla="*/ 360 w 721"/>
                <a:gd name="T3" fmla="*/ 0 h 1779"/>
                <a:gd name="T4" fmla="*/ 526 w 721"/>
                <a:gd name="T5" fmla="*/ 161 h 1779"/>
                <a:gd name="T6" fmla="*/ 360 w 721"/>
                <a:gd name="T7" fmla="*/ 369 h 1779"/>
                <a:gd name="T8" fmla="*/ 195 w 721"/>
                <a:gd name="T9" fmla="*/ 161 h 1779"/>
                <a:gd name="T10" fmla="*/ 696 w 721"/>
                <a:gd name="T11" fmla="*/ 593 h 1779"/>
                <a:gd name="T12" fmla="*/ 497 w 721"/>
                <a:gd name="T13" fmla="*/ 393 h 1779"/>
                <a:gd name="T14" fmla="*/ 360 w 721"/>
                <a:gd name="T15" fmla="*/ 449 h 1779"/>
                <a:gd name="T16" fmla="*/ 223 w 721"/>
                <a:gd name="T17" fmla="*/ 393 h 1779"/>
                <a:gd name="T18" fmla="*/ 24 w 721"/>
                <a:gd name="T19" fmla="*/ 593 h 1779"/>
                <a:gd name="T20" fmla="*/ 0 w 721"/>
                <a:gd name="T21" fmla="*/ 1031 h 1779"/>
                <a:gd name="T22" fmla="*/ 65 w 721"/>
                <a:gd name="T23" fmla="*/ 1096 h 1779"/>
                <a:gd name="T24" fmla="*/ 130 w 721"/>
                <a:gd name="T25" fmla="*/ 1031 h 1779"/>
                <a:gd name="T26" fmla="*/ 141 w 721"/>
                <a:gd name="T27" fmla="*/ 614 h 1779"/>
                <a:gd name="T28" fmla="*/ 158 w 721"/>
                <a:gd name="T29" fmla="*/ 598 h 1779"/>
                <a:gd name="T30" fmla="*/ 174 w 721"/>
                <a:gd name="T31" fmla="*/ 614 h 1779"/>
                <a:gd name="T32" fmla="*/ 174 w 721"/>
                <a:gd name="T33" fmla="*/ 1084 h 1779"/>
                <a:gd name="T34" fmla="*/ 174 w 721"/>
                <a:gd name="T35" fmla="*/ 1122 h 1779"/>
                <a:gd name="T36" fmla="*/ 177 w 721"/>
                <a:gd name="T37" fmla="*/ 1707 h 1779"/>
                <a:gd name="T38" fmla="*/ 249 w 721"/>
                <a:gd name="T39" fmla="*/ 1779 h 1779"/>
                <a:gd name="T40" fmla="*/ 321 w 721"/>
                <a:gd name="T41" fmla="*/ 1707 h 1779"/>
                <a:gd name="T42" fmla="*/ 344 w 721"/>
                <a:gd name="T43" fmla="*/ 1122 h 1779"/>
                <a:gd name="T44" fmla="*/ 360 w 721"/>
                <a:gd name="T45" fmla="*/ 1106 h 1779"/>
                <a:gd name="T46" fmla="*/ 376 w 721"/>
                <a:gd name="T47" fmla="*/ 1122 h 1779"/>
                <a:gd name="T48" fmla="*/ 399 w 721"/>
                <a:gd name="T49" fmla="*/ 1707 h 1779"/>
                <a:gd name="T50" fmla="*/ 471 w 721"/>
                <a:gd name="T51" fmla="*/ 1779 h 1779"/>
                <a:gd name="T52" fmla="*/ 544 w 721"/>
                <a:gd name="T53" fmla="*/ 1707 h 1779"/>
                <a:gd name="T54" fmla="*/ 546 w 721"/>
                <a:gd name="T55" fmla="*/ 1122 h 1779"/>
                <a:gd name="T56" fmla="*/ 546 w 721"/>
                <a:gd name="T57" fmla="*/ 1084 h 1779"/>
                <a:gd name="T58" fmla="*/ 547 w 721"/>
                <a:gd name="T59" fmla="*/ 614 h 1779"/>
                <a:gd name="T60" fmla="*/ 563 w 721"/>
                <a:gd name="T61" fmla="*/ 598 h 1779"/>
                <a:gd name="T62" fmla="*/ 579 w 721"/>
                <a:gd name="T63" fmla="*/ 614 h 1779"/>
                <a:gd name="T64" fmla="*/ 590 w 721"/>
                <a:gd name="T65" fmla="*/ 1031 h 1779"/>
                <a:gd name="T66" fmla="*/ 655 w 721"/>
                <a:gd name="T67" fmla="*/ 1096 h 1779"/>
                <a:gd name="T68" fmla="*/ 721 w 721"/>
                <a:gd name="T69" fmla="*/ 1031 h 1779"/>
                <a:gd name="T70" fmla="*/ 696 w 721"/>
                <a:gd name="T71" fmla="*/ 593 h 17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721" h="1779">
                  <a:moveTo>
                    <a:pt x="195" y="161"/>
                  </a:moveTo>
                  <a:cubicBezTo>
                    <a:pt x="195" y="59"/>
                    <a:pt x="269" y="0"/>
                    <a:pt x="360" y="0"/>
                  </a:cubicBezTo>
                  <a:cubicBezTo>
                    <a:pt x="452" y="0"/>
                    <a:pt x="526" y="59"/>
                    <a:pt x="526" y="161"/>
                  </a:cubicBezTo>
                  <a:cubicBezTo>
                    <a:pt x="526" y="263"/>
                    <a:pt x="446" y="369"/>
                    <a:pt x="360" y="369"/>
                  </a:cubicBezTo>
                  <a:cubicBezTo>
                    <a:pt x="275" y="369"/>
                    <a:pt x="195" y="263"/>
                    <a:pt x="195" y="161"/>
                  </a:cubicBezTo>
                  <a:close/>
                  <a:moveTo>
                    <a:pt x="696" y="593"/>
                  </a:moveTo>
                  <a:cubicBezTo>
                    <a:pt x="696" y="474"/>
                    <a:pt x="572" y="393"/>
                    <a:pt x="497" y="393"/>
                  </a:cubicBezTo>
                  <a:cubicBezTo>
                    <a:pt x="421" y="393"/>
                    <a:pt x="420" y="449"/>
                    <a:pt x="360" y="449"/>
                  </a:cubicBezTo>
                  <a:cubicBezTo>
                    <a:pt x="301" y="449"/>
                    <a:pt x="283" y="393"/>
                    <a:pt x="223" y="393"/>
                  </a:cubicBezTo>
                  <a:cubicBezTo>
                    <a:pt x="164" y="393"/>
                    <a:pt x="24" y="474"/>
                    <a:pt x="24" y="593"/>
                  </a:cubicBezTo>
                  <a:cubicBezTo>
                    <a:pt x="0" y="1031"/>
                    <a:pt x="0" y="1031"/>
                    <a:pt x="0" y="1031"/>
                  </a:cubicBezTo>
                  <a:cubicBezTo>
                    <a:pt x="0" y="1067"/>
                    <a:pt x="29" y="1096"/>
                    <a:pt x="65" y="1096"/>
                  </a:cubicBezTo>
                  <a:cubicBezTo>
                    <a:pt x="101" y="1096"/>
                    <a:pt x="130" y="1067"/>
                    <a:pt x="130" y="1031"/>
                  </a:cubicBezTo>
                  <a:cubicBezTo>
                    <a:pt x="141" y="614"/>
                    <a:pt x="141" y="614"/>
                    <a:pt x="141" y="614"/>
                  </a:cubicBezTo>
                  <a:cubicBezTo>
                    <a:pt x="141" y="605"/>
                    <a:pt x="149" y="598"/>
                    <a:pt x="158" y="598"/>
                  </a:cubicBezTo>
                  <a:cubicBezTo>
                    <a:pt x="166" y="598"/>
                    <a:pt x="174" y="605"/>
                    <a:pt x="174" y="614"/>
                  </a:cubicBezTo>
                  <a:cubicBezTo>
                    <a:pt x="174" y="1084"/>
                    <a:pt x="174" y="1084"/>
                    <a:pt x="174" y="1084"/>
                  </a:cubicBezTo>
                  <a:cubicBezTo>
                    <a:pt x="174" y="1122"/>
                    <a:pt x="174" y="1122"/>
                    <a:pt x="174" y="1122"/>
                  </a:cubicBezTo>
                  <a:cubicBezTo>
                    <a:pt x="177" y="1707"/>
                    <a:pt x="177" y="1707"/>
                    <a:pt x="177" y="1707"/>
                  </a:cubicBezTo>
                  <a:cubicBezTo>
                    <a:pt x="177" y="1747"/>
                    <a:pt x="209" y="1779"/>
                    <a:pt x="249" y="1779"/>
                  </a:cubicBezTo>
                  <a:cubicBezTo>
                    <a:pt x="289" y="1779"/>
                    <a:pt x="321" y="1747"/>
                    <a:pt x="321" y="1707"/>
                  </a:cubicBezTo>
                  <a:cubicBezTo>
                    <a:pt x="344" y="1122"/>
                    <a:pt x="344" y="1122"/>
                    <a:pt x="344" y="1122"/>
                  </a:cubicBezTo>
                  <a:cubicBezTo>
                    <a:pt x="344" y="1113"/>
                    <a:pt x="351" y="1106"/>
                    <a:pt x="360" y="1106"/>
                  </a:cubicBezTo>
                  <a:cubicBezTo>
                    <a:pt x="369" y="1106"/>
                    <a:pt x="376" y="1113"/>
                    <a:pt x="376" y="1122"/>
                  </a:cubicBezTo>
                  <a:cubicBezTo>
                    <a:pt x="399" y="1707"/>
                    <a:pt x="399" y="1707"/>
                    <a:pt x="399" y="1707"/>
                  </a:cubicBezTo>
                  <a:cubicBezTo>
                    <a:pt x="399" y="1747"/>
                    <a:pt x="432" y="1779"/>
                    <a:pt x="471" y="1779"/>
                  </a:cubicBezTo>
                  <a:cubicBezTo>
                    <a:pt x="511" y="1779"/>
                    <a:pt x="544" y="1747"/>
                    <a:pt x="544" y="1707"/>
                  </a:cubicBezTo>
                  <a:cubicBezTo>
                    <a:pt x="546" y="1122"/>
                    <a:pt x="546" y="1122"/>
                    <a:pt x="546" y="1122"/>
                  </a:cubicBezTo>
                  <a:cubicBezTo>
                    <a:pt x="546" y="1084"/>
                    <a:pt x="546" y="1084"/>
                    <a:pt x="546" y="1084"/>
                  </a:cubicBezTo>
                  <a:cubicBezTo>
                    <a:pt x="547" y="614"/>
                    <a:pt x="547" y="614"/>
                    <a:pt x="547" y="614"/>
                  </a:cubicBezTo>
                  <a:cubicBezTo>
                    <a:pt x="547" y="605"/>
                    <a:pt x="554" y="598"/>
                    <a:pt x="563" y="598"/>
                  </a:cubicBezTo>
                  <a:cubicBezTo>
                    <a:pt x="572" y="598"/>
                    <a:pt x="579" y="605"/>
                    <a:pt x="579" y="614"/>
                  </a:cubicBezTo>
                  <a:cubicBezTo>
                    <a:pt x="590" y="1031"/>
                    <a:pt x="590" y="1031"/>
                    <a:pt x="590" y="1031"/>
                  </a:cubicBezTo>
                  <a:cubicBezTo>
                    <a:pt x="590" y="1067"/>
                    <a:pt x="619" y="1096"/>
                    <a:pt x="655" y="1096"/>
                  </a:cubicBezTo>
                  <a:cubicBezTo>
                    <a:pt x="691" y="1096"/>
                    <a:pt x="721" y="1067"/>
                    <a:pt x="721" y="1031"/>
                  </a:cubicBezTo>
                  <a:lnTo>
                    <a:pt x="696" y="593"/>
                  </a:lnTo>
                  <a:close/>
                </a:path>
              </a:pathLst>
            </a:custGeom>
            <a:solidFill>
              <a:srgbClr val="AFAFAF"/>
            </a:solidFill>
            <a:ln w="9525">
              <a:noFill/>
              <a:round/>
              <a:headEnd/>
              <a:tailEnd/>
            </a:ln>
            <a:effectLst/>
            <a:scene3d>
              <a:camera prst="orthographicFront"/>
              <a:lightRig rig="twoPt" dir="t">
                <a:rot lat="0" lon="0" rev="8400000"/>
              </a:lightRig>
            </a:scene3d>
            <a:sp3d extrusionH="63500" prstMaterial="matte"/>
          </p:spPr>
          <p:txBody>
            <a:bodyPr vert="horz" wrap="square" lIns="91440" tIns="45720" rIns="91440" bIns="45720" numCol="1" anchor="t" anchorCtr="0" compatLnSpc="1">
              <a:prstTxWarp prst="textNoShape">
                <a:avLst/>
              </a:prstTxWarp>
            </a:bodyPr>
            <a:lstStyle/>
            <a:p>
              <a:endParaRPr lang="de-DE"/>
            </a:p>
          </p:txBody>
        </p:sp>
        <p:sp>
          <p:nvSpPr>
            <p:cNvPr id="42" name="Freeform 41"/>
            <p:cNvSpPr>
              <a:spLocks noChangeAspect="1" noEditPoints="1"/>
            </p:cNvSpPr>
            <p:nvPr/>
          </p:nvSpPr>
          <p:spPr bwMode="gray">
            <a:xfrm>
              <a:off x="1377938" y="4192568"/>
              <a:ext cx="236708" cy="582632"/>
            </a:xfrm>
            <a:custGeom>
              <a:avLst/>
              <a:gdLst>
                <a:gd name="T0" fmla="*/ 195 w 721"/>
                <a:gd name="T1" fmla="*/ 161 h 1779"/>
                <a:gd name="T2" fmla="*/ 360 w 721"/>
                <a:gd name="T3" fmla="*/ 0 h 1779"/>
                <a:gd name="T4" fmla="*/ 526 w 721"/>
                <a:gd name="T5" fmla="*/ 161 h 1779"/>
                <a:gd name="T6" fmla="*/ 360 w 721"/>
                <a:gd name="T7" fmla="*/ 369 h 1779"/>
                <a:gd name="T8" fmla="*/ 195 w 721"/>
                <a:gd name="T9" fmla="*/ 161 h 1779"/>
                <a:gd name="T10" fmla="*/ 696 w 721"/>
                <a:gd name="T11" fmla="*/ 593 h 1779"/>
                <a:gd name="T12" fmla="*/ 497 w 721"/>
                <a:gd name="T13" fmla="*/ 393 h 1779"/>
                <a:gd name="T14" fmla="*/ 360 w 721"/>
                <a:gd name="T15" fmla="*/ 449 h 1779"/>
                <a:gd name="T16" fmla="*/ 223 w 721"/>
                <a:gd name="T17" fmla="*/ 393 h 1779"/>
                <a:gd name="T18" fmla="*/ 24 w 721"/>
                <a:gd name="T19" fmla="*/ 593 h 1779"/>
                <a:gd name="T20" fmla="*/ 0 w 721"/>
                <a:gd name="T21" fmla="*/ 1031 h 1779"/>
                <a:gd name="T22" fmla="*/ 65 w 721"/>
                <a:gd name="T23" fmla="*/ 1096 h 1779"/>
                <a:gd name="T24" fmla="*/ 130 w 721"/>
                <a:gd name="T25" fmla="*/ 1031 h 1779"/>
                <a:gd name="T26" fmla="*/ 141 w 721"/>
                <a:gd name="T27" fmla="*/ 614 h 1779"/>
                <a:gd name="T28" fmla="*/ 158 w 721"/>
                <a:gd name="T29" fmla="*/ 598 h 1779"/>
                <a:gd name="T30" fmla="*/ 174 w 721"/>
                <a:gd name="T31" fmla="*/ 614 h 1779"/>
                <a:gd name="T32" fmla="*/ 174 w 721"/>
                <a:gd name="T33" fmla="*/ 1084 h 1779"/>
                <a:gd name="T34" fmla="*/ 174 w 721"/>
                <a:gd name="T35" fmla="*/ 1122 h 1779"/>
                <a:gd name="T36" fmla="*/ 177 w 721"/>
                <a:gd name="T37" fmla="*/ 1707 h 1779"/>
                <a:gd name="T38" fmla="*/ 249 w 721"/>
                <a:gd name="T39" fmla="*/ 1779 h 1779"/>
                <a:gd name="T40" fmla="*/ 321 w 721"/>
                <a:gd name="T41" fmla="*/ 1707 h 1779"/>
                <a:gd name="T42" fmla="*/ 344 w 721"/>
                <a:gd name="T43" fmla="*/ 1122 h 1779"/>
                <a:gd name="T44" fmla="*/ 360 w 721"/>
                <a:gd name="T45" fmla="*/ 1106 h 1779"/>
                <a:gd name="T46" fmla="*/ 376 w 721"/>
                <a:gd name="T47" fmla="*/ 1122 h 1779"/>
                <a:gd name="T48" fmla="*/ 399 w 721"/>
                <a:gd name="T49" fmla="*/ 1707 h 1779"/>
                <a:gd name="T50" fmla="*/ 471 w 721"/>
                <a:gd name="T51" fmla="*/ 1779 h 1779"/>
                <a:gd name="T52" fmla="*/ 544 w 721"/>
                <a:gd name="T53" fmla="*/ 1707 h 1779"/>
                <a:gd name="T54" fmla="*/ 546 w 721"/>
                <a:gd name="T55" fmla="*/ 1122 h 1779"/>
                <a:gd name="T56" fmla="*/ 546 w 721"/>
                <a:gd name="T57" fmla="*/ 1084 h 1779"/>
                <a:gd name="T58" fmla="*/ 547 w 721"/>
                <a:gd name="T59" fmla="*/ 614 h 1779"/>
                <a:gd name="T60" fmla="*/ 563 w 721"/>
                <a:gd name="T61" fmla="*/ 598 h 1779"/>
                <a:gd name="T62" fmla="*/ 579 w 721"/>
                <a:gd name="T63" fmla="*/ 614 h 1779"/>
                <a:gd name="T64" fmla="*/ 590 w 721"/>
                <a:gd name="T65" fmla="*/ 1031 h 1779"/>
                <a:gd name="T66" fmla="*/ 655 w 721"/>
                <a:gd name="T67" fmla="*/ 1096 h 1779"/>
                <a:gd name="T68" fmla="*/ 721 w 721"/>
                <a:gd name="T69" fmla="*/ 1031 h 1779"/>
                <a:gd name="T70" fmla="*/ 696 w 721"/>
                <a:gd name="T71" fmla="*/ 593 h 17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721" h="1779">
                  <a:moveTo>
                    <a:pt x="195" y="161"/>
                  </a:moveTo>
                  <a:cubicBezTo>
                    <a:pt x="195" y="59"/>
                    <a:pt x="269" y="0"/>
                    <a:pt x="360" y="0"/>
                  </a:cubicBezTo>
                  <a:cubicBezTo>
                    <a:pt x="452" y="0"/>
                    <a:pt x="526" y="59"/>
                    <a:pt x="526" y="161"/>
                  </a:cubicBezTo>
                  <a:cubicBezTo>
                    <a:pt x="526" y="263"/>
                    <a:pt x="446" y="369"/>
                    <a:pt x="360" y="369"/>
                  </a:cubicBezTo>
                  <a:cubicBezTo>
                    <a:pt x="275" y="369"/>
                    <a:pt x="195" y="263"/>
                    <a:pt x="195" y="161"/>
                  </a:cubicBezTo>
                  <a:close/>
                  <a:moveTo>
                    <a:pt x="696" y="593"/>
                  </a:moveTo>
                  <a:cubicBezTo>
                    <a:pt x="696" y="474"/>
                    <a:pt x="572" y="393"/>
                    <a:pt x="497" y="393"/>
                  </a:cubicBezTo>
                  <a:cubicBezTo>
                    <a:pt x="421" y="393"/>
                    <a:pt x="420" y="449"/>
                    <a:pt x="360" y="449"/>
                  </a:cubicBezTo>
                  <a:cubicBezTo>
                    <a:pt x="301" y="449"/>
                    <a:pt x="283" y="393"/>
                    <a:pt x="223" y="393"/>
                  </a:cubicBezTo>
                  <a:cubicBezTo>
                    <a:pt x="164" y="393"/>
                    <a:pt x="24" y="474"/>
                    <a:pt x="24" y="593"/>
                  </a:cubicBezTo>
                  <a:cubicBezTo>
                    <a:pt x="0" y="1031"/>
                    <a:pt x="0" y="1031"/>
                    <a:pt x="0" y="1031"/>
                  </a:cubicBezTo>
                  <a:cubicBezTo>
                    <a:pt x="0" y="1067"/>
                    <a:pt x="29" y="1096"/>
                    <a:pt x="65" y="1096"/>
                  </a:cubicBezTo>
                  <a:cubicBezTo>
                    <a:pt x="101" y="1096"/>
                    <a:pt x="130" y="1067"/>
                    <a:pt x="130" y="1031"/>
                  </a:cubicBezTo>
                  <a:cubicBezTo>
                    <a:pt x="141" y="614"/>
                    <a:pt x="141" y="614"/>
                    <a:pt x="141" y="614"/>
                  </a:cubicBezTo>
                  <a:cubicBezTo>
                    <a:pt x="141" y="605"/>
                    <a:pt x="149" y="598"/>
                    <a:pt x="158" y="598"/>
                  </a:cubicBezTo>
                  <a:cubicBezTo>
                    <a:pt x="166" y="598"/>
                    <a:pt x="174" y="605"/>
                    <a:pt x="174" y="614"/>
                  </a:cubicBezTo>
                  <a:cubicBezTo>
                    <a:pt x="174" y="1084"/>
                    <a:pt x="174" y="1084"/>
                    <a:pt x="174" y="1084"/>
                  </a:cubicBezTo>
                  <a:cubicBezTo>
                    <a:pt x="174" y="1122"/>
                    <a:pt x="174" y="1122"/>
                    <a:pt x="174" y="1122"/>
                  </a:cubicBezTo>
                  <a:cubicBezTo>
                    <a:pt x="177" y="1707"/>
                    <a:pt x="177" y="1707"/>
                    <a:pt x="177" y="1707"/>
                  </a:cubicBezTo>
                  <a:cubicBezTo>
                    <a:pt x="177" y="1747"/>
                    <a:pt x="209" y="1779"/>
                    <a:pt x="249" y="1779"/>
                  </a:cubicBezTo>
                  <a:cubicBezTo>
                    <a:pt x="289" y="1779"/>
                    <a:pt x="321" y="1747"/>
                    <a:pt x="321" y="1707"/>
                  </a:cubicBezTo>
                  <a:cubicBezTo>
                    <a:pt x="344" y="1122"/>
                    <a:pt x="344" y="1122"/>
                    <a:pt x="344" y="1122"/>
                  </a:cubicBezTo>
                  <a:cubicBezTo>
                    <a:pt x="344" y="1113"/>
                    <a:pt x="351" y="1106"/>
                    <a:pt x="360" y="1106"/>
                  </a:cubicBezTo>
                  <a:cubicBezTo>
                    <a:pt x="369" y="1106"/>
                    <a:pt x="376" y="1113"/>
                    <a:pt x="376" y="1122"/>
                  </a:cubicBezTo>
                  <a:cubicBezTo>
                    <a:pt x="399" y="1707"/>
                    <a:pt x="399" y="1707"/>
                    <a:pt x="399" y="1707"/>
                  </a:cubicBezTo>
                  <a:cubicBezTo>
                    <a:pt x="399" y="1747"/>
                    <a:pt x="432" y="1779"/>
                    <a:pt x="471" y="1779"/>
                  </a:cubicBezTo>
                  <a:cubicBezTo>
                    <a:pt x="511" y="1779"/>
                    <a:pt x="544" y="1747"/>
                    <a:pt x="544" y="1707"/>
                  </a:cubicBezTo>
                  <a:cubicBezTo>
                    <a:pt x="546" y="1122"/>
                    <a:pt x="546" y="1122"/>
                    <a:pt x="546" y="1122"/>
                  </a:cubicBezTo>
                  <a:cubicBezTo>
                    <a:pt x="546" y="1084"/>
                    <a:pt x="546" y="1084"/>
                    <a:pt x="546" y="1084"/>
                  </a:cubicBezTo>
                  <a:cubicBezTo>
                    <a:pt x="547" y="614"/>
                    <a:pt x="547" y="614"/>
                    <a:pt x="547" y="614"/>
                  </a:cubicBezTo>
                  <a:cubicBezTo>
                    <a:pt x="547" y="605"/>
                    <a:pt x="554" y="598"/>
                    <a:pt x="563" y="598"/>
                  </a:cubicBezTo>
                  <a:cubicBezTo>
                    <a:pt x="572" y="598"/>
                    <a:pt x="579" y="605"/>
                    <a:pt x="579" y="614"/>
                  </a:cubicBezTo>
                  <a:cubicBezTo>
                    <a:pt x="590" y="1031"/>
                    <a:pt x="590" y="1031"/>
                    <a:pt x="590" y="1031"/>
                  </a:cubicBezTo>
                  <a:cubicBezTo>
                    <a:pt x="590" y="1067"/>
                    <a:pt x="619" y="1096"/>
                    <a:pt x="655" y="1096"/>
                  </a:cubicBezTo>
                  <a:cubicBezTo>
                    <a:pt x="691" y="1096"/>
                    <a:pt x="721" y="1067"/>
                    <a:pt x="721" y="1031"/>
                  </a:cubicBezTo>
                  <a:lnTo>
                    <a:pt x="696" y="593"/>
                  </a:lnTo>
                  <a:close/>
                </a:path>
              </a:pathLst>
            </a:custGeom>
            <a:solidFill>
              <a:srgbClr val="AFAFAF"/>
            </a:solidFill>
            <a:ln w="9525">
              <a:noFill/>
              <a:round/>
              <a:headEnd/>
              <a:tailEnd/>
            </a:ln>
            <a:effectLst/>
            <a:scene3d>
              <a:camera prst="orthographicFront"/>
              <a:lightRig rig="twoPt" dir="t">
                <a:rot lat="0" lon="0" rev="8400000"/>
              </a:lightRig>
            </a:scene3d>
            <a:sp3d extrusionH="63500" prstMaterial="matte"/>
          </p:spPr>
          <p:txBody>
            <a:bodyPr vert="horz" wrap="square" lIns="91440" tIns="45720" rIns="91440" bIns="45720" numCol="1" anchor="t" anchorCtr="0" compatLnSpc="1">
              <a:prstTxWarp prst="textNoShape">
                <a:avLst/>
              </a:prstTxWarp>
            </a:bodyPr>
            <a:lstStyle/>
            <a:p>
              <a:endParaRPr lang="de-DE"/>
            </a:p>
          </p:txBody>
        </p:sp>
        <p:sp>
          <p:nvSpPr>
            <p:cNvPr id="43" name="Freeform 42"/>
            <p:cNvSpPr>
              <a:spLocks noChangeAspect="1" noEditPoints="1"/>
            </p:cNvSpPr>
            <p:nvPr/>
          </p:nvSpPr>
          <p:spPr bwMode="gray">
            <a:xfrm>
              <a:off x="2076414" y="4192568"/>
              <a:ext cx="236708" cy="582632"/>
            </a:xfrm>
            <a:custGeom>
              <a:avLst/>
              <a:gdLst>
                <a:gd name="T0" fmla="*/ 195 w 721"/>
                <a:gd name="T1" fmla="*/ 161 h 1779"/>
                <a:gd name="T2" fmla="*/ 360 w 721"/>
                <a:gd name="T3" fmla="*/ 0 h 1779"/>
                <a:gd name="T4" fmla="*/ 526 w 721"/>
                <a:gd name="T5" fmla="*/ 161 h 1779"/>
                <a:gd name="T6" fmla="*/ 360 w 721"/>
                <a:gd name="T7" fmla="*/ 369 h 1779"/>
                <a:gd name="T8" fmla="*/ 195 w 721"/>
                <a:gd name="T9" fmla="*/ 161 h 1779"/>
                <a:gd name="T10" fmla="*/ 696 w 721"/>
                <a:gd name="T11" fmla="*/ 593 h 1779"/>
                <a:gd name="T12" fmla="*/ 497 w 721"/>
                <a:gd name="T13" fmla="*/ 393 h 1779"/>
                <a:gd name="T14" fmla="*/ 360 w 721"/>
                <a:gd name="T15" fmla="*/ 449 h 1779"/>
                <a:gd name="T16" fmla="*/ 223 w 721"/>
                <a:gd name="T17" fmla="*/ 393 h 1779"/>
                <a:gd name="T18" fmla="*/ 24 w 721"/>
                <a:gd name="T19" fmla="*/ 593 h 1779"/>
                <a:gd name="T20" fmla="*/ 0 w 721"/>
                <a:gd name="T21" fmla="*/ 1031 h 1779"/>
                <a:gd name="T22" fmla="*/ 65 w 721"/>
                <a:gd name="T23" fmla="*/ 1096 h 1779"/>
                <a:gd name="T24" fmla="*/ 130 w 721"/>
                <a:gd name="T25" fmla="*/ 1031 h 1779"/>
                <a:gd name="T26" fmla="*/ 141 w 721"/>
                <a:gd name="T27" fmla="*/ 614 h 1779"/>
                <a:gd name="T28" fmla="*/ 158 w 721"/>
                <a:gd name="T29" fmla="*/ 598 h 1779"/>
                <a:gd name="T30" fmla="*/ 174 w 721"/>
                <a:gd name="T31" fmla="*/ 614 h 1779"/>
                <a:gd name="T32" fmla="*/ 174 w 721"/>
                <a:gd name="T33" fmla="*/ 1084 h 1779"/>
                <a:gd name="T34" fmla="*/ 174 w 721"/>
                <a:gd name="T35" fmla="*/ 1122 h 1779"/>
                <a:gd name="T36" fmla="*/ 177 w 721"/>
                <a:gd name="T37" fmla="*/ 1707 h 1779"/>
                <a:gd name="T38" fmla="*/ 249 w 721"/>
                <a:gd name="T39" fmla="*/ 1779 h 1779"/>
                <a:gd name="T40" fmla="*/ 321 w 721"/>
                <a:gd name="T41" fmla="*/ 1707 h 1779"/>
                <a:gd name="T42" fmla="*/ 344 w 721"/>
                <a:gd name="T43" fmla="*/ 1122 h 1779"/>
                <a:gd name="T44" fmla="*/ 360 w 721"/>
                <a:gd name="T45" fmla="*/ 1106 h 1779"/>
                <a:gd name="T46" fmla="*/ 376 w 721"/>
                <a:gd name="T47" fmla="*/ 1122 h 1779"/>
                <a:gd name="T48" fmla="*/ 399 w 721"/>
                <a:gd name="T49" fmla="*/ 1707 h 1779"/>
                <a:gd name="T50" fmla="*/ 471 w 721"/>
                <a:gd name="T51" fmla="*/ 1779 h 1779"/>
                <a:gd name="T52" fmla="*/ 544 w 721"/>
                <a:gd name="T53" fmla="*/ 1707 h 1779"/>
                <a:gd name="T54" fmla="*/ 546 w 721"/>
                <a:gd name="T55" fmla="*/ 1122 h 1779"/>
                <a:gd name="T56" fmla="*/ 546 w 721"/>
                <a:gd name="T57" fmla="*/ 1084 h 1779"/>
                <a:gd name="T58" fmla="*/ 547 w 721"/>
                <a:gd name="T59" fmla="*/ 614 h 1779"/>
                <a:gd name="T60" fmla="*/ 563 w 721"/>
                <a:gd name="T61" fmla="*/ 598 h 1779"/>
                <a:gd name="T62" fmla="*/ 579 w 721"/>
                <a:gd name="T63" fmla="*/ 614 h 1779"/>
                <a:gd name="T64" fmla="*/ 590 w 721"/>
                <a:gd name="T65" fmla="*/ 1031 h 1779"/>
                <a:gd name="T66" fmla="*/ 655 w 721"/>
                <a:gd name="T67" fmla="*/ 1096 h 1779"/>
                <a:gd name="T68" fmla="*/ 721 w 721"/>
                <a:gd name="T69" fmla="*/ 1031 h 1779"/>
                <a:gd name="T70" fmla="*/ 696 w 721"/>
                <a:gd name="T71" fmla="*/ 593 h 17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721" h="1779">
                  <a:moveTo>
                    <a:pt x="195" y="161"/>
                  </a:moveTo>
                  <a:cubicBezTo>
                    <a:pt x="195" y="59"/>
                    <a:pt x="269" y="0"/>
                    <a:pt x="360" y="0"/>
                  </a:cubicBezTo>
                  <a:cubicBezTo>
                    <a:pt x="452" y="0"/>
                    <a:pt x="526" y="59"/>
                    <a:pt x="526" y="161"/>
                  </a:cubicBezTo>
                  <a:cubicBezTo>
                    <a:pt x="526" y="263"/>
                    <a:pt x="446" y="369"/>
                    <a:pt x="360" y="369"/>
                  </a:cubicBezTo>
                  <a:cubicBezTo>
                    <a:pt x="275" y="369"/>
                    <a:pt x="195" y="263"/>
                    <a:pt x="195" y="161"/>
                  </a:cubicBezTo>
                  <a:close/>
                  <a:moveTo>
                    <a:pt x="696" y="593"/>
                  </a:moveTo>
                  <a:cubicBezTo>
                    <a:pt x="696" y="474"/>
                    <a:pt x="572" y="393"/>
                    <a:pt x="497" y="393"/>
                  </a:cubicBezTo>
                  <a:cubicBezTo>
                    <a:pt x="421" y="393"/>
                    <a:pt x="420" y="449"/>
                    <a:pt x="360" y="449"/>
                  </a:cubicBezTo>
                  <a:cubicBezTo>
                    <a:pt x="301" y="449"/>
                    <a:pt x="283" y="393"/>
                    <a:pt x="223" y="393"/>
                  </a:cubicBezTo>
                  <a:cubicBezTo>
                    <a:pt x="164" y="393"/>
                    <a:pt x="24" y="474"/>
                    <a:pt x="24" y="593"/>
                  </a:cubicBezTo>
                  <a:cubicBezTo>
                    <a:pt x="0" y="1031"/>
                    <a:pt x="0" y="1031"/>
                    <a:pt x="0" y="1031"/>
                  </a:cubicBezTo>
                  <a:cubicBezTo>
                    <a:pt x="0" y="1067"/>
                    <a:pt x="29" y="1096"/>
                    <a:pt x="65" y="1096"/>
                  </a:cubicBezTo>
                  <a:cubicBezTo>
                    <a:pt x="101" y="1096"/>
                    <a:pt x="130" y="1067"/>
                    <a:pt x="130" y="1031"/>
                  </a:cubicBezTo>
                  <a:cubicBezTo>
                    <a:pt x="141" y="614"/>
                    <a:pt x="141" y="614"/>
                    <a:pt x="141" y="614"/>
                  </a:cubicBezTo>
                  <a:cubicBezTo>
                    <a:pt x="141" y="605"/>
                    <a:pt x="149" y="598"/>
                    <a:pt x="158" y="598"/>
                  </a:cubicBezTo>
                  <a:cubicBezTo>
                    <a:pt x="166" y="598"/>
                    <a:pt x="174" y="605"/>
                    <a:pt x="174" y="614"/>
                  </a:cubicBezTo>
                  <a:cubicBezTo>
                    <a:pt x="174" y="1084"/>
                    <a:pt x="174" y="1084"/>
                    <a:pt x="174" y="1084"/>
                  </a:cubicBezTo>
                  <a:cubicBezTo>
                    <a:pt x="174" y="1122"/>
                    <a:pt x="174" y="1122"/>
                    <a:pt x="174" y="1122"/>
                  </a:cubicBezTo>
                  <a:cubicBezTo>
                    <a:pt x="177" y="1707"/>
                    <a:pt x="177" y="1707"/>
                    <a:pt x="177" y="1707"/>
                  </a:cubicBezTo>
                  <a:cubicBezTo>
                    <a:pt x="177" y="1747"/>
                    <a:pt x="209" y="1779"/>
                    <a:pt x="249" y="1779"/>
                  </a:cubicBezTo>
                  <a:cubicBezTo>
                    <a:pt x="289" y="1779"/>
                    <a:pt x="321" y="1747"/>
                    <a:pt x="321" y="1707"/>
                  </a:cubicBezTo>
                  <a:cubicBezTo>
                    <a:pt x="344" y="1122"/>
                    <a:pt x="344" y="1122"/>
                    <a:pt x="344" y="1122"/>
                  </a:cubicBezTo>
                  <a:cubicBezTo>
                    <a:pt x="344" y="1113"/>
                    <a:pt x="351" y="1106"/>
                    <a:pt x="360" y="1106"/>
                  </a:cubicBezTo>
                  <a:cubicBezTo>
                    <a:pt x="369" y="1106"/>
                    <a:pt x="376" y="1113"/>
                    <a:pt x="376" y="1122"/>
                  </a:cubicBezTo>
                  <a:cubicBezTo>
                    <a:pt x="399" y="1707"/>
                    <a:pt x="399" y="1707"/>
                    <a:pt x="399" y="1707"/>
                  </a:cubicBezTo>
                  <a:cubicBezTo>
                    <a:pt x="399" y="1747"/>
                    <a:pt x="432" y="1779"/>
                    <a:pt x="471" y="1779"/>
                  </a:cubicBezTo>
                  <a:cubicBezTo>
                    <a:pt x="511" y="1779"/>
                    <a:pt x="544" y="1747"/>
                    <a:pt x="544" y="1707"/>
                  </a:cubicBezTo>
                  <a:cubicBezTo>
                    <a:pt x="546" y="1122"/>
                    <a:pt x="546" y="1122"/>
                    <a:pt x="546" y="1122"/>
                  </a:cubicBezTo>
                  <a:cubicBezTo>
                    <a:pt x="546" y="1084"/>
                    <a:pt x="546" y="1084"/>
                    <a:pt x="546" y="1084"/>
                  </a:cubicBezTo>
                  <a:cubicBezTo>
                    <a:pt x="547" y="614"/>
                    <a:pt x="547" y="614"/>
                    <a:pt x="547" y="614"/>
                  </a:cubicBezTo>
                  <a:cubicBezTo>
                    <a:pt x="547" y="605"/>
                    <a:pt x="554" y="598"/>
                    <a:pt x="563" y="598"/>
                  </a:cubicBezTo>
                  <a:cubicBezTo>
                    <a:pt x="572" y="598"/>
                    <a:pt x="579" y="605"/>
                    <a:pt x="579" y="614"/>
                  </a:cubicBezTo>
                  <a:cubicBezTo>
                    <a:pt x="590" y="1031"/>
                    <a:pt x="590" y="1031"/>
                    <a:pt x="590" y="1031"/>
                  </a:cubicBezTo>
                  <a:cubicBezTo>
                    <a:pt x="590" y="1067"/>
                    <a:pt x="619" y="1096"/>
                    <a:pt x="655" y="1096"/>
                  </a:cubicBezTo>
                  <a:cubicBezTo>
                    <a:pt x="691" y="1096"/>
                    <a:pt x="721" y="1067"/>
                    <a:pt x="721" y="1031"/>
                  </a:cubicBezTo>
                  <a:lnTo>
                    <a:pt x="696" y="593"/>
                  </a:lnTo>
                  <a:close/>
                </a:path>
              </a:pathLst>
            </a:custGeom>
            <a:solidFill>
              <a:srgbClr val="AFAFAF"/>
            </a:solidFill>
            <a:ln w="9525">
              <a:noFill/>
              <a:round/>
              <a:headEnd/>
              <a:tailEnd/>
            </a:ln>
            <a:effectLst/>
            <a:scene3d>
              <a:camera prst="orthographicFront"/>
              <a:lightRig rig="twoPt" dir="t">
                <a:rot lat="0" lon="0" rev="8400000"/>
              </a:lightRig>
            </a:scene3d>
            <a:sp3d extrusionH="63500" prstMaterial="matte"/>
          </p:spPr>
          <p:txBody>
            <a:bodyPr vert="horz" wrap="square" lIns="91440" tIns="45720" rIns="91440" bIns="45720" numCol="1" anchor="t" anchorCtr="0" compatLnSpc="1">
              <a:prstTxWarp prst="textNoShape">
                <a:avLst/>
              </a:prstTxWarp>
            </a:bodyPr>
            <a:lstStyle/>
            <a:p>
              <a:endParaRPr lang="de-DE"/>
            </a:p>
          </p:txBody>
        </p:sp>
        <p:sp>
          <p:nvSpPr>
            <p:cNvPr id="44" name="Freeform 43"/>
            <p:cNvSpPr>
              <a:spLocks noChangeAspect="1" noEditPoints="1"/>
            </p:cNvSpPr>
            <p:nvPr/>
          </p:nvSpPr>
          <p:spPr bwMode="gray">
            <a:xfrm>
              <a:off x="2774890" y="4192568"/>
              <a:ext cx="236708" cy="582632"/>
            </a:xfrm>
            <a:custGeom>
              <a:avLst/>
              <a:gdLst>
                <a:gd name="T0" fmla="*/ 195 w 721"/>
                <a:gd name="T1" fmla="*/ 161 h 1779"/>
                <a:gd name="T2" fmla="*/ 360 w 721"/>
                <a:gd name="T3" fmla="*/ 0 h 1779"/>
                <a:gd name="T4" fmla="*/ 526 w 721"/>
                <a:gd name="T5" fmla="*/ 161 h 1779"/>
                <a:gd name="T6" fmla="*/ 360 w 721"/>
                <a:gd name="T7" fmla="*/ 369 h 1779"/>
                <a:gd name="T8" fmla="*/ 195 w 721"/>
                <a:gd name="T9" fmla="*/ 161 h 1779"/>
                <a:gd name="T10" fmla="*/ 696 w 721"/>
                <a:gd name="T11" fmla="*/ 593 h 1779"/>
                <a:gd name="T12" fmla="*/ 497 w 721"/>
                <a:gd name="T13" fmla="*/ 393 h 1779"/>
                <a:gd name="T14" fmla="*/ 360 w 721"/>
                <a:gd name="T15" fmla="*/ 449 h 1779"/>
                <a:gd name="T16" fmla="*/ 223 w 721"/>
                <a:gd name="T17" fmla="*/ 393 h 1779"/>
                <a:gd name="T18" fmla="*/ 24 w 721"/>
                <a:gd name="T19" fmla="*/ 593 h 1779"/>
                <a:gd name="T20" fmla="*/ 0 w 721"/>
                <a:gd name="T21" fmla="*/ 1031 h 1779"/>
                <a:gd name="T22" fmla="*/ 65 w 721"/>
                <a:gd name="T23" fmla="*/ 1096 h 1779"/>
                <a:gd name="T24" fmla="*/ 130 w 721"/>
                <a:gd name="T25" fmla="*/ 1031 h 1779"/>
                <a:gd name="T26" fmla="*/ 141 w 721"/>
                <a:gd name="T27" fmla="*/ 614 h 1779"/>
                <a:gd name="T28" fmla="*/ 158 w 721"/>
                <a:gd name="T29" fmla="*/ 598 h 1779"/>
                <a:gd name="T30" fmla="*/ 174 w 721"/>
                <a:gd name="T31" fmla="*/ 614 h 1779"/>
                <a:gd name="T32" fmla="*/ 174 w 721"/>
                <a:gd name="T33" fmla="*/ 1084 h 1779"/>
                <a:gd name="T34" fmla="*/ 174 w 721"/>
                <a:gd name="T35" fmla="*/ 1122 h 1779"/>
                <a:gd name="T36" fmla="*/ 177 w 721"/>
                <a:gd name="T37" fmla="*/ 1707 h 1779"/>
                <a:gd name="T38" fmla="*/ 249 w 721"/>
                <a:gd name="T39" fmla="*/ 1779 h 1779"/>
                <a:gd name="T40" fmla="*/ 321 w 721"/>
                <a:gd name="T41" fmla="*/ 1707 h 1779"/>
                <a:gd name="T42" fmla="*/ 344 w 721"/>
                <a:gd name="T43" fmla="*/ 1122 h 1779"/>
                <a:gd name="T44" fmla="*/ 360 w 721"/>
                <a:gd name="T45" fmla="*/ 1106 h 1779"/>
                <a:gd name="T46" fmla="*/ 376 w 721"/>
                <a:gd name="T47" fmla="*/ 1122 h 1779"/>
                <a:gd name="T48" fmla="*/ 399 w 721"/>
                <a:gd name="T49" fmla="*/ 1707 h 1779"/>
                <a:gd name="T50" fmla="*/ 471 w 721"/>
                <a:gd name="T51" fmla="*/ 1779 h 1779"/>
                <a:gd name="T52" fmla="*/ 544 w 721"/>
                <a:gd name="T53" fmla="*/ 1707 h 1779"/>
                <a:gd name="T54" fmla="*/ 546 w 721"/>
                <a:gd name="T55" fmla="*/ 1122 h 1779"/>
                <a:gd name="T56" fmla="*/ 546 w 721"/>
                <a:gd name="T57" fmla="*/ 1084 h 1779"/>
                <a:gd name="T58" fmla="*/ 547 w 721"/>
                <a:gd name="T59" fmla="*/ 614 h 1779"/>
                <a:gd name="T60" fmla="*/ 563 w 721"/>
                <a:gd name="T61" fmla="*/ 598 h 1779"/>
                <a:gd name="T62" fmla="*/ 579 w 721"/>
                <a:gd name="T63" fmla="*/ 614 h 1779"/>
                <a:gd name="T64" fmla="*/ 590 w 721"/>
                <a:gd name="T65" fmla="*/ 1031 h 1779"/>
                <a:gd name="T66" fmla="*/ 655 w 721"/>
                <a:gd name="T67" fmla="*/ 1096 h 1779"/>
                <a:gd name="T68" fmla="*/ 721 w 721"/>
                <a:gd name="T69" fmla="*/ 1031 h 1779"/>
                <a:gd name="T70" fmla="*/ 696 w 721"/>
                <a:gd name="T71" fmla="*/ 593 h 17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721" h="1779">
                  <a:moveTo>
                    <a:pt x="195" y="161"/>
                  </a:moveTo>
                  <a:cubicBezTo>
                    <a:pt x="195" y="59"/>
                    <a:pt x="269" y="0"/>
                    <a:pt x="360" y="0"/>
                  </a:cubicBezTo>
                  <a:cubicBezTo>
                    <a:pt x="452" y="0"/>
                    <a:pt x="526" y="59"/>
                    <a:pt x="526" y="161"/>
                  </a:cubicBezTo>
                  <a:cubicBezTo>
                    <a:pt x="526" y="263"/>
                    <a:pt x="446" y="369"/>
                    <a:pt x="360" y="369"/>
                  </a:cubicBezTo>
                  <a:cubicBezTo>
                    <a:pt x="275" y="369"/>
                    <a:pt x="195" y="263"/>
                    <a:pt x="195" y="161"/>
                  </a:cubicBezTo>
                  <a:close/>
                  <a:moveTo>
                    <a:pt x="696" y="593"/>
                  </a:moveTo>
                  <a:cubicBezTo>
                    <a:pt x="696" y="474"/>
                    <a:pt x="572" y="393"/>
                    <a:pt x="497" y="393"/>
                  </a:cubicBezTo>
                  <a:cubicBezTo>
                    <a:pt x="421" y="393"/>
                    <a:pt x="420" y="449"/>
                    <a:pt x="360" y="449"/>
                  </a:cubicBezTo>
                  <a:cubicBezTo>
                    <a:pt x="301" y="449"/>
                    <a:pt x="283" y="393"/>
                    <a:pt x="223" y="393"/>
                  </a:cubicBezTo>
                  <a:cubicBezTo>
                    <a:pt x="164" y="393"/>
                    <a:pt x="24" y="474"/>
                    <a:pt x="24" y="593"/>
                  </a:cubicBezTo>
                  <a:cubicBezTo>
                    <a:pt x="0" y="1031"/>
                    <a:pt x="0" y="1031"/>
                    <a:pt x="0" y="1031"/>
                  </a:cubicBezTo>
                  <a:cubicBezTo>
                    <a:pt x="0" y="1067"/>
                    <a:pt x="29" y="1096"/>
                    <a:pt x="65" y="1096"/>
                  </a:cubicBezTo>
                  <a:cubicBezTo>
                    <a:pt x="101" y="1096"/>
                    <a:pt x="130" y="1067"/>
                    <a:pt x="130" y="1031"/>
                  </a:cubicBezTo>
                  <a:cubicBezTo>
                    <a:pt x="141" y="614"/>
                    <a:pt x="141" y="614"/>
                    <a:pt x="141" y="614"/>
                  </a:cubicBezTo>
                  <a:cubicBezTo>
                    <a:pt x="141" y="605"/>
                    <a:pt x="149" y="598"/>
                    <a:pt x="158" y="598"/>
                  </a:cubicBezTo>
                  <a:cubicBezTo>
                    <a:pt x="166" y="598"/>
                    <a:pt x="174" y="605"/>
                    <a:pt x="174" y="614"/>
                  </a:cubicBezTo>
                  <a:cubicBezTo>
                    <a:pt x="174" y="1084"/>
                    <a:pt x="174" y="1084"/>
                    <a:pt x="174" y="1084"/>
                  </a:cubicBezTo>
                  <a:cubicBezTo>
                    <a:pt x="174" y="1122"/>
                    <a:pt x="174" y="1122"/>
                    <a:pt x="174" y="1122"/>
                  </a:cubicBezTo>
                  <a:cubicBezTo>
                    <a:pt x="177" y="1707"/>
                    <a:pt x="177" y="1707"/>
                    <a:pt x="177" y="1707"/>
                  </a:cubicBezTo>
                  <a:cubicBezTo>
                    <a:pt x="177" y="1747"/>
                    <a:pt x="209" y="1779"/>
                    <a:pt x="249" y="1779"/>
                  </a:cubicBezTo>
                  <a:cubicBezTo>
                    <a:pt x="289" y="1779"/>
                    <a:pt x="321" y="1747"/>
                    <a:pt x="321" y="1707"/>
                  </a:cubicBezTo>
                  <a:cubicBezTo>
                    <a:pt x="344" y="1122"/>
                    <a:pt x="344" y="1122"/>
                    <a:pt x="344" y="1122"/>
                  </a:cubicBezTo>
                  <a:cubicBezTo>
                    <a:pt x="344" y="1113"/>
                    <a:pt x="351" y="1106"/>
                    <a:pt x="360" y="1106"/>
                  </a:cubicBezTo>
                  <a:cubicBezTo>
                    <a:pt x="369" y="1106"/>
                    <a:pt x="376" y="1113"/>
                    <a:pt x="376" y="1122"/>
                  </a:cubicBezTo>
                  <a:cubicBezTo>
                    <a:pt x="399" y="1707"/>
                    <a:pt x="399" y="1707"/>
                    <a:pt x="399" y="1707"/>
                  </a:cubicBezTo>
                  <a:cubicBezTo>
                    <a:pt x="399" y="1747"/>
                    <a:pt x="432" y="1779"/>
                    <a:pt x="471" y="1779"/>
                  </a:cubicBezTo>
                  <a:cubicBezTo>
                    <a:pt x="511" y="1779"/>
                    <a:pt x="544" y="1747"/>
                    <a:pt x="544" y="1707"/>
                  </a:cubicBezTo>
                  <a:cubicBezTo>
                    <a:pt x="546" y="1122"/>
                    <a:pt x="546" y="1122"/>
                    <a:pt x="546" y="1122"/>
                  </a:cubicBezTo>
                  <a:cubicBezTo>
                    <a:pt x="546" y="1084"/>
                    <a:pt x="546" y="1084"/>
                    <a:pt x="546" y="1084"/>
                  </a:cubicBezTo>
                  <a:cubicBezTo>
                    <a:pt x="547" y="614"/>
                    <a:pt x="547" y="614"/>
                    <a:pt x="547" y="614"/>
                  </a:cubicBezTo>
                  <a:cubicBezTo>
                    <a:pt x="547" y="605"/>
                    <a:pt x="554" y="598"/>
                    <a:pt x="563" y="598"/>
                  </a:cubicBezTo>
                  <a:cubicBezTo>
                    <a:pt x="572" y="598"/>
                    <a:pt x="579" y="605"/>
                    <a:pt x="579" y="614"/>
                  </a:cubicBezTo>
                  <a:cubicBezTo>
                    <a:pt x="590" y="1031"/>
                    <a:pt x="590" y="1031"/>
                    <a:pt x="590" y="1031"/>
                  </a:cubicBezTo>
                  <a:cubicBezTo>
                    <a:pt x="590" y="1067"/>
                    <a:pt x="619" y="1096"/>
                    <a:pt x="655" y="1096"/>
                  </a:cubicBezTo>
                  <a:cubicBezTo>
                    <a:pt x="691" y="1096"/>
                    <a:pt x="721" y="1067"/>
                    <a:pt x="721" y="1031"/>
                  </a:cubicBezTo>
                  <a:lnTo>
                    <a:pt x="696" y="593"/>
                  </a:lnTo>
                  <a:close/>
                </a:path>
              </a:pathLst>
            </a:custGeom>
            <a:solidFill>
              <a:srgbClr val="AFAFAF"/>
            </a:solidFill>
            <a:ln w="9525">
              <a:noFill/>
              <a:round/>
              <a:headEnd/>
              <a:tailEnd/>
            </a:ln>
            <a:effectLst/>
            <a:scene3d>
              <a:camera prst="orthographicFront"/>
              <a:lightRig rig="twoPt" dir="t">
                <a:rot lat="0" lon="0" rev="8400000"/>
              </a:lightRig>
            </a:scene3d>
            <a:sp3d extrusionH="63500" prstMaterial="matte"/>
          </p:spPr>
          <p:txBody>
            <a:bodyPr vert="horz" wrap="square" lIns="91440" tIns="45720" rIns="91440" bIns="45720" numCol="1" anchor="t" anchorCtr="0" compatLnSpc="1">
              <a:prstTxWarp prst="textNoShape">
                <a:avLst/>
              </a:prstTxWarp>
            </a:bodyPr>
            <a:lstStyle/>
            <a:p>
              <a:endParaRPr lang="de-DE"/>
            </a:p>
          </p:txBody>
        </p:sp>
        <p:sp>
          <p:nvSpPr>
            <p:cNvPr id="45" name="Freeform 44"/>
            <p:cNvSpPr>
              <a:spLocks noChangeAspect="1" noEditPoints="1"/>
            </p:cNvSpPr>
            <p:nvPr/>
          </p:nvSpPr>
          <p:spPr bwMode="gray">
            <a:xfrm>
              <a:off x="3511466" y="4192568"/>
              <a:ext cx="236708" cy="582632"/>
            </a:xfrm>
            <a:custGeom>
              <a:avLst/>
              <a:gdLst>
                <a:gd name="T0" fmla="*/ 195 w 721"/>
                <a:gd name="T1" fmla="*/ 161 h 1779"/>
                <a:gd name="T2" fmla="*/ 360 w 721"/>
                <a:gd name="T3" fmla="*/ 0 h 1779"/>
                <a:gd name="T4" fmla="*/ 526 w 721"/>
                <a:gd name="T5" fmla="*/ 161 h 1779"/>
                <a:gd name="T6" fmla="*/ 360 w 721"/>
                <a:gd name="T7" fmla="*/ 369 h 1779"/>
                <a:gd name="T8" fmla="*/ 195 w 721"/>
                <a:gd name="T9" fmla="*/ 161 h 1779"/>
                <a:gd name="T10" fmla="*/ 696 w 721"/>
                <a:gd name="T11" fmla="*/ 593 h 1779"/>
                <a:gd name="T12" fmla="*/ 497 w 721"/>
                <a:gd name="T13" fmla="*/ 393 h 1779"/>
                <a:gd name="T14" fmla="*/ 360 w 721"/>
                <a:gd name="T15" fmla="*/ 449 h 1779"/>
                <a:gd name="T16" fmla="*/ 223 w 721"/>
                <a:gd name="T17" fmla="*/ 393 h 1779"/>
                <a:gd name="T18" fmla="*/ 24 w 721"/>
                <a:gd name="T19" fmla="*/ 593 h 1779"/>
                <a:gd name="T20" fmla="*/ 0 w 721"/>
                <a:gd name="T21" fmla="*/ 1031 h 1779"/>
                <a:gd name="T22" fmla="*/ 65 w 721"/>
                <a:gd name="T23" fmla="*/ 1096 h 1779"/>
                <a:gd name="T24" fmla="*/ 130 w 721"/>
                <a:gd name="T25" fmla="*/ 1031 h 1779"/>
                <a:gd name="T26" fmla="*/ 141 w 721"/>
                <a:gd name="T27" fmla="*/ 614 h 1779"/>
                <a:gd name="T28" fmla="*/ 158 w 721"/>
                <a:gd name="T29" fmla="*/ 598 h 1779"/>
                <a:gd name="T30" fmla="*/ 174 w 721"/>
                <a:gd name="T31" fmla="*/ 614 h 1779"/>
                <a:gd name="T32" fmla="*/ 174 w 721"/>
                <a:gd name="T33" fmla="*/ 1084 h 1779"/>
                <a:gd name="T34" fmla="*/ 174 w 721"/>
                <a:gd name="T35" fmla="*/ 1122 h 1779"/>
                <a:gd name="T36" fmla="*/ 177 w 721"/>
                <a:gd name="T37" fmla="*/ 1707 h 1779"/>
                <a:gd name="T38" fmla="*/ 249 w 721"/>
                <a:gd name="T39" fmla="*/ 1779 h 1779"/>
                <a:gd name="T40" fmla="*/ 321 w 721"/>
                <a:gd name="T41" fmla="*/ 1707 h 1779"/>
                <a:gd name="T42" fmla="*/ 344 w 721"/>
                <a:gd name="T43" fmla="*/ 1122 h 1779"/>
                <a:gd name="T44" fmla="*/ 360 w 721"/>
                <a:gd name="T45" fmla="*/ 1106 h 1779"/>
                <a:gd name="T46" fmla="*/ 376 w 721"/>
                <a:gd name="T47" fmla="*/ 1122 h 1779"/>
                <a:gd name="T48" fmla="*/ 399 w 721"/>
                <a:gd name="T49" fmla="*/ 1707 h 1779"/>
                <a:gd name="T50" fmla="*/ 471 w 721"/>
                <a:gd name="T51" fmla="*/ 1779 h 1779"/>
                <a:gd name="T52" fmla="*/ 544 w 721"/>
                <a:gd name="T53" fmla="*/ 1707 h 1779"/>
                <a:gd name="T54" fmla="*/ 546 w 721"/>
                <a:gd name="T55" fmla="*/ 1122 h 1779"/>
                <a:gd name="T56" fmla="*/ 546 w 721"/>
                <a:gd name="T57" fmla="*/ 1084 h 1779"/>
                <a:gd name="T58" fmla="*/ 547 w 721"/>
                <a:gd name="T59" fmla="*/ 614 h 1779"/>
                <a:gd name="T60" fmla="*/ 563 w 721"/>
                <a:gd name="T61" fmla="*/ 598 h 1779"/>
                <a:gd name="T62" fmla="*/ 579 w 721"/>
                <a:gd name="T63" fmla="*/ 614 h 1779"/>
                <a:gd name="T64" fmla="*/ 590 w 721"/>
                <a:gd name="T65" fmla="*/ 1031 h 1779"/>
                <a:gd name="T66" fmla="*/ 655 w 721"/>
                <a:gd name="T67" fmla="*/ 1096 h 1779"/>
                <a:gd name="T68" fmla="*/ 721 w 721"/>
                <a:gd name="T69" fmla="*/ 1031 h 1779"/>
                <a:gd name="T70" fmla="*/ 696 w 721"/>
                <a:gd name="T71" fmla="*/ 593 h 17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721" h="1779">
                  <a:moveTo>
                    <a:pt x="195" y="161"/>
                  </a:moveTo>
                  <a:cubicBezTo>
                    <a:pt x="195" y="59"/>
                    <a:pt x="269" y="0"/>
                    <a:pt x="360" y="0"/>
                  </a:cubicBezTo>
                  <a:cubicBezTo>
                    <a:pt x="452" y="0"/>
                    <a:pt x="526" y="59"/>
                    <a:pt x="526" y="161"/>
                  </a:cubicBezTo>
                  <a:cubicBezTo>
                    <a:pt x="526" y="263"/>
                    <a:pt x="446" y="369"/>
                    <a:pt x="360" y="369"/>
                  </a:cubicBezTo>
                  <a:cubicBezTo>
                    <a:pt x="275" y="369"/>
                    <a:pt x="195" y="263"/>
                    <a:pt x="195" y="161"/>
                  </a:cubicBezTo>
                  <a:close/>
                  <a:moveTo>
                    <a:pt x="696" y="593"/>
                  </a:moveTo>
                  <a:cubicBezTo>
                    <a:pt x="696" y="474"/>
                    <a:pt x="572" y="393"/>
                    <a:pt x="497" y="393"/>
                  </a:cubicBezTo>
                  <a:cubicBezTo>
                    <a:pt x="421" y="393"/>
                    <a:pt x="420" y="449"/>
                    <a:pt x="360" y="449"/>
                  </a:cubicBezTo>
                  <a:cubicBezTo>
                    <a:pt x="301" y="449"/>
                    <a:pt x="283" y="393"/>
                    <a:pt x="223" y="393"/>
                  </a:cubicBezTo>
                  <a:cubicBezTo>
                    <a:pt x="164" y="393"/>
                    <a:pt x="24" y="474"/>
                    <a:pt x="24" y="593"/>
                  </a:cubicBezTo>
                  <a:cubicBezTo>
                    <a:pt x="0" y="1031"/>
                    <a:pt x="0" y="1031"/>
                    <a:pt x="0" y="1031"/>
                  </a:cubicBezTo>
                  <a:cubicBezTo>
                    <a:pt x="0" y="1067"/>
                    <a:pt x="29" y="1096"/>
                    <a:pt x="65" y="1096"/>
                  </a:cubicBezTo>
                  <a:cubicBezTo>
                    <a:pt x="101" y="1096"/>
                    <a:pt x="130" y="1067"/>
                    <a:pt x="130" y="1031"/>
                  </a:cubicBezTo>
                  <a:cubicBezTo>
                    <a:pt x="141" y="614"/>
                    <a:pt x="141" y="614"/>
                    <a:pt x="141" y="614"/>
                  </a:cubicBezTo>
                  <a:cubicBezTo>
                    <a:pt x="141" y="605"/>
                    <a:pt x="149" y="598"/>
                    <a:pt x="158" y="598"/>
                  </a:cubicBezTo>
                  <a:cubicBezTo>
                    <a:pt x="166" y="598"/>
                    <a:pt x="174" y="605"/>
                    <a:pt x="174" y="614"/>
                  </a:cubicBezTo>
                  <a:cubicBezTo>
                    <a:pt x="174" y="1084"/>
                    <a:pt x="174" y="1084"/>
                    <a:pt x="174" y="1084"/>
                  </a:cubicBezTo>
                  <a:cubicBezTo>
                    <a:pt x="174" y="1122"/>
                    <a:pt x="174" y="1122"/>
                    <a:pt x="174" y="1122"/>
                  </a:cubicBezTo>
                  <a:cubicBezTo>
                    <a:pt x="177" y="1707"/>
                    <a:pt x="177" y="1707"/>
                    <a:pt x="177" y="1707"/>
                  </a:cubicBezTo>
                  <a:cubicBezTo>
                    <a:pt x="177" y="1747"/>
                    <a:pt x="209" y="1779"/>
                    <a:pt x="249" y="1779"/>
                  </a:cubicBezTo>
                  <a:cubicBezTo>
                    <a:pt x="289" y="1779"/>
                    <a:pt x="321" y="1747"/>
                    <a:pt x="321" y="1707"/>
                  </a:cubicBezTo>
                  <a:cubicBezTo>
                    <a:pt x="344" y="1122"/>
                    <a:pt x="344" y="1122"/>
                    <a:pt x="344" y="1122"/>
                  </a:cubicBezTo>
                  <a:cubicBezTo>
                    <a:pt x="344" y="1113"/>
                    <a:pt x="351" y="1106"/>
                    <a:pt x="360" y="1106"/>
                  </a:cubicBezTo>
                  <a:cubicBezTo>
                    <a:pt x="369" y="1106"/>
                    <a:pt x="376" y="1113"/>
                    <a:pt x="376" y="1122"/>
                  </a:cubicBezTo>
                  <a:cubicBezTo>
                    <a:pt x="399" y="1707"/>
                    <a:pt x="399" y="1707"/>
                    <a:pt x="399" y="1707"/>
                  </a:cubicBezTo>
                  <a:cubicBezTo>
                    <a:pt x="399" y="1747"/>
                    <a:pt x="432" y="1779"/>
                    <a:pt x="471" y="1779"/>
                  </a:cubicBezTo>
                  <a:cubicBezTo>
                    <a:pt x="511" y="1779"/>
                    <a:pt x="544" y="1747"/>
                    <a:pt x="544" y="1707"/>
                  </a:cubicBezTo>
                  <a:cubicBezTo>
                    <a:pt x="546" y="1122"/>
                    <a:pt x="546" y="1122"/>
                    <a:pt x="546" y="1122"/>
                  </a:cubicBezTo>
                  <a:cubicBezTo>
                    <a:pt x="546" y="1084"/>
                    <a:pt x="546" y="1084"/>
                    <a:pt x="546" y="1084"/>
                  </a:cubicBezTo>
                  <a:cubicBezTo>
                    <a:pt x="547" y="614"/>
                    <a:pt x="547" y="614"/>
                    <a:pt x="547" y="614"/>
                  </a:cubicBezTo>
                  <a:cubicBezTo>
                    <a:pt x="547" y="605"/>
                    <a:pt x="554" y="598"/>
                    <a:pt x="563" y="598"/>
                  </a:cubicBezTo>
                  <a:cubicBezTo>
                    <a:pt x="572" y="598"/>
                    <a:pt x="579" y="605"/>
                    <a:pt x="579" y="614"/>
                  </a:cubicBezTo>
                  <a:cubicBezTo>
                    <a:pt x="590" y="1031"/>
                    <a:pt x="590" y="1031"/>
                    <a:pt x="590" y="1031"/>
                  </a:cubicBezTo>
                  <a:cubicBezTo>
                    <a:pt x="590" y="1067"/>
                    <a:pt x="619" y="1096"/>
                    <a:pt x="655" y="1096"/>
                  </a:cubicBezTo>
                  <a:cubicBezTo>
                    <a:pt x="691" y="1096"/>
                    <a:pt x="721" y="1067"/>
                    <a:pt x="721" y="1031"/>
                  </a:cubicBezTo>
                  <a:lnTo>
                    <a:pt x="696" y="593"/>
                  </a:lnTo>
                  <a:close/>
                </a:path>
              </a:pathLst>
            </a:custGeom>
            <a:solidFill>
              <a:srgbClr val="AFAFAF"/>
            </a:solidFill>
            <a:ln w="9525">
              <a:noFill/>
              <a:round/>
              <a:headEnd/>
              <a:tailEnd/>
            </a:ln>
            <a:effectLst/>
            <a:scene3d>
              <a:camera prst="orthographicFront"/>
              <a:lightRig rig="twoPt" dir="t">
                <a:rot lat="0" lon="0" rev="8400000"/>
              </a:lightRig>
            </a:scene3d>
            <a:sp3d extrusionH="63500" prstMaterial="matte"/>
          </p:spPr>
          <p:txBody>
            <a:bodyPr vert="horz" wrap="square" lIns="91440" tIns="45720" rIns="91440" bIns="45720" numCol="1" anchor="t" anchorCtr="0" compatLnSpc="1">
              <a:prstTxWarp prst="textNoShape">
                <a:avLst/>
              </a:prstTxWarp>
            </a:bodyPr>
            <a:lstStyle/>
            <a:p>
              <a:endParaRPr lang="de-DE"/>
            </a:p>
          </p:txBody>
        </p:sp>
        <p:sp>
          <p:nvSpPr>
            <p:cNvPr id="46" name="Freeform 45"/>
            <p:cNvSpPr>
              <a:spLocks noChangeAspect="1" noEditPoints="1"/>
            </p:cNvSpPr>
            <p:nvPr/>
          </p:nvSpPr>
          <p:spPr bwMode="gray">
            <a:xfrm>
              <a:off x="3848004" y="4192568"/>
              <a:ext cx="236708" cy="582632"/>
            </a:xfrm>
            <a:custGeom>
              <a:avLst/>
              <a:gdLst>
                <a:gd name="T0" fmla="*/ 195 w 721"/>
                <a:gd name="T1" fmla="*/ 161 h 1779"/>
                <a:gd name="T2" fmla="*/ 360 w 721"/>
                <a:gd name="T3" fmla="*/ 0 h 1779"/>
                <a:gd name="T4" fmla="*/ 526 w 721"/>
                <a:gd name="T5" fmla="*/ 161 h 1779"/>
                <a:gd name="T6" fmla="*/ 360 w 721"/>
                <a:gd name="T7" fmla="*/ 369 h 1779"/>
                <a:gd name="T8" fmla="*/ 195 w 721"/>
                <a:gd name="T9" fmla="*/ 161 h 1779"/>
                <a:gd name="T10" fmla="*/ 696 w 721"/>
                <a:gd name="T11" fmla="*/ 593 h 1779"/>
                <a:gd name="T12" fmla="*/ 497 w 721"/>
                <a:gd name="T13" fmla="*/ 393 h 1779"/>
                <a:gd name="T14" fmla="*/ 360 w 721"/>
                <a:gd name="T15" fmla="*/ 449 h 1779"/>
                <a:gd name="T16" fmla="*/ 223 w 721"/>
                <a:gd name="T17" fmla="*/ 393 h 1779"/>
                <a:gd name="T18" fmla="*/ 24 w 721"/>
                <a:gd name="T19" fmla="*/ 593 h 1779"/>
                <a:gd name="T20" fmla="*/ 0 w 721"/>
                <a:gd name="T21" fmla="*/ 1031 h 1779"/>
                <a:gd name="T22" fmla="*/ 65 w 721"/>
                <a:gd name="T23" fmla="*/ 1096 h 1779"/>
                <a:gd name="T24" fmla="*/ 130 w 721"/>
                <a:gd name="T25" fmla="*/ 1031 h 1779"/>
                <a:gd name="T26" fmla="*/ 141 w 721"/>
                <a:gd name="T27" fmla="*/ 614 h 1779"/>
                <a:gd name="T28" fmla="*/ 158 w 721"/>
                <a:gd name="T29" fmla="*/ 598 h 1779"/>
                <a:gd name="T30" fmla="*/ 174 w 721"/>
                <a:gd name="T31" fmla="*/ 614 h 1779"/>
                <a:gd name="T32" fmla="*/ 174 w 721"/>
                <a:gd name="T33" fmla="*/ 1084 h 1779"/>
                <a:gd name="T34" fmla="*/ 174 w 721"/>
                <a:gd name="T35" fmla="*/ 1122 h 1779"/>
                <a:gd name="T36" fmla="*/ 177 w 721"/>
                <a:gd name="T37" fmla="*/ 1707 h 1779"/>
                <a:gd name="T38" fmla="*/ 249 w 721"/>
                <a:gd name="T39" fmla="*/ 1779 h 1779"/>
                <a:gd name="T40" fmla="*/ 321 w 721"/>
                <a:gd name="T41" fmla="*/ 1707 h 1779"/>
                <a:gd name="T42" fmla="*/ 344 w 721"/>
                <a:gd name="T43" fmla="*/ 1122 h 1779"/>
                <a:gd name="T44" fmla="*/ 360 w 721"/>
                <a:gd name="T45" fmla="*/ 1106 h 1779"/>
                <a:gd name="T46" fmla="*/ 376 w 721"/>
                <a:gd name="T47" fmla="*/ 1122 h 1779"/>
                <a:gd name="T48" fmla="*/ 399 w 721"/>
                <a:gd name="T49" fmla="*/ 1707 h 1779"/>
                <a:gd name="T50" fmla="*/ 471 w 721"/>
                <a:gd name="T51" fmla="*/ 1779 h 1779"/>
                <a:gd name="T52" fmla="*/ 544 w 721"/>
                <a:gd name="T53" fmla="*/ 1707 h 1779"/>
                <a:gd name="T54" fmla="*/ 546 w 721"/>
                <a:gd name="T55" fmla="*/ 1122 h 1779"/>
                <a:gd name="T56" fmla="*/ 546 w 721"/>
                <a:gd name="T57" fmla="*/ 1084 h 1779"/>
                <a:gd name="T58" fmla="*/ 547 w 721"/>
                <a:gd name="T59" fmla="*/ 614 h 1779"/>
                <a:gd name="T60" fmla="*/ 563 w 721"/>
                <a:gd name="T61" fmla="*/ 598 h 1779"/>
                <a:gd name="T62" fmla="*/ 579 w 721"/>
                <a:gd name="T63" fmla="*/ 614 h 1779"/>
                <a:gd name="T64" fmla="*/ 590 w 721"/>
                <a:gd name="T65" fmla="*/ 1031 h 1779"/>
                <a:gd name="T66" fmla="*/ 655 w 721"/>
                <a:gd name="T67" fmla="*/ 1096 h 1779"/>
                <a:gd name="T68" fmla="*/ 721 w 721"/>
                <a:gd name="T69" fmla="*/ 1031 h 1779"/>
                <a:gd name="T70" fmla="*/ 696 w 721"/>
                <a:gd name="T71" fmla="*/ 593 h 17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721" h="1779">
                  <a:moveTo>
                    <a:pt x="195" y="161"/>
                  </a:moveTo>
                  <a:cubicBezTo>
                    <a:pt x="195" y="59"/>
                    <a:pt x="269" y="0"/>
                    <a:pt x="360" y="0"/>
                  </a:cubicBezTo>
                  <a:cubicBezTo>
                    <a:pt x="452" y="0"/>
                    <a:pt x="526" y="59"/>
                    <a:pt x="526" y="161"/>
                  </a:cubicBezTo>
                  <a:cubicBezTo>
                    <a:pt x="526" y="263"/>
                    <a:pt x="446" y="369"/>
                    <a:pt x="360" y="369"/>
                  </a:cubicBezTo>
                  <a:cubicBezTo>
                    <a:pt x="275" y="369"/>
                    <a:pt x="195" y="263"/>
                    <a:pt x="195" y="161"/>
                  </a:cubicBezTo>
                  <a:close/>
                  <a:moveTo>
                    <a:pt x="696" y="593"/>
                  </a:moveTo>
                  <a:cubicBezTo>
                    <a:pt x="696" y="474"/>
                    <a:pt x="572" y="393"/>
                    <a:pt x="497" y="393"/>
                  </a:cubicBezTo>
                  <a:cubicBezTo>
                    <a:pt x="421" y="393"/>
                    <a:pt x="420" y="449"/>
                    <a:pt x="360" y="449"/>
                  </a:cubicBezTo>
                  <a:cubicBezTo>
                    <a:pt x="301" y="449"/>
                    <a:pt x="283" y="393"/>
                    <a:pt x="223" y="393"/>
                  </a:cubicBezTo>
                  <a:cubicBezTo>
                    <a:pt x="164" y="393"/>
                    <a:pt x="24" y="474"/>
                    <a:pt x="24" y="593"/>
                  </a:cubicBezTo>
                  <a:cubicBezTo>
                    <a:pt x="0" y="1031"/>
                    <a:pt x="0" y="1031"/>
                    <a:pt x="0" y="1031"/>
                  </a:cubicBezTo>
                  <a:cubicBezTo>
                    <a:pt x="0" y="1067"/>
                    <a:pt x="29" y="1096"/>
                    <a:pt x="65" y="1096"/>
                  </a:cubicBezTo>
                  <a:cubicBezTo>
                    <a:pt x="101" y="1096"/>
                    <a:pt x="130" y="1067"/>
                    <a:pt x="130" y="1031"/>
                  </a:cubicBezTo>
                  <a:cubicBezTo>
                    <a:pt x="141" y="614"/>
                    <a:pt x="141" y="614"/>
                    <a:pt x="141" y="614"/>
                  </a:cubicBezTo>
                  <a:cubicBezTo>
                    <a:pt x="141" y="605"/>
                    <a:pt x="149" y="598"/>
                    <a:pt x="158" y="598"/>
                  </a:cubicBezTo>
                  <a:cubicBezTo>
                    <a:pt x="166" y="598"/>
                    <a:pt x="174" y="605"/>
                    <a:pt x="174" y="614"/>
                  </a:cubicBezTo>
                  <a:cubicBezTo>
                    <a:pt x="174" y="1084"/>
                    <a:pt x="174" y="1084"/>
                    <a:pt x="174" y="1084"/>
                  </a:cubicBezTo>
                  <a:cubicBezTo>
                    <a:pt x="174" y="1122"/>
                    <a:pt x="174" y="1122"/>
                    <a:pt x="174" y="1122"/>
                  </a:cubicBezTo>
                  <a:cubicBezTo>
                    <a:pt x="177" y="1707"/>
                    <a:pt x="177" y="1707"/>
                    <a:pt x="177" y="1707"/>
                  </a:cubicBezTo>
                  <a:cubicBezTo>
                    <a:pt x="177" y="1747"/>
                    <a:pt x="209" y="1779"/>
                    <a:pt x="249" y="1779"/>
                  </a:cubicBezTo>
                  <a:cubicBezTo>
                    <a:pt x="289" y="1779"/>
                    <a:pt x="321" y="1747"/>
                    <a:pt x="321" y="1707"/>
                  </a:cubicBezTo>
                  <a:cubicBezTo>
                    <a:pt x="344" y="1122"/>
                    <a:pt x="344" y="1122"/>
                    <a:pt x="344" y="1122"/>
                  </a:cubicBezTo>
                  <a:cubicBezTo>
                    <a:pt x="344" y="1113"/>
                    <a:pt x="351" y="1106"/>
                    <a:pt x="360" y="1106"/>
                  </a:cubicBezTo>
                  <a:cubicBezTo>
                    <a:pt x="369" y="1106"/>
                    <a:pt x="376" y="1113"/>
                    <a:pt x="376" y="1122"/>
                  </a:cubicBezTo>
                  <a:cubicBezTo>
                    <a:pt x="399" y="1707"/>
                    <a:pt x="399" y="1707"/>
                    <a:pt x="399" y="1707"/>
                  </a:cubicBezTo>
                  <a:cubicBezTo>
                    <a:pt x="399" y="1747"/>
                    <a:pt x="432" y="1779"/>
                    <a:pt x="471" y="1779"/>
                  </a:cubicBezTo>
                  <a:cubicBezTo>
                    <a:pt x="511" y="1779"/>
                    <a:pt x="544" y="1747"/>
                    <a:pt x="544" y="1707"/>
                  </a:cubicBezTo>
                  <a:cubicBezTo>
                    <a:pt x="546" y="1122"/>
                    <a:pt x="546" y="1122"/>
                    <a:pt x="546" y="1122"/>
                  </a:cubicBezTo>
                  <a:cubicBezTo>
                    <a:pt x="546" y="1084"/>
                    <a:pt x="546" y="1084"/>
                    <a:pt x="546" y="1084"/>
                  </a:cubicBezTo>
                  <a:cubicBezTo>
                    <a:pt x="547" y="614"/>
                    <a:pt x="547" y="614"/>
                    <a:pt x="547" y="614"/>
                  </a:cubicBezTo>
                  <a:cubicBezTo>
                    <a:pt x="547" y="605"/>
                    <a:pt x="554" y="598"/>
                    <a:pt x="563" y="598"/>
                  </a:cubicBezTo>
                  <a:cubicBezTo>
                    <a:pt x="572" y="598"/>
                    <a:pt x="579" y="605"/>
                    <a:pt x="579" y="614"/>
                  </a:cubicBezTo>
                  <a:cubicBezTo>
                    <a:pt x="590" y="1031"/>
                    <a:pt x="590" y="1031"/>
                    <a:pt x="590" y="1031"/>
                  </a:cubicBezTo>
                  <a:cubicBezTo>
                    <a:pt x="590" y="1067"/>
                    <a:pt x="619" y="1096"/>
                    <a:pt x="655" y="1096"/>
                  </a:cubicBezTo>
                  <a:cubicBezTo>
                    <a:pt x="691" y="1096"/>
                    <a:pt x="721" y="1067"/>
                    <a:pt x="721" y="1031"/>
                  </a:cubicBezTo>
                  <a:lnTo>
                    <a:pt x="696" y="593"/>
                  </a:lnTo>
                  <a:close/>
                </a:path>
              </a:pathLst>
            </a:custGeom>
            <a:solidFill>
              <a:srgbClr val="AFAFAF"/>
            </a:solidFill>
            <a:ln w="9525">
              <a:noFill/>
              <a:round/>
              <a:headEnd/>
              <a:tailEnd/>
            </a:ln>
            <a:effectLst/>
            <a:scene3d>
              <a:camera prst="orthographicFront"/>
              <a:lightRig rig="twoPt" dir="t">
                <a:rot lat="0" lon="0" rev="8400000"/>
              </a:lightRig>
            </a:scene3d>
            <a:sp3d extrusionH="63500" prstMaterial="matte"/>
          </p:spPr>
          <p:txBody>
            <a:bodyPr vert="horz" wrap="square" lIns="91440" tIns="45720" rIns="91440" bIns="45720" numCol="1" anchor="t" anchorCtr="0" compatLnSpc="1">
              <a:prstTxWarp prst="textNoShape">
                <a:avLst/>
              </a:prstTxWarp>
            </a:bodyPr>
            <a:lstStyle>
              <a:defPPr>
                <a:defRPr lang="de-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de-DE"/>
            </a:p>
          </p:txBody>
        </p:sp>
        <p:sp>
          <p:nvSpPr>
            <p:cNvPr id="47" name="Freeform 46"/>
            <p:cNvSpPr>
              <a:spLocks noChangeAspect="1" noEditPoints="1"/>
            </p:cNvSpPr>
            <p:nvPr/>
          </p:nvSpPr>
          <p:spPr bwMode="gray">
            <a:xfrm>
              <a:off x="4171844" y="4192568"/>
              <a:ext cx="236708" cy="582632"/>
            </a:xfrm>
            <a:custGeom>
              <a:avLst/>
              <a:gdLst>
                <a:gd name="T0" fmla="*/ 195 w 721"/>
                <a:gd name="T1" fmla="*/ 161 h 1779"/>
                <a:gd name="T2" fmla="*/ 360 w 721"/>
                <a:gd name="T3" fmla="*/ 0 h 1779"/>
                <a:gd name="T4" fmla="*/ 526 w 721"/>
                <a:gd name="T5" fmla="*/ 161 h 1779"/>
                <a:gd name="T6" fmla="*/ 360 w 721"/>
                <a:gd name="T7" fmla="*/ 369 h 1779"/>
                <a:gd name="T8" fmla="*/ 195 w 721"/>
                <a:gd name="T9" fmla="*/ 161 h 1779"/>
                <a:gd name="T10" fmla="*/ 696 w 721"/>
                <a:gd name="T11" fmla="*/ 593 h 1779"/>
                <a:gd name="T12" fmla="*/ 497 w 721"/>
                <a:gd name="T13" fmla="*/ 393 h 1779"/>
                <a:gd name="T14" fmla="*/ 360 w 721"/>
                <a:gd name="T15" fmla="*/ 449 h 1779"/>
                <a:gd name="T16" fmla="*/ 223 w 721"/>
                <a:gd name="T17" fmla="*/ 393 h 1779"/>
                <a:gd name="T18" fmla="*/ 24 w 721"/>
                <a:gd name="T19" fmla="*/ 593 h 1779"/>
                <a:gd name="T20" fmla="*/ 0 w 721"/>
                <a:gd name="T21" fmla="*/ 1031 h 1779"/>
                <a:gd name="T22" fmla="*/ 65 w 721"/>
                <a:gd name="T23" fmla="*/ 1096 h 1779"/>
                <a:gd name="T24" fmla="*/ 130 w 721"/>
                <a:gd name="T25" fmla="*/ 1031 h 1779"/>
                <a:gd name="T26" fmla="*/ 141 w 721"/>
                <a:gd name="T27" fmla="*/ 614 h 1779"/>
                <a:gd name="T28" fmla="*/ 158 w 721"/>
                <a:gd name="T29" fmla="*/ 598 h 1779"/>
                <a:gd name="T30" fmla="*/ 174 w 721"/>
                <a:gd name="T31" fmla="*/ 614 h 1779"/>
                <a:gd name="T32" fmla="*/ 174 w 721"/>
                <a:gd name="T33" fmla="*/ 1084 h 1779"/>
                <a:gd name="T34" fmla="*/ 174 w 721"/>
                <a:gd name="T35" fmla="*/ 1122 h 1779"/>
                <a:gd name="T36" fmla="*/ 177 w 721"/>
                <a:gd name="T37" fmla="*/ 1707 h 1779"/>
                <a:gd name="T38" fmla="*/ 249 w 721"/>
                <a:gd name="T39" fmla="*/ 1779 h 1779"/>
                <a:gd name="T40" fmla="*/ 321 w 721"/>
                <a:gd name="T41" fmla="*/ 1707 h 1779"/>
                <a:gd name="T42" fmla="*/ 344 w 721"/>
                <a:gd name="T43" fmla="*/ 1122 h 1779"/>
                <a:gd name="T44" fmla="*/ 360 w 721"/>
                <a:gd name="T45" fmla="*/ 1106 h 1779"/>
                <a:gd name="T46" fmla="*/ 376 w 721"/>
                <a:gd name="T47" fmla="*/ 1122 h 1779"/>
                <a:gd name="T48" fmla="*/ 399 w 721"/>
                <a:gd name="T49" fmla="*/ 1707 h 1779"/>
                <a:gd name="T50" fmla="*/ 471 w 721"/>
                <a:gd name="T51" fmla="*/ 1779 h 1779"/>
                <a:gd name="T52" fmla="*/ 544 w 721"/>
                <a:gd name="T53" fmla="*/ 1707 h 1779"/>
                <a:gd name="T54" fmla="*/ 546 w 721"/>
                <a:gd name="T55" fmla="*/ 1122 h 1779"/>
                <a:gd name="T56" fmla="*/ 546 w 721"/>
                <a:gd name="T57" fmla="*/ 1084 h 1779"/>
                <a:gd name="T58" fmla="*/ 547 w 721"/>
                <a:gd name="T59" fmla="*/ 614 h 1779"/>
                <a:gd name="T60" fmla="*/ 563 w 721"/>
                <a:gd name="T61" fmla="*/ 598 h 1779"/>
                <a:gd name="T62" fmla="*/ 579 w 721"/>
                <a:gd name="T63" fmla="*/ 614 h 1779"/>
                <a:gd name="T64" fmla="*/ 590 w 721"/>
                <a:gd name="T65" fmla="*/ 1031 h 1779"/>
                <a:gd name="T66" fmla="*/ 655 w 721"/>
                <a:gd name="T67" fmla="*/ 1096 h 1779"/>
                <a:gd name="T68" fmla="*/ 721 w 721"/>
                <a:gd name="T69" fmla="*/ 1031 h 1779"/>
                <a:gd name="T70" fmla="*/ 696 w 721"/>
                <a:gd name="T71" fmla="*/ 593 h 17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721" h="1779">
                  <a:moveTo>
                    <a:pt x="195" y="161"/>
                  </a:moveTo>
                  <a:cubicBezTo>
                    <a:pt x="195" y="59"/>
                    <a:pt x="269" y="0"/>
                    <a:pt x="360" y="0"/>
                  </a:cubicBezTo>
                  <a:cubicBezTo>
                    <a:pt x="452" y="0"/>
                    <a:pt x="526" y="59"/>
                    <a:pt x="526" y="161"/>
                  </a:cubicBezTo>
                  <a:cubicBezTo>
                    <a:pt x="526" y="263"/>
                    <a:pt x="446" y="369"/>
                    <a:pt x="360" y="369"/>
                  </a:cubicBezTo>
                  <a:cubicBezTo>
                    <a:pt x="275" y="369"/>
                    <a:pt x="195" y="263"/>
                    <a:pt x="195" y="161"/>
                  </a:cubicBezTo>
                  <a:close/>
                  <a:moveTo>
                    <a:pt x="696" y="593"/>
                  </a:moveTo>
                  <a:cubicBezTo>
                    <a:pt x="696" y="474"/>
                    <a:pt x="572" y="393"/>
                    <a:pt x="497" y="393"/>
                  </a:cubicBezTo>
                  <a:cubicBezTo>
                    <a:pt x="421" y="393"/>
                    <a:pt x="420" y="449"/>
                    <a:pt x="360" y="449"/>
                  </a:cubicBezTo>
                  <a:cubicBezTo>
                    <a:pt x="301" y="449"/>
                    <a:pt x="283" y="393"/>
                    <a:pt x="223" y="393"/>
                  </a:cubicBezTo>
                  <a:cubicBezTo>
                    <a:pt x="164" y="393"/>
                    <a:pt x="24" y="474"/>
                    <a:pt x="24" y="593"/>
                  </a:cubicBezTo>
                  <a:cubicBezTo>
                    <a:pt x="0" y="1031"/>
                    <a:pt x="0" y="1031"/>
                    <a:pt x="0" y="1031"/>
                  </a:cubicBezTo>
                  <a:cubicBezTo>
                    <a:pt x="0" y="1067"/>
                    <a:pt x="29" y="1096"/>
                    <a:pt x="65" y="1096"/>
                  </a:cubicBezTo>
                  <a:cubicBezTo>
                    <a:pt x="101" y="1096"/>
                    <a:pt x="130" y="1067"/>
                    <a:pt x="130" y="1031"/>
                  </a:cubicBezTo>
                  <a:cubicBezTo>
                    <a:pt x="141" y="614"/>
                    <a:pt x="141" y="614"/>
                    <a:pt x="141" y="614"/>
                  </a:cubicBezTo>
                  <a:cubicBezTo>
                    <a:pt x="141" y="605"/>
                    <a:pt x="149" y="598"/>
                    <a:pt x="158" y="598"/>
                  </a:cubicBezTo>
                  <a:cubicBezTo>
                    <a:pt x="166" y="598"/>
                    <a:pt x="174" y="605"/>
                    <a:pt x="174" y="614"/>
                  </a:cubicBezTo>
                  <a:cubicBezTo>
                    <a:pt x="174" y="1084"/>
                    <a:pt x="174" y="1084"/>
                    <a:pt x="174" y="1084"/>
                  </a:cubicBezTo>
                  <a:cubicBezTo>
                    <a:pt x="174" y="1122"/>
                    <a:pt x="174" y="1122"/>
                    <a:pt x="174" y="1122"/>
                  </a:cubicBezTo>
                  <a:cubicBezTo>
                    <a:pt x="177" y="1707"/>
                    <a:pt x="177" y="1707"/>
                    <a:pt x="177" y="1707"/>
                  </a:cubicBezTo>
                  <a:cubicBezTo>
                    <a:pt x="177" y="1747"/>
                    <a:pt x="209" y="1779"/>
                    <a:pt x="249" y="1779"/>
                  </a:cubicBezTo>
                  <a:cubicBezTo>
                    <a:pt x="289" y="1779"/>
                    <a:pt x="321" y="1747"/>
                    <a:pt x="321" y="1707"/>
                  </a:cubicBezTo>
                  <a:cubicBezTo>
                    <a:pt x="344" y="1122"/>
                    <a:pt x="344" y="1122"/>
                    <a:pt x="344" y="1122"/>
                  </a:cubicBezTo>
                  <a:cubicBezTo>
                    <a:pt x="344" y="1113"/>
                    <a:pt x="351" y="1106"/>
                    <a:pt x="360" y="1106"/>
                  </a:cubicBezTo>
                  <a:cubicBezTo>
                    <a:pt x="369" y="1106"/>
                    <a:pt x="376" y="1113"/>
                    <a:pt x="376" y="1122"/>
                  </a:cubicBezTo>
                  <a:cubicBezTo>
                    <a:pt x="399" y="1707"/>
                    <a:pt x="399" y="1707"/>
                    <a:pt x="399" y="1707"/>
                  </a:cubicBezTo>
                  <a:cubicBezTo>
                    <a:pt x="399" y="1747"/>
                    <a:pt x="432" y="1779"/>
                    <a:pt x="471" y="1779"/>
                  </a:cubicBezTo>
                  <a:cubicBezTo>
                    <a:pt x="511" y="1779"/>
                    <a:pt x="544" y="1747"/>
                    <a:pt x="544" y="1707"/>
                  </a:cubicBezTo>
                  <a:cubicBezTo>
                    <a:pt x="546" y="1122"/>
                    <a:pt x="546" y="1122"/>
                    <a:pt x="546" y="1122"/>
                  </a:cubicBezTo>
                  <a:cubicBezTo>
                    <a:pt x="546" y="1084"/>
                    <a:pt x="546" y="1084"/>
                    <a:pt x="546" y="1084"/>
                  </a:cubicBezTo>
                  <a:cubicBezTo>
                    <a:pt x="547" y="614"/>
                    <a:pt x="547" y="614"/>
                    <a:pt x="547" y="614"/>
                  </a:cubicBezTo>
                  <a:cubicBezTo>
                    <a:pt x="547" y="605"/>
                    <a:pt x="554" y="598"/>
                    <a:pt x="563" y="598"/>
                  </a:cubicBezTo>
                  <a:cubicBezTo>
                    <a:pt x="572" y="598"/>
                    <a:pt x="579" y="605"/>
                    <a:pt x="579" y="614"/>
                  </a:cubicBezTo>
                  <a:cubicBezTo>
                    <a:pt x="590" y="1031"/>
                    <a:pt x="590" y="1031"/>
                    <a:pt x="590" y="1031"/>
                  </a:cubicBezTo>
                  <a:cubicBezTo>
                    <a:pt x="590" y="1067"/>
                    <a:pt x="619" y="1096"/>
                    <a:pt x="655" y="1096"/>
                  </a:cubicBezTo>
                  <a:cubicBezTo>
                    <a:pt x="691" y="1096"/>
                    <a:pt x="721" y="1067"/>
                    <a:pt x="721" y="1031"/>
                  </a:cubicBezTo>
                  <a:lnTo>
                    <a:pt x="696" y="593"/>
                  </a:lnTo>
                  <a:close/>
                </a:path>
              </a:pathLst>
            </a:custGeom>
            <a:solidFill>
              <a:srgbClr val="AFAFAF"/>
            </a:solidFill>
            <a:ln w="9525">
              <a:noFill/>
              <a:round/>
              <a:headEnd/>
              <a:tailEnd/>
            </a:ln>
            <a:effectLst/>
            <a:scene3d>
              <a:camera prst="orthographicFront"/>
              <a:lightRig rig="twoPt" dir="t">
                <a:rot lat="0" lon="0" rev="8400000"/>
              </a:lightRig>
            </a:scene3d>
            <a:sp3d extrusionH="63500" prstMaterial="matte"/>
          </p:spPr>
          <p:txBody>
            <a:bodyPr vert="horz" wrap="square" lIns="91440" tIns="45720" rIns="91440" bIns="45720" numCol="1" anchor="t" anchorCtr="0" compatLnSpc="1">
              <a:prstTxWarp prst="textNoShape">
                <a:avLst/>
              </a:prstTxWarp>
            </a:bodyPr>
            <a:lstStyle>
              <a:defPPr>
                <a:defRPr lang="de-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de-DE"/>
            </a:p>
          </p:txBody>
        </p:sp>
      </p:grpSp>
      <p:grpSp>
        <p:nvGrpSpPr>
          <p:cNvPr id="7" name="Group 6"/>
          <p:cNvGrpSpPr/>
          <p:nvPr/>
        </p:nvGrpSpPr>
        <p:grpSpPr>
          <a:xfrm>
            <a:off x="1028700" y="5061248"/>
            <a:ext cx="3379852" cy="582632"/>
            <a:chOff x="1054100" y="4852968"/>
            <a:chExt cx="3379852" cy="582632"/>
          </a:xfrm>
        </p:grpSpPr>
        <p:sp>
          <p:nvSpPr>
            <p:cNvPr id="48" name="Freeform 47"/>
            <p:cNvSpPr>
              <a:spLocks noChangeAspect="1" noEditPoints="1"/>
            </p:cNvSpPr>
            <p:nvPr/>
          </p:nvSpPr>
          <p:spPr bwMode="gray">
            <a:xfrm>
              <a:off x="1054100" y="4852968"/>
              <a:ext cx="236708" cy="582632"/>
            </a:xfrm>
            <a:custGeom>
              <a:avLst/>
              <a:gdLst>
                <a:gd name="T0" fmla="*/ 195 w 721"/>
                <a:gd name="T1" fmla="*/ 161 h 1779"/>
                <a:gd name="T2" fmla="*/ 360 w 721"/>
                <a:gd name="T3" fmla="*/ 0 h 1779"/>
                <a:gd name="T4" fmla="*/ 526 w 721"/>
                <a:gd name="T5" fmla="*/ 161 h 1779"/>
                <a:gd name="T6" fmla="*/ 360 w 721"/>
                <a:gd name="T7" fmla="*/ 369 h 1779"/>
                <a:gd name="T8" fmla="*/ 195 w 721"/>
                <a:gd name="T9" fmla="*/ 161 h 1779"/>
                <a:gd name="T10" fmla="*/ 696 w 721"/>
                <a:gd name="T11" fmla="*/ 593 h 1779"/>
                <a:gd name="T12" fmla="*/ 497 w 721"/>
                <a:gd name="T13" fmla="*/ 393 h 1779"/>
                <a:gd name="T14" fmla="*/ 360 w 721"/>
                <a:gd name="T15" fmla="*/ 449 h 1779"/>
                <a:gd name="T16" fmla="*/ 223 w 721"/>
                <a:gd name="T17" fmla="*/ 393 h 1779"/>
                <a:gd name="T18" fmla="*/ 24 w 721"/>
                <a:gd name="T19" fmla="*/ 593 h 1779"/>
                <a:gd name="T20" fmla="*/ 0 w 721"/>
                <a:gd name="T21" fmla="*/ 1031 h 1779"/>
                <a:gd name="T22" fmla="*/ 65 w 721"/>
                <a:gd name="T23" fmla="*/ 1096 h 1779"/>
                <a:gd name="T24" fmla="*/ 130 w 721"/>
                <a:gd name="T25" fmla="*/ 1031 h 1779"/>
                <a:gd name="T26" fmla="*/ 141 w 721"/>
                <a:gd name="T27" fmla="*/ 614 h 1779"/>
                <a:gd name="T28" fmla="*/ 158 w 721"/>
                <a:gd name="T29" fmla="*/ 598 h 1779"/>
                <a:gd name="T30" fmla="*/ 174 w 721"/>
                <a:gd name="T31" fmla="*/ 614 h 1779"/>
                <a:gd name="T32" fmla="*/ 174 w 721"/>
                <a:gd name="T33" fmla="*/ 1084 h 1779"/>
                <a:gd name="T34" fmla="*/ 174 w 721"/>
                <a:gd name="T35" fmla="*/ 1122 h 1779"/>
                <a:gd name="T36" fmla="*/ 177 w 721"/>
                <a:gd name="T37" fmla="*/ 1707 h 1779"/>
                <a:gd name="T38" fmla="*/ 249 w 721"/>
                <a:gd name="T39" fmla="*/ 1779 h 1779"/>
                <a:gd name="T40" fmla="*/ 321 w 721"/>
                <a:gd name="T41" fmla="*/ 1707 h 1779"/>
                <a:gd name="T42" fmla="*/ 344 w 721"/>
                <a:gd name="T43" fmla="*/ 1122 h 1779"/>
                <a:gd name="T44" fmla="*/ 360 w 721"/>
                <a:gd name="T45" fmla="*/ 1106 h 1779"/>
                <a:gd name="T46" fmla="*/ 376 w 721"/>
                <a:gd name="T47" fmla="*/ 1122 h 1779"/>
                <a:gd name="T48" fmla="*/ 399 w 721"/>
                <a:gd name="T49" fmla="*/ 1707 h 1779"/>
                <a:gd name="T50" fmla="*/ 471 w 721"/>
                <a:gd name="T51" fmla="*/ 1779 h 1779"/>
                <a:gd name="T52" fmla="*/ 544 w 721"/>
                <a:gd name="T53" fmla="*/ 1707 h 1779"/>
                <a:gd name="T54" fmla="*/ 546 w 721"/>
                <a:gd name="T55" fmla="*/ 1122 h 1779"/>
                <a:gd name="T56" fmla="*/ 546 w 721"/>
                <a:gd name="T57" fmla="*/ 1084 h 1779"/>
                <a:gd name="T58" fmla="*/ 547 w 721"/>
                <a:gd name="T59" fmla="*/ 614 h 1779"/>
                <a:gd name="T60" fmla="*/ 563 w 721"/>
                <a:gd name="T61" fmla="*/ 598 h 1779"/>
                <a:gd name="T62" fmla="*/ 579 w 721"/>
                <a:gd name="T63" fmla="*/ 614 h 1779"/>
                <a:gd name="T64" fmla="*/ 590 w 721"/>
                <a:gd name="T65" fmla="*/ 1031 h 1779"/>
                <a:gd name="T66" fmla="*/ 655 w 721"/>
                <a:gd name="T67" fmla="*/ 1096 h 1779"/>
                <a:gd name="T68" fmla="*/ 721 w 721"/>
                <a:gd name="T69" fmla="*/ 1031 h 1779"/>
                <a:gd name="T70" fmla="*/ 696 w 721"/>
                <a:gd name="T71" fmla="*/ 593 h 17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721" h="1779">
                  <a:moveTo>
                    <a:pt x="195" y="161"/>
                  </a:moveTo>
                  <a:cubicBezTo>
                    <a:pt x="195" y="59"/>
                    <a:pt x="269" y="0"/>
                    <a:pt x="360" y="0"/>
                  </a:cubicBezTo>
                  <a:cubicBezTo>
                    <a:pt x="452" y="0"/>
                    <a:pt x="526" y="59"/>
                    <a:pt x="526" y="161"/>
                  </a:cubicBezTo>
                  <a:cubicBezTo>
                    <a:pt x="526" y="263"/>
                    <a:pt x="446" y="369"/>
                    <a:pt x="360" y="369"/>
                  </a:cubicBezTo>
                  <a:cubicBezTo>
                    <a:pt x="275" y="369"/>
                    <a:pt x="195" y="263"/>
                    <a:pt x="195" y="161"/>
                  </a:cubicBezTo>
                  <a:close/>
                  <a:moveTo>
                    <a:pt x="696" y="593"/>
                  </a:moveTo>
                  <a:cubicBezTo>
                    <a:pt x="696" y="474"/>
                    <a:pt x="572" y="393"/>
                    <a:pt x="497" y="393"/>
                  </a:cubicBezTo>
                  <a:cubicBezTo>
                    <a:pt x="421" y="393"/>
                    <a:pt x="420" y="449"/>
                    <a:pt x="360" y="449"/>
                  </a:cubicBezTo>
                  <a:cubicBezTo>
                    <a:pt x="301" y="449"/>
                    <a:pt x="283" y="393"/>
                    <a:pt x="223" y="393"/>
                  </a:cubicBezTo>
                  <a:cubicBezTo>
                    <a:pt x="164" y="393"/>
                    <a:pt x="24" y="474"/>
                    <a:pt x="24" y="593"/>
                  </a:cubicBezTo>
                  <a:cubicBezTo>
                    <a:pt x="0" y="1031"/>
                    <a:pt x="0" y="1031"/>
                    <a:pt x="0" y="1031"/>
                  </a:cubicBezTo>
                  <a:cubicBezTo>
                    <a:pt x="0" y="1067"/>
                    <a:pt x="29" y="1096"/>
                    <a:pt x="65" y="1096"/>
                  </a:cubicBezTo>
                  <a:cubicBezTo>
                    <a:pt x="101" y="1096"/>
                    <a:pt x="130" y="1067"/>
                    <a:pt x="130" y="1031"/>
                  </a:cubicBezTo>
                  <a:cubicBezTo>
                    <a:pt x="141" y="614"/>
                    <a:pt x="141" y="614"/>
                    <a:pt x="141" y="614"/>
                  </a:cubicBezTo>
                  <a:cubicBezTo>
                    <a:pt x="141" y="605"/>
                    <a:pt x="149" y="598"/>
                    <a:pt x="158" y="598"/>
                  </a:cubicBezTo>
                  <a:cubicBezTo>
                    <a:pt x="166" y="598"/>
                    <a:pt x="174" y="605"/>
                    <a:pt x="174" y="614"/>
                  </a:cubicBezTo>
                  <a:cubicBezTo>
                    <a:pt x="174" y="1084"/>
                    <a:pt x="174" y="1084"/>
                    <a:pt x="174" y="1084"/>
                  </a:cubicBezTo>
                  <a:cubicBezTo>
                    <a:pt x="174" y="1122"/>
                    <a:pt x="174" y="1122"/>
                    <a:pt x="174" y="1122"/>
                  </a:cubicBezTo>
                  <a:cubicBezTo>
                    <a:pt x="177" y="1707"/>
                    <a:pt x="177" y="1707"/>
                    <a:pt x="177" y="1707"/>
                  </a:cubicBezTo>
                  <a:cubicBezTo>
                    <a:pt x="177" y="1747"/>
                    <a:pt x="209" y="1779"/>
                    <a:pt x="249" y="1779"/>
                  </a:cubicBezTo>
                  <a:cubicBezTo>
                    <a:pt x="289" y="1779"/>
                    <a:pt x="321" y="1747"/>
                    <a:pt x="321" y="1707"/>
                  </a:cubicBezTo>
                  <a:cubicBezTo>
                    <a:pt x="344" y="1122"/>
                    <a:pt x="344" y="1122"/>
                    <a:pt x="344" y="1122"/>
                  </a:cubicBezTo>
                  <a:cubicBezTo>
                    <a:pt x="344" y="1113"/>
                    <a:pt x="351" y="1106"/>
                    <a:pt x="360" y="1106"/>
                  </a:cubicBezTo>
                  <a:cubicBezTo>
                    <a:pt x="369" y="1106"/>
                    <a:pt x="376" y="1113"/>
                    <a:pt x="376" y="1122"/>
                  </a:cubicBezTo>
                  <a:cubicBezTo>
                    <a:pt x="399" y="1707"/>
                    <a:pt x="399" y="1707"/>
                    <a:pt x="399" y="1707"/>
                  </a:cubicBezTo>
                  <a:cubicBezTo>
                    <a:pt x="399" y="1747"/>
                    <a:pt x="432" y="1779"/>
                    <a:pt x="471" y="1779"/>
                  </a:cubicBezTo>
                  <a:cubicBezTo>
                    <a:pt x="511" y="1779"/>
                    <a:pt x="544" y="1747"/>
                    <a:pt x="544" y="1707"/>
                  </a:cubicBezTo>
                  <a:cubicBezTo>
                    <a:pt x="546" y="1122"/>
                    <a:pt x="546" y="1122"/>
                    <a:pt x="546" y="1122"/>
                  </a:cubicBezTo>
                  <a:cubicBezTo>
                    <a:pt x="546" y="1084"/>
                    <a:pt x="546" y="1084"/>
                    <a:pt x="546" y="1084"/>
                  </a:cubicBezTo>
                  <a:cubicBezTo>
                    <a:pt x="547" y="614"/>
                    <a:pt x="547" y="614"/>
                    <a:pt x="547" y="614"/>
                  </a:cubicBezTo>
                  <a:cubicBezTo>
                    <a:pt x="547" y="605"/>
                    <a:pt x="554" y="598"/>
                    <a:pt x="563" y="598"/>
                  </a:cubicBezTo>
                  <a:cubicBezTo>
                    <a:pt x="572" y="598"/>
                    <a:pt x="579" y="605"/>
                    <a:pt x="579" y="614"/>
                  </a:cubicBezTo>
                  <a:cubicBezTo>
                    <a:pt x="590" y="1031"/>
                    <a:pt x="590" y="1031"/>
                    <a:pt x="590" y="1031"/>
                  </a:cubicBezTo>
                  <a:cubicBezTo>
                    <a:pt x="590" y="1067"/>
                    <a:pt x="619" y="1096"/>
                    <a:pt x="655" y="1096"/>
                  </a:cubicBezTo>
                  <a:cubicBezTo>
                    <a:pt x="691" y="1096"/>
                    <a:pt x="721" y="1067"/>
                    <a:pt x="721" y="1031"/>
                  </a:cubicBezTo>
                  <a:lnTo>
                    <a:pt x="696" y="593"/>
                  </a:lnTo>
                  <a:close/>
                </a:path>
              </a:pathLst>
            </a:custGeom>
            <a:gradFill flip="none" rotWithShape="1">
              <a:gsLst>
                <a:gs pos="100000">
                  <a:schemeClr val="accent1"/>
                </a:gs>
                <a:gs pos="0">
                  <a:schemeClr val="accent1">
                    <a:lumMod val="50000"/>
                  </a:schemeClr>
                </a:gs>
              </a:gsLst>
              <a:lin ang="16200000" scaled="1"/>
              <a:tileRect/>
            </a:gradFill>
            <a:ln w="9525">
              <a:noFill/>
              <a:round/>
              <a:headEnd/>
              <a:tailEnd/>
            </a:ln>
            <a:effectLst/>
            <a:scene3d>
              <a:camera prst="orthographicFront"/>
              <a:lightRig rig="twoPt" dir="t">
                <a:rot lat="0" lon="0" rev="8400000"/>
              </a:lightRig>
            </a:scene3d>
            <a:sp3d extrusionH="63500" prstMaterial="matte"/>
          </p:spPr>
          <p:txBody>
            <a:bodyPr vert="horz" wrap="square" lIns="91440" tIns="45720" rIns="91440" bIns="45720" numCol="1" anchor="t" anchorCtr="0" compatLnSpc="1">
              <a:prstTxWarp prst="textNoShape">
                <a:avLst/>
              </a:prstTxWarp>
            </a:bodyPr>
            <a:lstStyle>
              <a:defPPr>
                <a:defRPr lang="de-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de-DE"/>
            </a:p>
          </p:txBody>
        </p:sp>
        <p:sp>
          <p:nvSpPr>
            <p:cNvPr id="49" name="Freeform 48"/>
            <p:cNvSpPr>
              <a:spLocks noChangeAspect="1" noEditPoints="1"/>
            </p:cNvSpPr>
            <p:nvPr/>
          </p:nvSpPr>
          <p:spPr bwMode="gray">
            <a:xfrm>
              <a:off x="1777976" y="4852968"/>
              <a:ext cx="236708" cy="582632"/>
            </a:xfrm>
            <a:custGeom>
              <a:avLst/>
              <a:gdLst>
                <a:gd name="T0" fmla="*/ 195 w 721"/>
                <a:gd name="T1" fmla="*/ 161 h 1779"/>
                <a:gd name="T2" fmla="*/ 360 w 721"/>
                <a:gd name="T3" fmla="*/ 0 h 1779"/>
                <a:gd name="T4" fmla="*/ 526 w 721"/>
                <a:gd name="T5" fmla="*/ 161 h 1779"/>
                <a:gd name="T6" fmla="*/ 360 w 721"/>
                <a:gd name="T7" fmla="*/ 369 h 1779"/>
                <a:gd name="T8" fmla="*/ 195 w 721"/>
                <a:gd name="T9" fmla="*/ 161 h 1779"/>
                <a:gd name="T10" fmla="*/ 696 w 721"/>
                <a:gd name="T11" fmla="*/ 593 h 1779"/>
                <a:gd name="T12" fmla="*/ 497 w 721"/>
                <a:gd name="T13" fmla="*/ 393 h 1779"/>
                <a:gd name="T14" fmla="*/ 360 w 721"/>
                <a:gd name="T15" fmla="*/ 449 h 1779"/>
                <a:gd name="T16" fmla="*/ 223 w 721"/>
                <a:gd name="T17" fmla="*/ 393 h 1779"/>
                <a:gd name="T18" fmla="*/ 24 w 721"/>
                <a:gd name="T19" fmla="*/ 593 h 1779"/>
                <a:gd name="T20" fmla="*/ 0 w 721"/>
                <a:gd name="T21" fmla="*/ 1031 h 1779"/>
                <a:gd name="T22" fmla="*/ 65 w 721"/>
                <a:gd name="T23" fmla="*/ 1096 h 1779"/>
                <a:gd name="T24" fmla="*/ 130 w 721"/>
                <a:gd name="T25" fmla="*/ 1031 h 1779"/>
                <a:gd name="T26" fmla="*/ 141 w 721"/>
                <a:gd name="T27" fmla="*/ 614 h 1779"/>
                <a:gd name="T28" fmla="*/ 158 w 721"/>
                <a:gd name="T29" fmla="*/ 598 h 1779"/>
                <a:gd name="T30" fmla="*/ 174 w 721"/>
                <a:gd name="T31" fmla="*/ 614 h 1779"/>
                <a:gd name="T32" fmla="*/ 174 w 721"/>
                <a:gd name="T33" fmla="*/ 1084 h 1779"/>
                <a:gd name="T34" fmla="*/ 174 w 721"/>
                <a:gd name="T35" fmla="*/ 1122 h 1779"/>
                <a:gd name="T36" fmla="*/ 177 w 721"/>
                <a:gd name="T37" fmla="*/ 1707 h 1779"/>
                <a:gd name="T38" fmla="*/ 249 w 721"/>
                <a:gd name="T39" fmla="*/ 1779 h 1779"/>
                <a:gd name="T40" fmla="*/ 321 w 721"/>
                <a:gd name="T41" fmla="*/ 1707 h 1779"/>
                <a:gd name="T42" fmla="*/ 344 w 721"/>
                <a:gd name="T43" fmla="*/ 1122 h 1779"/>
                <a:gd name="T44" fmla="*/ 360 w 721"/>
                <a:gd name="T45" fmla="*/ 1106 h 1779"/>
                <a:gd name="T46" fmla="*/ 376 w 721"/>
                <a:gd name="T47" fmla="*/ 1122 h 1779"/>
                <a:gd name="T48" fmla="*/ 399 w 721"/>
                <a:gd name="T49" fmla="*/ 1707 h 1779"/>
                <a:gd name="T50" fmla="*/ 471 w 721"/>
                <a:gd name="T51" fmla="*/ 1779 h 1779"/>
                <a:gd name="T52" fmla="*/ 544 w 721"/>
                <a:gd name="T53" fmla="*/ 1707 h 1779"/>
                <a:gd name="T54" fmla="*/ 546 w 721"/>
                <a:gd name="T55" fmla="*/ 1122 h 1779"/>
                <a:gd name="T56" fmla="*/ 546 w 721"/>
                <a:gd name="T57" fmla="*/ 1084 h 1779"/>
                <a:gd name="T58" fmla="*/ 547 w 721"/>
                <a:gd name="T59" fmla="*/ 614 h 1779"/>
                <a:gd name="T60" fmla="*/ 563 w 721"/>
                <a:gd name="T61" fmla="*/ 598 h 1779"/>
                <a:gd name="T62" fmla="*/ 579 w 721"/>
                <a:gd name="T63" fmla="*/ 614 h 1779"/>
                <a:gd name="T64" fmla="*/ 590 w 721"/>
                <a:gd name="T65" fmla="*/ 1031 h 1779"/>
                <a:gd name="T66" fmla="*/ 655 w 721"/>
                <a:gd name="T67" fmla="*/ 1096 h 1779"/>
                <a:gd name="T68" fmla="*/ 721 w 721"/>
                <a:gd name="T69" fmla="*/ 1031 h 1779"/>
                <a:gd name="T70" fmla="*/ 696 w 721"/>
                <a:gd name="T71" fmla="*/ 593 h 17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721" h="1779">
                  <a:moveTo>
                    <a:pt x="195" y="161"/>
                  </a:moveTo>
                  <a:cubicBezTo>
                    <a:pt x="195" y="59"/>
                    <a:pt x="269" y="0"/>
                    <a:pt x="360" y="0"/>
                  </a:cubicBezTo>
                  <a:cubicBezTo>
                    <a:pt x="452" y="0"/>
                    <a:pt x="526" y="59"/>
                    <a:pt x="526" y="161"/>
                  </a:cubicBezTo>
                  <a:cubicBezTo>
                    <a:pt x="526" y="263"/>
                    <a:pt x="446" y="369"/>
                    <a:pt x="360" y="369"/>
                  </a:cubicBezTo>
                  <a:cubicBezTo>
                    <a:pt x="275" y="369"/>
                    <a:pt x="195" y="263"/>
                    <a:pt x="195" y="161"/>
                  </a:cubicBezTo>
                  <a:close/>
                  <a:moveTo>
                    <a:pt x="696" y="593"/>
                  </a:moveTo>
                  <a:cubicBezTo>
                    <a:pt x="696" y="474"/>
                    <a:pt x="572" y="393"/>
                    <a:pt x="497" y="393"/>
                  </a:cubicBezTo>
                  <a:cubicBezTo>
                    <a:pt x="421" y="393"/>
                    <a:pt x="420" y="449"/>
                    <a:pt x="360" y="449"/>
                  </a:cubicBezTo>
                  <a:cubicBezTo>
                    <a:pt x="301" y="449"/>
                    <a:pt x="283" y="393"/>
                    <a:pt x="223" y="393"/>
                  </a:cubicBezTo>
                  <a:cubicBezTo>
                    <a:pt x="164" y="393"/>
                    <a:pt x="24" y="474"/>
                    <a:pt x="24" y="593"/>
                  </a:cubicBezTo>
                  <a:cubicBezTo>
                    <a:pt x="0" y="1031"/>
                    <a:pt x="0" y="1031"/>
                    <a:pt x="0" y="1031"/>
                  </a:cubicBezTo>
                  <a:cubicBezTo>
                    <a:pt x="0" y="1067"/>
                    <a:pt x="29" y="1096"/>
                    <a:pt x="65" y="1096"/>
                  </a:cubicBezTo>
                  <a:cubicBezTo>
                    <a:pt x="101" y="1096"/>
                    <a:pt x="130" y="1067"/>
                    <a:pt x="130" y="1031"/>
                  </a:cubicBezTo>
                  <a:cubicBezTo>
                    <a:pt x="141" y="614"/>
                    <a:pt x="141" y="614"/>
                    <a:pt x="141" y="614"/>
                  </a:cubicBezTo>
                  <a:cubicBezTo>
                    <a:pt x="141" y="605"/>
                    <a:pt x="149" y="598"/>
                    <a:pt x="158" y="598"/>
                  </a:cubicBezTo>
                  <a:cubicBezTo>
                    <a:pt x="166" y="598"/>
                    <a:pt x="174" y="605"/>
                    <a:pt x="174" y="614"/>
                  </a:cubicBezTo>
                  <a:cubicBezTo>
                    <a:pt x="174" y="1084"/>
                    <a:pt x="174" y="1084"/>
                    <a:pt x="174" y="1084"/>
                  </a:cubicBezTo>
                  <a:cubicBezTo>
                    <a:pt x="174" y="1122"/>
                    <a:pt x="174" y="1122"/>
                    <a:pt x="174" y="1122"/>
                  </a:cubicBezTo>
                  <a:cubicBezTo>
                    <a:pt x="177" y="1707"/>
                    <a:pt x="177" y="1707"/>
                    <a:pt x="177" y="1707"/>
                  </a:cubicBezTo>
                  <a:cubicBezTo>
                    <a:pt x="177" y="1747"/>
                    <a:pt x="209" y="1779"/>
                    <a:pt x="249" y="1779"/>
                  </a:cubicBezTo>
                  <a:cubicBezTo>
                    <a:pt x="289" y="1779"/>
                    <a:pt x="321" y="1747"/>
                    <a:pt x="321" y="1707"/>
                  </a:cubicBezTo>
                  <a:cubicBezTo>
                    <a:pt x="344" y="1122"/>
                    <a:pt x="344" y="1122"/>
                    <a:pt x="344" y="1122"/>
                  </a:cubicBezTo>
                  <a:cubicBezTo>
                    <a:pt x="344" y="1113"/>
                    <a:pt x="351" y="1106"/>
                    <a:pt x="360" y="1106"/>
                  </a:cubicBezTo>
                  <a:cubicBezTo>
                    <a:pt x="369" y="1106"/>
                    <a:pt x="376" y="1113"/>
                    <a:pt x="376" y="1122"/>
                  </a:cubicBezTo>
                  <a:cubicBezTo>
                    <a:pt x="399" y="1707"/>
                    <a:pt x="399" y="1707"/>
                    <a:pt x="399" y="1707"/>
                  </a:cubicBezTo>
                  <a:cubicBezTo>
                    <a:pt x="399" y="1747"/>
                    <a:pt x="432" y="1779"/>
                    <a:pt x="471" y="1779"/>
                  </a:cubicBezTo>
                  <a:cubicBezTo>
                    <a:pt x="511" y="1779"/>
                    <a:pt x="544" y="1747"/>
                    <a:pt x="544" y="1707"/>
                  </a:cubicBezTo>
                  <a:cubicBezTo>
                    <a:pt x="546" y="1122"/>
                    <a:pt x="546" y="1122"/>
                    <a:pt x="546" y="1122"/>
                  </a:cubicBezTo>
                  <a:cubicBezTo>
                    <a:pt x="546" y="1084"/>
                    <a:pt x="546" y="1084"/>
                    <a:pt x="546" y="1084"/>
                  </a:cubicBezTo>
                  <a:cubicBezTo>
                    <a:pt x="547" y="614"/>
                    <a:pt x="547" y="614"/>
                    <a:pt x="547" y="614"/>
                  </a:cubicBezTo>
                  <a:cubicBezTo>
                    <a:pt x="547" y="605"/>
                    <a:pt x="554" y="598"/>
                    <a:pt x="563" y="598"/>
                  </a:cubicBezTo>
                  <a:cubicBezTo>
                    <a:pt x="572" y="598"/>
                    <a:pt x="579" y="605"/>
                    <a:pt x="579" y="614"/>
                  </a:cubicBezTo>
                  <a:cubicBezTo>
                    <a:pt x="590" y="1031"/>
                    <a:pt x="590" y="1031"/>
                    <a:pt x="590" y="1031"/>
                  </a:cubicBezTo>
                  <a:cubicBezTo>
                    <a:pt x="590" y="1067"/>
                    <a:pt x="619" y="1096"/>
                    <a:pt x="655" y="1096"/>
                  </a:cubicBezTo>
                  <a:cubicBezTo>
                    <a:pt x="691" y="1096"/>
                    <a:pt x="721" y="1067"/>
                    <a:pt x="721" y="1031"/>
                  </a:cubicBezTo>
                  <a:lnTo>
                    <a:pt x="696" y="593"/>
                  </a:lnTo>
                  <a:close/>
                </a:path>
              </a:pathLst>
            </a:custGeom>
            <a:solidFill>
              <a:srgbClr val="AFAFAF"/>
            </a:solidFill>
            <a:ln w="9525">
              <a:noFill/>
              <a:round/>
              <a:headEnd/>
              <a:tailEnd/>
            </a:ln>
            <a:effectLst/>
            <a:scene3d>
              <a:camera prst="orthographicFront"/>
              <a:lightRig rig="twoPt" dir="t">
                <a:rot lat="0" lon="0" rev="8400000"/>
              </a:lightRig>
            </a:scene3d>
            <a:sp3d extrusionH="63500" prstMaterial="matte"/>
          </p:spPr>
          <p:txBody>
            <a:bodyPr vert="horz" wrap="square" lIns="91440" tIns="45720" rIns="91440" bIns="45720" numCol="1" anchor="t" anchorCtr="0" compatLnSpc="1">
              <a:prstTxWarp prst="textNoShape">
                <a:avLst/>
              </a:prstTxWarp>
            </a:bodyPr>
            <a:lstStyle/>
            <a:p>
              <a:endParaRPr lang="de-DE"/>
            </a:p>
          </p:txBody>
        </p:sp>
        <p:sp>
          <p:nvSpPr>
            <p:cNvPr id="50" name="Freeform 49"/>
            <p:cNvSpPr>
              <a:spLocks noChangeAspect="1" noEditPoints="1"/>
            </p:cNvSpPr>
            <p:nvPr/>
          </p:nvSpPr>
          <p:spPr bwMode="gray">
            <a:xfrm>
              <a:off x="2451052" y="4852968"/>
              <a:ext cx="236708" cy="582632"/>
            </a:xfrm>
            <a:custGeom>
              <a:avLst/>
              <a:gdLst>
                <a:gd name="T0" fmla="*/ 195 w 721"/>
                <a:gd name="T1" fmla="*/ 161 h 1779"/>
                <a:gd name="T2" fmla="*/ 360 w 721"/>
                <a:gd name="T3" fmla="*/ 0 h 1779"/>
                <a:gd name="T4" fmla="*/ 526 w 721"/>
                <a:gd name="T5" fmla="*/ 161 h 1779"/>
                <a:gd name="T6" fmla="*/ 360 w 721"/>
                <a:gd name="T7" fmla="*/ 369 h 1779"/>
                <a:gd name="T8" fmla="*/ 195 w 721"/>
                <a:gd name="T9" fmla="*/ 161 h 1779"/>
                <a:gd name="T10" fmla="*/ 696 w 721"/>
                <a:gd name="T11" fmla="*/ 593 h 1779"/>
                <a:gd name="T12" fmla="*/ 497 w 721"/>
                <a:gd name="T13" fmla="*/ 393 h 1779"/>
                <a:gd name="T14" fmla="*/ 360 w 721"/>
                <a:gd name="T15" fmla="*/ 449 h 1779"/>
                <a:gd name="T16" fmla="*/ 223 w 721"/>
                <a:gd name="T17" fmla="*/ 393 h 1779"/>
                <a:gd name="T18" fmla="*/ 24 w 721"/>
                <a:gd name="T19" fmla="*/ 593 h 1779"/>
                <a:gd name="T20" fmla="*/ 0 w 721"/>
                <a:gd name="T21" fmla="*/ 1031 h 1779"/>
                <a:gd name="T22" fmla="*/ 65 w 721"/>
                <a:gd name="T23" fmla="*/ 1096 h 1779"/>
                <a:gd name="T24" fmla="*/ 130 w 721"/>
                <a:gd name="T25" fmla="*/ 1031 h 1779"/>
                <a:gd name="T26" fmla="*/ 141 w 721"/>
                <a:gd name="T27" fmla="*/ 614 h 1779"/>
                <a:gd name="T28" fmla="*/ 158 w 721"/>
                <a:gd name="T29" fmla="*/ 598 h 1779"/>
                <a:gd name="T30" fmla="*/ 174 w 721"/>
                <a:gd name="T31" fmla="*/ 614 h 1779"/>
                <a:gd name="T32" fmla="*/ 174 w 721"/>
                <a:gd name="T33" fmla="*/ 1084 h 1779"/>
                <a:gd name="T34" fmla="*/ 174 w 721"/>
                <a:gd name="T35" fmla="*/ 1122 h 1779"/>
                <a:gd name="T36" fmla="*/ 177 w 721"/>
                <a:gd name="T37" fmla="*/ 1707 h 1779"/>
                <a:gd name="T38" fmla="*/ 249 w 721"/>
                <a:gd name="T39" fmla="*/ 1779 h 1779"/>
                <a:gd name="T40" fmla="*/ 321 w 721"/>
                <a:gd name="T41" fmla="*/ 1707 h 1779"/>
                <a:gd name="T42" fmla="*/ 344 w 721"/>
                <a:gd name="T43" fmla="*/ 1122 h 1779"/>
                <a:gd name="T44" fmla="*/ 360 w 721"/>
                <a:gd name="T45" fmla="*/ 1106 h 1779"/>
                <a:gd name="T46" fmla="*/ 376 w 721"/>
                <a:gd name="T47" fmla="*/ 1122 h 1779"/>
                <a:gd name="T48" fmla="*/ 399 w 721"/>
                <a:gd name="T49" fmla="*/ 1707 h 1779"/>
                <a:gd name="T50" fmla="*/ 471 w 721"/>
                <a:gd name="T51" fmla="*/ 1779 h 1779"/>
                <a:gd name="T52" fmla="*/ 544 w 721"/>
                <a:gd name="T53" fmla="*/ 1707 h 1779"/>
                <a:gd name="T54" fmla="*/ 546 w 721"/>
                <a:gd name="T55" fmla="*/ 1122 h 1779"/>
                <a:gd name="T56" fmla="*/ 546 w 721"/>
                <a:gd name="T57" fmla="*/ 1084 h 1779"/>
                <a:gd name="T58" fmla="*/ 547 w 721"/>
                <a:gd name="T59" fmla="*/ 614 h 1779"/>
                <a:gd name="T60" fmla="*/ 563 w 721"/>
                <a:gd name="T61" fmla="*/ 598 h 1779"/>
                <a:gd name="T62" fmla="*/ 579 w 721"/>
                <a:gd name="T63" fmla="*/ 614 h 1779"/>
                <a:gd name="T64" fmla="*/ 590 w 721"/>
                <a:gd name="T65" fmla="*/ 1031 h 1779"/>
                <a:gd name="T66" fmla="*/ 655 w 721"/>
                <a:gd name="T67" fmla="*/ 1096 h 1779"/>
                <a:gd name="T68" fmla="*/ 721 w 721"/>
                <a:gd name="T69" fmla="*/ 1031 h 1779"/>
                <a:gd name="T70" fmla="*/ 696 w 721"/>
                <a:gd name="T71" fmla="*/ 593 h 17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721" h="1779">
                  <a:moveTo>
                    <a:pt x="195" y="161"/>
                  </a:moveTo>
                  <a:cubicBezTo>
                    <a:pt x="195" y="59"/>
                    <a:pt x="269" y="0"/>
                    <a:pt x="360" y="0"/>
                  </a:cubicBezTo>
                  <a:cubicBezTo>
                    <a:pt x="452" y="0"/>
                    <a:pt x="526" y="59"/>
                    <a:pt x="526" y="161"/>
                  </a:cubicBezTo>
                  <a:cubicBezTo>
                    <a:pt x="526" y="263"/>
                    <a:pt x="446" y="369"/>
                    <a:pt x="360" y="369"/>
                  </a:cubicBezTo>
                  <a:cubicBezTo>
                    <a:pt x="275" y="369"/>
                    <a:pt x="195" y="263"/>
                    <a:pt x="195" y="161"/>
                  </a:cubicBezTo>
                  <a:close/>
                  <a:moveTo>
                    <a:pt x="696" y="593"/>
                  </a:moveTo>
                  <a:cubicBezTo>
                    <a:pt x="696" y="474"/>
                    <a:pt x="572" y="393"/>
                    <a:pt x="497" y="393"/>
                  </a:cubicBezTo>
                  <a:cubicBezTo>
                    <a:pt x="421" y="393"/>
                    <a:pt x="420" y="449"/>
                    <a:pt x="360" y="449"/>
                  </a:cubicBezTo>
                  <a:cubicBezTo>
                    <a:pt x="301" y="449"/>
                    <a:pt x="283" y="393"/>
                    <a:pt x="223" y="393"/>
                  </a:cubicBezTo>
                  <a:cubicBezTo>
                    <a:pt x="164" y="393"/>
                    <a:pt x="24" y="474"/>
                    <a:pt x="24" y="593"/>
                  </a:cubicBezTo>
                  <a:cubicBezTo>
                    <a:pt x="0" y="1031"/>
                    <a:pt x="0" y="1031"/>
                    <a:pt x="0" y="1031"/>
                  </a:cubicBezTo>
                  <a:cubicBezTo>
                    <a:pt x="0" y="1067"/>
                    <a:pt x="29" y="1096"/>
                    <a:pt x="65" y="1096"/>
                  </a:cubicBezTo>
                  <a:cubicBezTo>
                    <a:pt x="101" y="1096"/>
                    <a:pt x="130" y="1067"/>
                    <a:pt x="130" y="1031"/>
                  </a:cubicBezTo>
                  <a:cubicBezTo>
                    <a:pt x="141" y="614"/>
                    <a:pt x="141" y="614"/>
                    <a:pt x="141" y="614"/>
                  </a:cubicBezTo>
                  <a:cubicBezTo>
                    <a:pt x="141" y="605"/>
                    <a:pt x="149" y="598"/>
                    <a:pt x="158" y="598"/>
                  </a:cubicBezTo>
                  <a:cubicBezTo>
                    <a:pt x="166" y="598"/>
                    <a:pt x="174" y="605"/>
                    <a:pt x="174" y="614"/>
                  </a:cubicBezTo>
                  <a:cubicBezTo>
                    <a:pt x="174" y="1084"/>
                    <a:pt x="174" y="1084"/>
                    <a:pt x="174" y="1084"/>
                  </a:cubicBezTo>
                  <a:cubicBezTo>
                    <a:pt x="174" y="1122"/>
                    <a:pt x="174" y="1122"/>
                    <a:pt x="174" y="1122"/>
                  </a:cubicBezTo>
                  <a:cubicBezTo>
                    <a:pt x="177" y="1707"/>
                    <a:pt x="177" y="1707"/>
                    <a:pt x="177" y="1707"/>
                  </a:cubicBezTo>
                  <a:cubicBezTo>
                    <a:pt x="177" y="1747"/>
                    <a:pt x="209" y="1779"/>
                    <a:pt x="249" y="1779"/>
                  </a:cubicBezTo>
                  <a:cubicBezTo>
                    <a:pt x="289" y="1779"/>
                    <a:pt x="321" y="1747"/>
                    <a:pt x="321" y="1707"/>
                  </a:cubicBezTo>
                  <a:cubicBezTo>
                    <a:pt x="344" y="1122"/>
                    <a:pt x="344" y="1122"/>
                    <a:pt x="344" y="1122"/>
                  </a:cubicBezTo>
                  <a:cubicBezTo>
                    <a:pt x="344" y="1113"/>
                    <a:pt x="351" y="1106"/>
                    <a:pt x="360" y="1106"/>
                  </a:cubicBezTo>
                  <a:cubicBezTo>
                    <a:pt x="369" y="1106"/>
                    <a:pt x="376" y="1113"/>
                    <a:pt x="376" y="1122"/>
                  </a:cubicBezTo>
                  <a:cubicBezTo>
                    <a:pt x="399" y="1707"/>
                    <a:pt x="399" y="1707"/>
                    <a:pt x="399" y="1707"/>
                  </a:cubicBezTo>
                  <a:cubicBezTo>
                    <a:pt x="399" y="1747"/>
                    <a:pt x="432" y="1779"/>
                    <a:pt x="471" y="1779"/>
                  </a:cubicBezTo>
                  <a:cubicBezTo>
                    <a:pt x="511" y="1779"/>
                    <a:pt x="544" y="1747"/>
                    <a:pt x="544" y="1707"/>
                  </a:cubicBezTo>
                  <a:cubicBezTo>
                    <a:pt x="546" y="1122"/>
                    <a:pt x="546" y="1122"/>
                    <a:pt x="546" y="1122"/>
                  </a:cubicBezTo>
                  <a:cubicBezTo>
                    <a:pt x="546" y="1084"/>
                    <a:pt x="546" y="1084"/>
                    <a:pt x="546" y="1084"/>
                  </a:cubicBezTo>
                  <a:cubicBezTo>
                    <a:pt x="547" y="614"/>
                    <a:pt x="547" y="614"/>
                    <a:pt x="547" y="614"/>
                  </a:cubicBezTo>
                  <a:cubicBezTo>
                    <a:pt x="547" y="605"/>
                    <a:pt x="554" y="598"/>
                    <a:pt x="563" y="598"/>
                  </a:cubicBezTo>
                  <a:cubicBezTo>
                    <a:pt x="572" y="598"/>
                    <a:pt x="579" y="605"/>
                    <a:pt x="579" y="614"/>
                  </a:cubicBezTo>
                  <a:cubicBezTo>
                    <a:pt x="590" y="1031"/>
                    <a:pt x="590" y="1031"/>
                    <a:pt x="590" y="1031"/>
                  </a:cubicBezTo>
                  <a:cubicBezTo>
                    <a:pt x="590" y="1067"/>
                    <a:pt x="619" y="1096"/>
                    <a:pt x="655" y="1096"/>
                  </a:cubicBezTo>
                  <a:cubicBezTo>
                    <a:pt x="691" y="1096"/>
                    <a:pt x="721" y="1067"/>
                    <a:pt x="721" y="1031"/>
                  </a:cubicBezTo>
                  <a:lnTo>
                    <a:pt x="696" y="593"/>
                  </a:lnTo>
                  <a:close/>
                </a:path>
              </a:pathLst>
            </a:custGeom>
            <a:solidFill>
              <a:srgbClr val="AFAFAF"/>
            </a:solidFill>
            <a:ln w="9525">
              <a:noFill/>
              <a:round/>
              <a:headEnd/>
              <a:tailEnd/>
            </a:ln>
            <a:effectLst/>
            <a:scene3d>
              <a:camera prst="orthographicFront"/>
              <a:lightRig rig="twoPt" dir="t">
                <a:rot lat="0" lon="0" rev="8400000"/>
              </a:lightRig>
            </a:scene3d>
            <a:sp3d extrusionH="63500" prstMaterial="matte"/>
          </p:spPr>
          <p:txBody>
            <a:bodyPr vert="horz" wrap="square" lIns="91440" tIns="45720" rIns="91440" bIns="45720" numCol="1" anchor="t" anchorCtr="0" compatLnSpc="1">
              <a:prstTxWarp prst="textNoShape">
                <a:avLst/>
              </a:prstTxWarp>
            </a:bodyPr>
            <a:lstStyle/>
            <a:p>
              <a:endParaRPr lang="de-DE"/>
            </a:p>
          </p:txBody>
        </p:sp>
        <p:sp>
          <p:nvSpPr>
            <p:cNvPr id="51" name="Freeform 50"/>
            <p:cNvSpPr>
              <a:spLocks noChangeAspect="1" noEditPoints="1"/>
            </p:cNvSpPr>
            <p:nvPr/>
          </p:nvSpPr>
          <p:spPr bwMode="gray">
            <a:xfrm>
              <a:off x="3174928" y="4852968"/>
              <a:ext cx="236708" cy="582632"/>
            </a:xfrm>
            <a:custGeom>
              <a:avLst/>
              <a:gdLst>
                <a:gd name="T0" fmla="*/ 195 w 721"/>
                <a:gd name="T1" fmla="*/ 161 h 1779"/>
                <a:gd name="T2" fmla="*/ 360 w 721"/>
                <a:gd name="T3" fmla="*/ 0 h 1779"/>
                <a:gd name="T4" fmla="*/ 526 w 721"/>
                <a:gd name="T5" fmla="*/ 161 h 1779"/>
                <a:gd name="T6" fmla="*/ 360 w 721"/>
                <a:gd name="T7" fmla="*/ 369 h 1779"/>
                <a:gd name="T8" fmla="*/ 195 w 721"/>
                <a:gd name="T9" fmla="*/ 161 h 1779"/>
                <a:gd name="T10" fmla="*/ 696 w 721"/>
                <a:gd name="T11" fmla="*/ 593 h 1779"/>
                <a:gd name="T12" fmla="*/ 497 w 721"/>
                <a:gd name="T13" fmla="*/ 393 h 1779"/>
                <a:gd name="T14" fmla="*/ 360 w 721"/>
                <a:gd name="T15" fmla="*/ 449 h 1779"/>
                <a:gd name="T16" fmla="*/ 223 w 721"/>
                <a:gd name="T17" fmla="*/ 393 h 1779"/>
                <a:gd name="T18" fmla="*/ 24 w 721"/>
                <a:gd name="T19" fmla="*/ 593 h 1779"/>
                <a:gd name="T20" fmla="*/ 0 w 721"/>
                <a:gd name="T21" fmla="*/ 1031 h 1779"/>
                <a:gd name="T22" fmla="*/ 65 w 721"/>
                <a:gd name="T23" fmla="*/ 1096 h 1779"/>
                <a:gd name="T24" fmla="*/ 130 w 721"/>
                <a:gd name="T25" fmla="*/ 1031 h 1779"/>
                <a:gd name="T26" fmla="*/ 141 w 721"/>
                <a:gd name="T27" fmla="*/ 614 h 1779"/>
                <a:gd name="T28" fmla="*/ 158 w 721"/>
                <a:gd name="T29" fmla="*/ 598 h 1779"/>
                <a:gd name="T30" fmla="*/ 174 w 721"/>
                <a:gd name="T31" fmla="*/ 614 h 1779"/>
                <a:gd name="T32" fmla="*/ 174 w 721"/>
                <a:gd name="T33" fmla="*/ 1084 h 1779"/>
                <a:gd name="T34" fmla="*/ 174 w 721"/>
                <a:gd name="T35" fmla="*/ 1122 h 1779"/>
                <a:gd name="T36" fmla="*/ 177 w 721"/>
                <a:gd name="T37" fmla="*/ 1707 h 1779"/>
                <a:gd name="T38" fmla="*/ 249 w 721"/>
                <a:gd name="T39" fmla="*/ 1779 h 1779"/>
                <a:gd name="T40" fmla="*/ 321 w 721"/>
                <a:gd name="T41" fmla="*/ 1707 h 1779"/>
                <a:gd name="T42" fmla="*/ 344 w 721"/>
                <a:gd name="T43" fmla="*/ 1122 h 1779"/>
                <a:gd name="T44" fmla="*/ 360 w 721"/>
                <a:gd name="T45" fmla="*/ 1106 h 1779"/>
                <a:gd name="T46" fmla="*/ 376 w 721"/>
                <a:gd name="T47" fmla="*/ 1122 h 1779"/>
                <a:gd name="T48" fmla="*/ 399 w 721"/>
                <a:gd name="T49" fmla="*/ 1707 h 1779"/>
                <a:gd name="T50" fmla="*/ 471 w 721"/>
                <a:gd name="T51" fmla="*/ 1779 h 1779"/>
                <a:gd name="T52" fmla="*/ 544 w 721"/>
                <a:gd name="T53" fmla="*/ 1707 h 1779"/>
                <a:gd name="T54" fmla="*/ 546 w 721"/>
                <a:gd name="T55" fmla="*/ 1122 h 1779"/>
                <a:gd name="T56" fmla="*/ 546 w 721"/>
                <a:gd name="T57" fmla="*/ 1084 h 1779"/>
                <a:gd name="T58" fmla="*/ 547 w 721"/>
                <a:gd name="T59" fmla="*/ 614 h 1779"/>
                <a:gd name="T60" fmla="*/ 563 w 721"/>
                <a:gd name="T61" fmla="*/ 598 h 1779"/>
                <a:gd name="T62" fmla="*/ 579 w 721"/>
                <a:gd name="T63" fmla="*/ 614 h 1779"/>
                <a:gd name="T64" fmla="*/ 590 w 721"/>
                <a:gd name="T65" fmla="*/ 1031 h 1779"/>
                <a:gd name="T66" fmla="*/ 655 w 721"/>
                <a:gd name="T67" fmla="*/ 1096 h 1779"/>
                <a:gd name="T68" fmla="*/ 721 w 721"/>
                <a:gd name="T69" fmla="*/ 1031 h 1779"/>
                <a:gd name="T70" fmla="*/ 696 w 721"/>
                <a:gd name="T71" fmla="*/ 593 h 17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721" h="1779">
                  <a:moveTo>
                    <a:pt x="195" y="161"/>
                  </a:moveTo>
                  <a:cubicBezTo>
                    <a:pt x="195" y="59"/>
                    <a:pt x="269" y="0"/>
                    <a:pt x="360" y="0"/>
                  </a:cubicBezTo>
                  <a:cubicBezTo>
                    <a:pt x="452" y="0"/>
                    <a:pt x="526" y="59"/>
                    <a:pt x="526" y="161"/>
                  </a:cubicBezTo>
                  <a:cubicBezTo>
                    <a:pt x="526" y="263"/>
                    <a:pt x="446" y="369"/>
                    <a:pt x="360" y="369"/>
                  </a:cubicBezTo>
                  <a:cubicBezTo>
                    <a:pt x="275" y="369"/>
                    <a:pt x="195" y="263"/>
                    <a:pt x="195" y="161"/>
                  </a:cubicBezTo>
                  <a:close/>
                  <a:moveTo>
                    <a:pt x="696" y="593"/>
                  </a:moveTo>
                  <a:cubicBezTo>
                    <a:pt x="696" y="474"/>
                    <a:pt x="572" y="393"/>
                    <a:pt x="497" y="393"/>
                  </a:cubicBezTo>
                  <a:cubicBezTo>
                    <a:pt x="421" y="393"/>
                    <a:pt x="420" y="449"/>
                    <a:pt x="360" y="449"/>
                  </a:cubicBezTo>
                  <a:cubicBezTo>
                    <a:pt x="301" y="449"/>
                    <a:pt x="283" y="393"/>
                    <a:pt x="223" y="393"/>
                  </a:cubicBezTo>
                  <a:cubicBezTo>
                    <a:pt x="164" y="393"/>
                    <a:pt x="24" y="474"/>
                    <a:pt x="24" y="593"/>
                  </a:cubicBezTo>
                  <a:cubicBezTo>
                    <a:pt x="0" y="1031"/>
                    <a:pt x="0" y="1031"/>
                    <a:pt x="0" y="1031"/>
                  </a:cubicBezTo>
                  <a:cubicBezTo>
                    <a:pt x="0" y="1067"/>
                    <a:pt x="29" y="1096"/>
                    <a:pt x="65" y="1096"/>
                  </a:cubicBezTo>
                  <a:cubicBezTo>
                    <a:pt x="101" y="1096"/>
                    <a:pt x="130" y="1067"/>
                    <a:pt x="130" y="1031"/>
                  </a:cubicBezTo>
                  <a:cubicBezTo>
                    <a:pt x="141" y="614"/>
                    <a:pt x="141" y="614"/>
                    <a:pt x="141" y="614"/>
                  </a:cubicBezTo>
                  <a:cubicBezTo>
                    <a:pt x="141" y="605"/>
                    <a:pt x="149" y="598"/>
                    <a:pt x="158" y="598"/>
                  </a:cubicBezTo>
                  <a:cubicBezTo>
                    <a:pt x="166" y="598"/>
                    <a:pt x="174" y="605"/>
                    <a:pt x="174" y="614"/>
                  </a:cubicBezTo>
                  <a:cubicBezTo>
                    <a:pt x="174" y="1084"/>
                    <a:pt x="174" y="1084"/>
                    <a:pt x="174" y="1084"/>
                  </a:cubicBezTo>
                  <a:cubicBezTo>
                    <a:pt x="174" y="1122"/>
                    <a:pt x="174" y="1122"/>
                    <a:pt x="174" y="1122"/>
                  </a:cubicBezTo>
                  <a:cubicBezTo>
                    <a:pt x="177" y="1707"/>
                    <a:pt x="177" y="1707"/>
                    <a:pt x="177" y="1707"/>
                  </a:cubicBezTo>
                  <a:cubicBezTo>
                    <a:pt x="177" y="1747"/>
                    <a:pt x="209" y="1779"/>
                    <a:pt x="249" y="1779"/>
                  </a:cubicBezTo>
                  <a:cubicBezTo>
                    <a:pt x="289" y="1779"/>
                    <a:pt x="321" y="1747"/>
                    <a:pt x="321" y="1707"/>
                  </a:cubicBezTo>
                  <a:cubicBezTo>
                    <a:pt x="344" y="1122"/>
                    <a:pt x="344" y="1122"/>
                    <a:pt x="344" y="1122"/>
                  </a:cubicBezTo>
                  <a:cubicBezTo>
                    <a:pt x="344" y="1113"/>
                    <a:pt x="351" y="1106"/>
                    <a:pt x="360" y="1106"/>
                  </a:cubicBezTo>
                  <a:cubicBezTo>
                    <a:pt x="369" y="1106"/>
                    <a:pt x="376" y="1113"/>
                    <a:pt x="376" y="1122"/>
                  </a:cubicBezTo>
                  <a:cubicBezTo>
                    <a:pt x="399" y="1707"/>
                    <a:pt x="399" y="1707"/>
                    <a:pt x="399" y="1707"/>
                  </a:cubicBezTo>
                  <a:cubicBezTo>
                    <a:pt x="399" y="1747"/>
                    <a:pt x="432" y="1779"/>
                    <a:pt x="471" y="1779"/>
                  </a:cubicBezTo>
                  <a:cubicBezTo>
                    <a:pt x="511" y="1779"/>
                    <a:pt x="544" y="1747"/>
                    <a:pt x="544" y="1707"/>
                  </a:cubicBezTo>
                  <a:cubicBezTo>
                    <a:pt x="546" y="1122"/>
                    <a:pt x="546" y="1122"/>
                    <a:pt x="546" y="1122"/>
                  </a:cubicBezTo>
                  <a:cubicBezTo>
                    <a:pt x="546" y="1084"/>
                    <a:pt x="546" y="1084"/>
                    <a:pt x="546" y="1084"/>
                  </a:cubicBezTo>
                  <a:cubicBezTo>
                    <a:pt x="547" y="614"/>
                    <a:pt x="547" y="614"/>
                    <a:pt x="547" y="614"/>
                  </a:cubicBezTo>
                  <a:cubicBezTo>
                    <a:pt x="547" y="605"/>
                    <a:pt x="554" y="598"/>
                    <a:pt x="563" y="598"/>
                  </a:cubicBezTo>
                  <a:cubicBezTo>
                    <a:pt x="572" y="598"/>
                    <a:pt x="579" y="605"/>
                    <a:pt x="579" y="614"/>
                  </a:cubicBezTo>
                  <a:cubicBezTo>
                    <a:pt x="590" y="1031"/>
                    <a:pt x="590" y="1031"/>
                    <a:pt x="590" y="1031"/>
                  </a:cubicBezTo>
                  <a:cubicBezTo>
                    <a:pt x="590" y="1067"/>
                    <a:pt x="619" y="1096"/>
                    <a:pt x="655" y="1096"/>
                  </a:cubicBezTo>
                  <a:cubicBezTo>
                    <a:pt x="691" y="1096"/>
                    <a:pt x="721" y="1067"/>
                    <a:pt x="721" y="1031"/>
                  </a:cubicBezTo>
                  <a:lnTo>
                    <a:pt x="696" y="593"/>
                  </a:lnTo>
                  <a:close/>
                </a:path>
              </a:pathLst>
            </a:custGeom>
            <a:solidFill>
              <a:srgbClr val="AFAFAF"/>
            </a:solidFill>
            <a:ln w="9525">
              <a:noFill/>
              <a:round/>
              <a:headEnd/>
              <a:tailEnd/>
            </a:ln>
            <a:effectLst/>
            <a:scene3d>
              <a:camera prst="orthographicFront"/>
              <a:lightRig rig="twoPt" dir="t">
                <a:rot lat="0" lon="0" rev="8400000"/>
              </a:lightRig>
            </a:scene3d>
            <a:sp3d extrusionH="63500" prstMaterial="matte"/>
          </p:spPr>
          <p:txBody>
            <a:bodyPr vert="horz" wrap="square" lIns="91440" tIns="45720" rIns="91440" bIns="45720" numCol="1" anchor="t" anchorCtr="0" compatLnSpc="1">
              <a:prstTxWarp prst="textNoShape">
                <a:avLst/>
              </a:prstTxWarp>
            </a:bodyPr>
            <a:lstStyle/>
            <a:p>
              <a:endParaRPr lang="de-DE"/>
            </a:p>
          </p:txBody>
        </p:sp>
        <p:sp>
          <p:nvSpPr>
            <p:cNvPr id="52" name="Freeform 51"/>
            <p:cNvSpPr>
              <a:spLocks noChangeAspect="1" noEditPoints="1"/>
            </p:cNvSpPr>
            <p:nvPr/>
          </p:nvSpPr>
          <p:spPr bwMode="gray">
            <a:xfrm>
              <a:off x="1403338" y="4852968"/>
              <a:ext cx="236708" cy="582632"/>
            </a:xfrm>
            <a:custGeom>
              <a:avLst/>
              <a:gdLst>
                <a:gd name="T0" fmla="*/ 195 w 721"/>
                <a:gd name="T1" fmla="*/ 161 h 1779"/>
                <a:gd name="T2" fmla="*/ 360 w 721"/>
                <a:gd name="T3" fmla="*/ 0 h 1779"/>
                <a:gd name="T4" fmla="*/ 526 w 721"/>
                <a:gd name="T5" fmla="*/ 161 h 1779"/>
                <a:gd name="T6" fmla="*/ 360 w 721"/>
                <a:gd name="T7" fmla="*/ 369 h 1779"/>
                <a:gd name="T8" fmla="*/ 195 w 721"/>
                <a:gd name="T9" fmla="*/ 161 h 1779"/>
                <a:gd name="T10" fmla="*/ 696 w 721"/>
                <a:gd name="T11" fmla="*/ 593 h 1779"/>
                <a:gd name="T12" fmla="*/ 497 w 721"/>
                <a:gd name="T13" fmla="*/ 393 h 1779"/>
                <a:gd name="T14" fmla="*/ 360 w 721"/>
                <a:gd name="T15" fmla="*/ 449 h 1779"/>
                <a:gd name="T16" fmla="*/ 223 w 721"/>
                <a:gd name="T17" fmla="*/ 393 h 1779"/>
                <a:gd name="T18" fmla="*/ 24 w 721"/>
                <a:gd name="T19" fmla="*/ 593 h 1779"/>
                <a:gd name="T20" fmla="*/ 0 w 721"/>
                <a:gd name="T21" fmla="*/ 1031 h 1779"/>
                <a:gd name="T22" fmla="*/ 65 w 721"/>
                <a:gd name="T23" fmla="*/ 1096 h 1779"/>
                <a:gd name="T24" fmla="*/ 130 w 721"/>
                <a:gd name="T25" fmla="*/ 1031 h 1779"/>
                <a:gd name="T26" fmla="*/ 141 w 721"/>
                <a:gd name="T27" fmla="*/ 614 h 1779"/>
                <a:gd name="T28" fmla="*/ 158 w 721"/>
                <a:gd name="T29" fmla="*/ 598 h 1779"/>
                <a:gd name="T30" fmla="*/ 174 w 721"/>
                <a:gd name="T31" fmla="*/ 614 h 1779"/>
                <a:gd name="T32" fmla="*/ 174 w 721"/>
                <a:gd name="T33" fmla="*/ 1084 h 1779"/>
                <a:gd name="T34" fmla="*/ 174 w 721"/>
                <a:gd name="T35" fmla="*/ 1122 h 1779"/>
                <a:gd name="T36" fmla="*/ 177 w 721"/>
                <a:gd name="T37" fmla="*/ 1707 h 1779"/>
                <a:gd name="T38" fmla="*/ 249 w 721"/>
                <a:gd name="T39" fmla="*/ 1779 h 1779"/>
                <a:gd name="T40" fmla="*/ 321 w 721"/>
                <a:gd name="T41" fmla="*/ 1707 h 1779"/>
                <a:gd name="T42" fmla="*/ 344 w 721"/>
                <a:gd name="T43" fmla="*/ 1122 h 1779"/>
                <a:gd name="T44" fmla="*/ 360 w 721"/>
                <a:gd name="T45" fmla="*/ 1106 h 1779"/>
                <a:gd name="T46" fmla="*/ 376 w 721"/>
                <a:gd name="T47" fmla="*/ 1122 h 1779"/>
                <a:gd name="T48" fmla="*/ 399 w 721"/>
                <a:gd name="T49" fmla="*/ 1707 h 1779"/>
                <a:gd name="T50" fmla="*/ 471 w 721"/>
                <a:gd name="T51" fmla="*/ 1779 h 1779"/>
                <a:gd name="T52" fmla="*/ 544 w 721"/>
                <a:gd name="T53" fmla="*/ 1707 h 1779"/>
                <a:gd name="T54" fmla="*/ 546 w 721"/>
                <a:gd name="T55" fmla="*/ 1122 h 1779"/>
                <a:gd name="T56" fmla="*/ 546 w 721"/>
                <a:gd name="T57" fmla="*/ 1084 h 1779"/>
                <a:gd name="T58" fmla="*/ 547 w 721"/>
                <a:gd name="T59" fmla="*/ 614 h 1779"/>
                <a:gd name="T60" fmla="*/ 563 w 721"/>
                <a:gd name="T61" fmla="*/ 598 h 1779"/>
                <a:gd name="T62" fmla="*/ 579 w 721"/>
                <a:gd name="T63" fmla="*/ 614 h 1779"/>
                <a:gd name="T64" fmla="*/ 590 w 721"/>
                <a:gd name="T65" fmla="*/ 1031 h 1779"/>
                <a:gd name="T66" fmla="*/ 655 w 721"/>
                <a:gd name="T67" fmla="*/ 1096 h 1779"/>
                <a:gd name="T68" fmla="*/ 721 w 721"/>
                <a:gd name="T69" fmla="*/ 1031 h 1779"/>
                <a:gd name="T70" fmla="*/ 696 w 721"/>
                <a:gd name="T71" fmla="*/ 593 h 17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721" h="1779">
                  <a:moveTo>
                    <a:pt x="195" y="161"/>
                  </a:moveTo>
                  <a:cubicBezTo>
                    <a:pt x="195" y="59"/>
                    <a:pt x="269" y="0"/>
                    <a:pt x="360" y="0"/>
                  </a:cubicBezTo>
                  <a:cubicBezTo>
                    <a:pt x="452" y="0"/>
                    <a:pt x="526" y="59"/>
                    <a:pt x="526" y="161"/>
                  </a:cubicBezTo>
                  <a:cubicBezTo>
                    <a:pt x="526" y="263"/>
                    <a:pt x="446" y="369"/>
                    <a:pt x="360" y="369"/>
                  </a:cubicBezTo>
                  <a:cubicBezTo>
                    <a:pt x="275" y="369"/>
                    <a:pt x="195" y="263"/>
                    <a:pt x="195" y="161"/>
                  </a:cubicBezTo>
                  <a:close/>
                  <a:moveTo>
                    <a:pt x="696" y="593"/>
                  </a:moveTo>
                  <a:cubicBezTo>
                    <a:pt x="696" y="474"/>
                    <a:pt x="572" y="393"/>
                    <a:pt x="497" y="393"/>
                  </a:cubicBezTo>
                  <a:cubicBezTo>
                    <a:pt x="421" y="393"/>
                    <a:pt x="420" y="449"/>
                    <a:pt x="360" y="449"/>
                  </a:cubicBezTo>
                  <a:cubicBezTo>
                    <a:pt x="301" y="449"/>
                    <a:pt x="283" y="393"/>
                    <a:pt x="223" y="393"/>
                  </a:cubicBezTo>
                  <a:cubicBezTo>
                    <a:pt x="164" y="393"/>
                    <a:pt x="24" y="474"/>
                    <a:pt x="24" y="593"/>
                  </a:cubicBezTo>
                  <a:cubicBezTo>
                    <a:pt x="0" y="1031"/>
                    <a:pt x="0" y="1031"/>
                    <a:pt x="0" y="1031"/>
                  </a:cubicBezTo>
                  <a:cubicBezTo>
                    <a:pt x="0" y="1067"/>
                    <a:pt x="29" y="1096"/>
                    <a:pt x="65" y="1096"/>
                  </a:cubicBezTo>
                  <a:cubicBezTo>
                    <a:pt x="101" y="1096"/>
                    <a:pt x="130" y="1067"/>
                    <a:pt x="130" y="1031"/>
                  </a:cubicBezTo>
                  <a:cubicBezTo>
                    <a:pt x="141" y="614"/>
                    <a:pt x="141" y="614"/>
                    <a:pt x="141" y="614"/>
                  </a:cubicBezTo>
                  <a:cubicBezTo>
                    <a:pt x="141" y="605"/>
                    <a:pt x="149" y="598"/>
                    <a:pt x="158" y="598"/>
                  </a:cubicBezTo>
                  <a:cubicBezTo>
                    <a:pt x="166" y="598"/>
                    <a:pt x="174" y="605"/>
                    <a:pt x="174" y="614"/>
                  </a:cubicBezTo>
                  <a:cubicBezTo>
                    <a:pt x="174" y="1084"/>
                    <a:pt x="174" y="1084"/>
                    <a:pt x="174" y="1084"/>
                  </a:cubicBezTo>
                  <a:cubicBezTo>
                    <a:pt x="174" y="1122"/>
                    <a:pt x="174" y="1122"/>
                    <a:pt x="174" y="1122"/>
                  </a:cubicBezTo>
                  <a:cubicBezTo>
                    <a:pt x="177" y="1707"/>
                    <a:pt x="177" y="1707"/>
                    <a:pt x="177" y="1707"/>
                  </a:cubicBezTo>
                  <a:cubicBezTo>
                    <a:pt x="177" y="1747"/>
                    <a:pt x="209" y="1779"/>
                    <a:pt x="249" y="1779"/>
                  </a:cubicBezTo>
                  <a:cubicBezTo>
                    <a:pt x="289" y="1779"/>
                    <a:pt x="321" y="1747"/>
                    <a:pt x="321" y="1707"/>
                  </a:cubicBezTo>
                  <a:cubicBezTo>
                    <a:pt x="344" y="1122"/>
                    <a:pt x="344" y="1122"/>
                    <a:pt x="344" y="1122"/>
                  </a:cubicBezTo>
                  <a:cubicBezTo>
                    <a:pt x="344" y="1113"/>
                    <a:pt x="351" y="1106"/>
                    <a:pt x="360" y="1106"/>
                  </a:cubicBezTo>
                  <a:cubicBezTo>
                    <a:pt x="369" y="1106"/>
                    <a:pt x="376" y="1113"/>
                    <a:pt x="376" y="1122"/>
                  </a:cubicBezTo>
                  <a:cubicBezTo>
                    <a:pt x="399" y="1707"/>
                    <a:pt x="399" y="1707"/>
                    <a:pt x="399" y="1707"/>
                  </a:cubicBezTo>
                  <a:cubicBezTo>
                    <a:pt x="399" y="1747"/>
                    <a:pt x="432" y="1779"/>
                    <a:pt x="471" y="1779"/>
                  </a:cubicBezTo>
                  <a:cubicBezTo>
                    <a:pt x="511" y="1779"/>
                    <a:pt x="544" y="1747"/>
                    <a:pt x="544" y="1707"/>
                  </a:cubicBezTo>
                  <a:cubicBezTo>
                    <a:pt x="546" y="1122"/>
                    <a:pt x="546" y="1122"/>
                    <a:pt x="546" y="1122"/>
                  </a:cubicBezTo>
                  <a:cubicBezTo>
                    <a:pt x="546" y="1084"/>
                    <a:pt x="546" y="1084"/>
                    <a:pt x="546" y="1084"/>
                  </a:cubicBezTo>
                  <a:cubicBezTo>
                    <a:pt x="547" y="614"/>
                    <a:pt x="547" y="614"/>
                    <a:pt x="547" y="614"/>
                  </a:cubicBezTo>
                  <a:cubicBezTo>
                    <a:pt x="547" y="605"/>
                    <a:pt x="554" y="598"/>
                    <a:pt x="563" y="598"/>
                  </a:cubicBezTo>
                  <a:cubicBezTo>
                    <a:pt x="572" y="598"/>
                    <a:pt x="579" y="605"/>
                    <a:pt x="579" y="614"/>
                  </a:cubicBezTo>
                  <a:cubicBezTo>
                    <a:pt x="590" y="1031"/>
                    <a:pt x="590" y="1031"/>
                    <a:pt x="590" y="1031"/>
                  </a:cubicBezTo>
                  <a:cubicBezTo>
                    <a:pt x="590" y="1067"/>
                    <a:pt x="619" y="1096"/>
                    <a:pt x="655" y="1096"/>
                  </a:cubicBezTo>
                  <a:cubicBezTo>
                    <a:pt x="691" y="1096"/>
                    <a:pt x="721" y="1067"/>
                    <a:pt x="721" y="1031"/>
                  </a:cubicBezTo>
                  <a:lnTo>
                    <a:pt x="696" y="593"/>
                  </a:lnTo>
                  <a:close/>
                </a:path>
              </a:pathLst>
            </a:custGeom>
            <a:solidFill>
              <a:srgbClr val="AFAFAF"/>
            </a:solidFill>
            <a:ln w="9525">
              <a:noFill/>
              <a:round/>
              <a:headEnd/>
              <a:tailEnd/>
            </a:ln>
            <a:effectLst/>
            <a:scene3d>
              <a:camera prst="orthographicFront"/>
              <a:lightRig rig="twoPt" dir="t">
                <a:rot lat="0" lon="0" rev="8400000"/>
              </a:lightRig>
            </a:scene3d>
            <a:sp3d extrusionH="63500" prstMaterial="matte"/>
          </p:spPr>
          <p:txBody>
            <a:bodyPr vert="horz" wrap="square" lIns="91440" tIns="45720" rIns="91440" bIns="45720" numCol="1" anchor="t" anchorCtr="0" compatLnSpc="1">
              <a:prstTxWarp prst="textNoShape">
                <a:avLst/>
              </a:prstTxWarp>
            </a:bodyPr>
            <a:lstStyle/>
            <a:p>
              <a:endParaRPr lang="de-DE"/>
            </a:p>
          </p:txBody>
        </p:sp>
        <p:sp>
          <p:nvSpPr>
            <p:cNvPr id="53" name="Freeform 52"/>
            <p:cNvSpPr>
              <a:spLocks noChangeAspect="1" noEditPoints="1"/>
            </p:cNvSpPr>
            <p:nvPr/>
          </p:nvSpPr>
          <p:spPr bwMode="gray">
            <a:xfrm>
              <a:off x="2101814" y="4852968"/>
              <a:ext cx="236708" cy="582632"/>
            </a:xfrm>
            <a:custGeom>
              <a:avLst/>
              <a:gdLst>
                <a:gd name="T0" fmla="*/ 195 w 721"/>
                <a:gd name="T1" fmla="*/ 161 h 1779"/>
                <a:gd name="T2" fmla="*/ 360 w 721"/>
                <a:gd name="T3" fmla="*/ 0 h 1779"/>
                <a:gd name="T4" fmla="*/ 526 w 721"/>
                <a:gd name="T5" fmla="*/ 161 h 1779"/>
                <a:gd name="T6" fmla="*/ 360 w 721"/>
                <a:gd name="T7" fmla="*/ 369 h 1779"/>
                <a:gd name="T8" fmla="*/ 195 w 721"/>
                <a:gd name="T9" fmla="*/ 161 h 1779"/>
                <a:gd name="T10" fmla="*/ 696 w 721"/>
                <a:gd name="T11" fmla="*/ 593 h 1779"/>
                <a:gd name="T12" fmla="*/ 497 w 721"/>
                <a:gd name="T13" fmla="*/ 393 h 1779"/>
                <a:gd name="T14" fmla="*/ 360 w 721"/>
                <a:gd name="T15" fmla="*/ 449 h 1779"/>
                <a:gd name="T16" fmla="*/ 223 w 721"/>
                <a:gd name="T17" fmla="*/ 393 h 1779"/>
                <a:gd name="T18" fmla="*/ 24 w 721"/>
                <a:gd name="T19" fmla="*/ 593 h 1779"/>
                <a:gd name="T20" fmla="*/ 0 w 721"/>
                <a:gd name="T21" fmla="*/ 1031 h 1779"/>
                <a:gd name="T22" fmla="*/ 65 w 721"/>
                <a:gd name="T23" fmla="*/ 1096 h 1779"/>
                <a:gd name="T24" fmla="*/ 130 w 721"/>
                <a:gd name="T25" fmla="*/ 1031 h 1779"/>
                <a:gd name="T26" fmla="*/ 141 w 721"/>
                <a:gd name="T27" fmla="*/ 614 h 1779"/>
                <a:gd name="T28" fmla="*/ 158 w 721"/>
                <a:gd name="T29" fmla="*/ 598 h 1779"/>
                <a:gd name="T30" fmla="*/ 174 w 721"/>
                <a:gd name="T31" fmla="*/ 614 h 1779"/>
                <a:gd name="T32" fmla="*/ 174 w 721"/>
                <a:gd name="T33" fmla="*/ 1084 h 1779"/>
                <a:gd name="T34" fmla="*/ 174 w 721"/>
                <a:gd name="T35" fmla="*/ 1122 h 1779"/>
                <a:gd name="T36" fmla="*/ 177 w 721"/>
                <a:gd name="T37" fmla="*/ 1707 h 1779"/>
                <a:gd name="T38" fmla="*/ 249 w 721"/>
                <a:gd name="T39" fmla="*/ 1779 h 1779"/>
                <a:gd name="T40" fmla="*/ 321 w 721"/>
                <a:gd name="T41" fmla="*/ 1707 h 1779"/>
                <a:gd name="T42" fmla="*/ 344 w 721"/>
                <a:gd name="T43" fmla="*/ 1122 h 1779"/>
                <a:gd name="T44" fmla="*/ 360 w 721"/>
                <a:gd name="T45" fmla="*/ 1106 h 1779"/>
                <a:gd name="T46" fmla="*/ 376 w 721"/>
                <a:gd name="T47" fmla="*/ 1122 h 1779"/>
                <a:gd name="T48" fmla="*/ 399 w 721"/>
                <a:gd name="T49" fmla="*/ 1707 h 1779"/>
                <a:gd name="T50" fmla="*/ 471 w 721"/>
                <a:gd name="T51" fmla="*/ 1779 h 1779"/>
                <a:gd name="T52" fmla="*/ 544 w 721"/>
                <a:gd name="T53" fmla="*/ 1707 h 1779"/>
                <a:gd name="T54" fmla="*/ 546 w 721"/>
                <a:gd name="T55" fmla="*/ 1122 h 1779"/>
                <a:gd name="T56" fmla="*/ 546 w 721"/>
                <a:gd name="T57" fmla="*/ 1084 h 1779"/>
                <a:gd name="T58" fmla="*/ 547 w 721"/>
                <a:gd name="T59" fmla="*/ 614 h 1779"/>
                <a:gd name="T60" fmla="*/ 563 w 721"/>
                <a:gd name="T61" fmla="*/ 598 h 1779"/>
                <a:gd name="T62" fmla="*/ 579 w 721"/>
                <a:gd name="T63" fmla="*/ 614 h 1779"/>
                <a:gd name="T64" fmla="*/ 590 w 721"/>
                <a:gd name="T65" fmla="*/ 1031 h 1779"/>
                <a:gd name="T66" fmla="*/ 655 w 721"/>
                <a:gd name="T67" fmla="*/ 1096 h 1779"/>
                <a:gd name="T68" fmla="*/ 721 w 721"/>
                <a:gd name="T69" fmla="*/ 1031 h 1779"/>
                <a:gd name="T70" fmla="*/ 696 w 721"/>
                <a:gd name="T71" fmla="*/ 593 h 17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721" h="1779">
                  <a:moveTo>
                    <a:pt x="195" y="161"/>
                  </a:moveTo>
                  <a:cubicBezTo>
                    <a:pt x="195" y="59"/>
                    <a:pt x="269" y="0"/>
                    <a:pt x="360" y="0"/>
                  </a:cubicBezTo>
                  <a:cubicBezTo>
                    <a:pt x="452" y="0"/>
                    <a:pt x="526" y="59"/>
                    <a:pt x="526" y="161"/>
                  </a:cubicBezTo>
                  <a:cubicBezTo>
                    <a:pt x="526" y="263"/>
                    <a:pt x="446" y="369"/>
                    <a:pt x="360" y="369"/>
                  </a:cubicBezTo>
                  <a:cubicBezTo>
                    <a:pt x="275" y="369"/>
                    <a:pt x="195" y="263"/>
                    <a:pt x="195" y="161"/>
                  </a:cubicBezTo>
                  <a:close/>
                  <a:moveTo>
                    <a:pt x="696" y="593"/>
                  </a:moveTo>
                  <a:cubicBezTo>
                    <a:pt x="696" y="474"/>
                    <a:pt x="572" y="393"/>
                    <a:pt x="497" y="393"/>
                  </a:cubicBezTo>
                  <a:cubicBezTo>
                    <a:pt x="421" y="393"/>
                    <a:pt x="420" y="449"/>
                    <a:pt x="360" y="449"/>
                  </a:cubicBezTo>
                  <a:cubicBezTo>
                    <a:pt x="301" y="449"/>
                    <a:pt x="283" y="393"/>
                    <a:pt x="223" y="393"/>
                  </a:cubicBezTo>
                  <a:cubicBezTo>
                    <a:pt x="164" y="393"/>
                    <a:pt x="24" y="474"/>
                    <a:pt x="24" y="593"/>
                  </a:cubicBezTo>
                  <a:cubicBezTo>
                    <a:pt x="0" y="1031"/>
                    <a:pt x="0" y="1031"/>
                    <a:pt x="0" y="1031"/>
                  </a:cubicBezTo>
                  <a:cubicBezTo>
                    <a:pt x="0" y="1067"/>
                    <a:pt x="29" y="1096"/>
                    <a:pt x="65" y="1096"/>
                  </a:cubicBezTo>
                  <a:cubicBezTo>
                    <a:pt x="101" y="1096"/>
                    <a:pt x="130" y="1067"/>
                    <a:pt x="130" y="1031"/>
                  </a:cubicBezTo>
                  <a:cubicBezTo>
                    <a:pt x="141" y="614"/>
                    <a:pt x="141" y="614"/>
                    <a:pt x="141" y="614"/>
                  </a:cubicBezTo>
                  <a:cubicBezTo>
                    <a:pt x="141" y="605"/>
                    <a:pt x="149" y="598"/>
                    <a:pt x="158" y="598"/>
                  </a:cubicBezTo>
                  <a:cubicBezTo>
                    <a:pt x="166" y="598"/>
                    <a:pt x="174" y="605"/>
                    <a:pt x="174" y="614"/>
                  </a:cubicBezTo>
                  <a:cubicBezTo>
                    <a:pt x="174" y="1084"/>
                    <a:pt x="174" y="1084"/>
                    <a:pt x="174" y="1084"/>
                  </a:cubicBezTo>
                  <a:cubicBezTo>
                    <a:pt x="174" y="1122"/>
                    <a:pt x="174" y="1122"/>
                    <a:pt x="174" y="1122"/>
                  </a:cubicBezTo>
                  <a:cubicBezTo>
                    <a:pt x="177" y="1707"/>
                    <a:pt x="177" y="1707"/>
                    <a:pt x="177" y="1707"/>
                  </a:cubicBezTo>
                  <a:cubicBezTo>
                    <a:pt x="177" y="1747"/>
                    <a:pt x="209" y="1779"/>
                    <a:pt x="249" y="1779"/>
                  </a:cubicBezTo>
                  <a:cubicBezTo>
                    <a:pt x="289" y="1779"/>
                    <a:pt x="321" y="1747"/>
                    <a:pt x="321" y="1707"/>
                  </a:cubicBezTo>
                  <a:cubicBezTo>
                    <a:pt x="344" y="1122"/>
                    <a:pt x="344" y="1122"/>
                    <a:pt x="344" y="1122"/>
                  </a:cubicBezTo>
                  <a:cubicBezTo>
                    <a:pt x="344" y="1113"/>
                    <a:pt x="351" y="1106"/>
                    <a:pt x="360" y="1106"/>
                  </a:cubicBezTo>
                  <a:cubicBezTo>
                    <a:pt x="369" y="1106"/>
                    <a:pt x="376" y="1113"/>
                    <a:pt x="376" y="1122"/>
                  </a:cubicBezTo>
                  <a:cubicBezTo>
                    <a:pt x="399" y="1707"/>
                    <a:pt x="399" y="1707"/>
                    <a:pt x="399" y="1707"/>
                  </a:cubicBezTo>
                  <a:cubicBezTo>
                    <a:pt x="399" y="1747"/>
                    <a:pt x="432" y="1779"/>
                    <a:pt x="471" y="1779"/>
                  </a:cubicBezTo>
                  <a:cubicBezTo>
                    <a:pt x="511" y="1779"/>
                    <a:pt x="544" y="1747"/>
                    <a:pt x="544" y="1707"/>
                  </a:cubicBezTo>
                  <a:cubicBezTo>
                    <a:pt x="546" y="1122"/>
                    <a:pt x="546" y="1122"/>
                    <a:pt x="546" y="1122"/>
                  </a:cubicBezTo>
                  <a:cubicBezTo>
                    <a:pt x="546" y="1084"/>
                    <a:pt x="546" y="1084"/>
                    <a:pt x="546" y="1084"/>
                  </a:cubicBezTo>
                  <a:cubicBezTo>
                    <a:pt x="547" y="614"/>
                    <a:pt x="547" y="614"/>
                    <a:pt x="547" y="614"/>
                  </a:cubicBezTo>
                  <a:cubicBezTo>
                    <a:pt x="547" y="605"/>
                    <a:pt x="554" y="598"/>
                    <a:pt x="563" y="598"/>
                  </a:cubicBezTo>
                  <a:cubicBezTo>
                    <a:pt x="572" y="598"/>
                    <a:pt x="579" y="605"/>
                    <a:pt x="579" y="614"/>
                  </a:cubicBezTo>
                  <a:cubicBezTo>
                    <a:pt x="590" y="1031"/>
                    <a:pt x="590" y="1031"/>
                    <a:pt x="590" y="1031"/>
                  </a:cubicBezTo>
                  <a:cubicBezTo>
                    <a:pt x="590" y="1067"/>
                    <a:pt x="619" y="1096"/>
                    <a:pt x="655" y="1096"/>
                  </a:cubicBezTo>
                  <a:cubicBezTo>
                    <a:pt x="691" y="1096"/>
                    <a:pt x="721" y="1067"/>
                    <a:pt x="721" y="1031"/>
                  </a:cubicBezTo>
                  <a:lnTo>
                    <a:pt x="696" y="593"/>
                  </a:lnTo>
                  <a:close/>
                </a:path>
              </a:pathLst>
            </a:custGeom>
            <a:solidFill>
              <a:srgbClr val="AFAFAF"/>
            </a:solidFill>
            <a:ln w="9525">
              <a:noFill/>
              <a:round/>
              <a:headEnd/>
              <a:tailEnd/>
            </a:ln>
            <a:effectLst/>
            <a:scene3d>
              <a:camera prst="orthographicFront"/>
              <a:lightRig rig="twoPt" dir="t">
                <a:rot lat="0" lon="0" rev="8400000"/>
              </a:lightRig>
            </a:scene3d>
            <a:sp3d extrusionH="63500" prstMaterial="matte"/>
          </p:spPr>
          <p:txBody>
            <a:bodyPr vert="horz" wrap="square" lIns="91440" tIns="45720" rIns="91440" bIns="45720" numCol="1" anchor="t" anchorCtr="0" compatLnSpc="1">
              <a:prstTxWarp prst="textNoShape">
                <a:avLst/>
              </a:prstTxWarp>
            </a:bodyPr>
            <a:lstStyle/>
            <a:p>
              <a:endParaRPr lang="de-DE"/>
            </a:p>
          </p:txBody>
        </p:sp>
        <p:sp>
          <p:nvSpPr>
            <p:cNvPr id="54" name="Freeform 53"/>
            <p:cNvSpPr>
              <a:spLocks noChangeAspect="1" noEditPoints="1"/>
            </p:cNvSpPr>
            <p:nvPr/>
          </p:nvSpPr>
          <p:spPr bwMode="gray">
            <a:xfrm>
              <a:off x="2800290" y="4852968"/>
              <a:ext cx="236708" cy="582632"/>
            </a:xfrm>
            <a:custGeom>
              <a:avLst/>
              <a:gdLst>
                <a:gd name="T0" fmla="*/ 195 w 721"/>
                <a:gd name="T1" fmla="*/ 161 h 1779"/>
                <a:gd name="T2" fmla="*/ 360 w 721"/>
                <a:gd name="T3" fmla="*/ 0 h 1779"/>
                <a:gd name="T4" fmla="*/ 526 w 721"/>
                <a:gd name="T5" fmla="*/ 161 h 1779"/>
                <a:gd name="T6" fmla="*/ 360 w 721"/>
                <a:gd name="T7" fmla="*/ 369 h 1779"/>
                <a:gd name="T8" fmla="*/ 195 w 721"/>
                <a:gd name="T9" fmla="*/ 161 h 1779"/>
                <a:gd name="T10" fmla="*/ 696 w 721"/>
                <a:gd name="T11" fmla="*/ 593 h 1779"/>
                <a:gd name="T12" fmla="*/ 497 w 721"/>
                <a:gd name="T13" fmla="*/ 393 h 1779"/>
                <a:gd name="T14" fmla="*/ 360 w 721"/>
                <a:gd name="T15" fmla="*/ 449 h 1779"/>
                <a:gd name="T16" fmla="*/ 223 w 721"/>
                <a:gd name="T17" fmla="*/ 393 h 1779"/>
                <a:gd name="T18" fmla="*/ 24 w 721"/>
                <a:gd name="T19" fmla="*/ 593 h 1779"/>
                <a:gd name="T20" fmla="*/ 0 w 721"/>
                <a:gd name="T21" fmla="*/ 1031 h 1779"/>
                <a:gd name="T22" fmla="*/ 65 w 721"/>
                <a:gd name="T23" fmla="*/ 1096 h 1779"/>
                <a:gd name="T24" fmla="*/ 130 w 721"/>
                <a:gd name="T25" fmla="*/ 1031 h 1779"/>
                <a:gd name="T26" fmla="*/ 141 w 721"/>
                <a:gd name="T27" fmla="*/ 614 h 1779"/>
                <a:gd name="T28" fmla="*/ 158 w 721"/>
                <a:gd name="T29" fmla="*/ 598 h 1779"/>
                <a:gd name="T30" fmla="*/ 174 w 721"/>
                <a:gd name="T31" fmla="*/ 614 h 1779"/>
                <a:gd name="T32" fmla="*/ 174 w 721"/>
                <a:gd name="T33" fmla="*/ 1084 h 1779"/>
                <a:gd name="T34" fmla="*/ 174 w 721"/>
                <a:gd name="T35" fmla="*/ 1122 h 1779"/>
                <a:gd name="T36" fmla="*/ 177 w 721"/>
                <a:gd name="T37" fmla="*/ 1707 h 1779"/>
                <a:gd name="T38" fmla="*/ 249 w 721"/>
                <a:gd name="T39" fmla="*/ 1779 h 1779"/>
                <a:gd name="T40" fmla="*/ 321 w 721"/>
                <a:gd name="T41" fmla="*/ 1707 h 1779"/>
                <a:gd name="T42" fmla="*/ 344 w 721"/>
                <a:gd name="T43" fmla="*/ 1122 h 1779"/>
                <a:gd name="T44" fmla="*/ 360 w 721"/>
                <a:gd name="T45" fmla="*/ 1106 h 1779"/>
                <a:gd name="T46" fmla="*/ 376 w 721"/>
                <a:gd name="T47" fmla="*/ 1122 h 1779"/>
                <a:gd name="T48" fmla="*/ 399 w 721"/>
                <a:gd name="T49" fmla="*/ 1707 h 1779"/>
                <a:gd name="T50" fmla="*/ 471 w 721"/>
                <a:gd name="T51" fmla="*/ 1779 h 1779"/>
                <a:gd name="T52" fmla="*/ 544 w 721"/>
                <a:gd name="T53" fmla="*/ 1707 h 1779"/>
                <a:gd name="T54" fmla="*/ 546 w 721"/>
                <a:gd name="T55" fmla="*/ 1122 h 1779"/>
                <a:gd name="T56" fmla="*/ 546 w 721"/>
                <a:gd name="T57" fmla="*/ 1084 h 1779"/>
                <a:gd name="T58" fmla="*/ 547 w 721"/>
                <a:gd name="T59" fmla="*/ 614 h 1779"/>
                <a:gd name="T60" fmla="*/ 563 w 721"/>
                <a:gd name="T61" fmla="*/ 598 h 1779"/>
                <a:gd name="T62" fmla="*/ 579 w 721"/>
                <a:gd name="T63" fmla="*/ 614 h 1779"/>
                <a:gd name="T64" fmla="*/ 590 w 721"/>
                <a:gd name="T65" fmla="*/ 1031 h 1779"/>
                <a:gd name="T66" fmla="*/ 655 w 721"/>
                <a:gd name="T67" fmla="*/ 1096 h 1779"/>
                <a:gd name="T68" fmla="*/ 721 w 721"/>
                <a:gd name="T69" fmla="*/ 1031 h 1779"/>
                <a:gd name="T70" fmla="*/ 696 w 721"/>
                <a:gd name="T71" fmla="*/ 593 h 17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721" h="1779">
                  <a:moveTo>
                    <a:pt x="195" y="161"/>
                  </a:moveTo>
                  <a:cubicBezTo>
                    <a:pt x="195" y="59"/>
                    <a:pt x="269" y="0"/>
                    <a:pt x="360" y="0"/>
                  </a:cubicBezTo>
                  <a:cubicBezTo>
                    <a:pt x="452" y="0"/>
                    <a:pt x="526" y="59"/>
                    <a:pt x="526" y="161"/>
                  </a:cubicBezTo>
                  <a:cubicBezTo>
                    <a:pt x="526" y="263"/>
                    <a:pt x="446" y="369"/>
                    <a:pt x="360" y="369"/>
                  </a:cubicBezTo>
                  <a:cubicBezTo>
                    <a:pt x="275" y="369"/>
                    <a:pt x="195" y="263"/>
                    <a:pt x="195" y="161"/>
                  </a:cubicBezTo>
                  <a:close/>
                  <a:moveTo>
                    <a:pt x="696" y="593"/>
                  </a:moveTo>
                  <a:cubicBezTo>
                    <a:pt x="696" y="474"/>
                    <a:pt x="572" y="393"/>
                    <a:pt x="497" y="393"/>
                  </a:cubicBezTo>
                  <a:cubicBezTo>
                    <a:pt x="421" y="393"/>
                    <a:pt x="420" y="449"/>
                    <a:pt x="360" y="449"/>
                  </a:cubicBezTo>
                  <a:cubicBezTo>
                    <a:pt x="301" y="449"/>
                    <a:pt x="283" y="393"/>
                    <a:pt x="223" y="393"/>
                  </a:cubicBezTo>
                  <a:cubicBezTo>
                    <a:pt x="164" y="393"/>
                    <a:pt x="24" y="474"/>
                    <a:pt x="24" y="593"/>
                  </a:cubicBezTo>
                  <a:cubicBezTo>
                    <a:pt x="0" y="1031"/>
                    <a:pt x="0" y="1031"/>
                    <a:pt x="0" y="1031"/>
                  </a:cubicBezTo>
                  <a:cubicBezTo>
                    <a:pt x="0" y="1067"/>
                    <a:pt x="29" y="1096"/>
                    <a:pt x="65" y="1096"/>
                  </a:cubicBezTo>
                  <a:cubicBezTo>
                    <a:pt x="101" y="1096"/>
                    <a:pt x="130" y="1067"/>
                    <a:pt x="130" y="1031"/>
                  </a:cubicBezTo>
                  <a:cubicBezTo>
                    <a:pt x="141" y="614"/>
                    <a:pt x="141" y="614"/>
                    <a:pt x="141" y="614"/>
                  </a:cubicBezTo>
                  <a:cubicBezTo>
                    <a:pt x="141" y="605"/>
                    <a:pt x="149" y="598"/>
                    <a:pt x="158" y="598"/>
                  </a:cubicBezTo>
                  <a:cubicBezTo>
                    <a:pt x="166" y="598"/>
                    <a:pt x="174" y="605"/>
                    <a:pt x="174" y="614"/>
                  </a:cubicBezTo>
                  <a:cubicBezTo>
                    <a:pt x="174" y="1084"/>
                    <a:pt x="174" y="1084"/>
                    <a:pt x="174" y="1084"/>
                  </a:cubicBezTo>
                  <a:cubicBezTo>
                    <a:pt x="174" y="1122"/>
                    <a:pt x="174" y="1122"/>
                    <a:pt x="174" y="1122"/>
                  </a:cubicBezTo>
                  <a:cubicBezTo>
                    <a:pt x="177" y="1707"/>
                    <a:pt x="177" y="1707"/>
                    <a:pt x="177" y="1707"/>
                  </a:cubicBezTo>
                  <a:cubicBezTo>
                    <a:pt x="177" y="1747"/>
                    <a:pt x="209" y="1779"/>
                    <a:pt x="249" y="1779"/>
                  </a:cubicBezTo>
                  <a:cubicBezTo>
                    <a:pt x="289" y="1779"/>
                    <a:pt x="321" y="1747"/>
                    <a:pt x="321" y="1707"/>
                  </a:cubicBezTo>
                  <a:cubicBezTo>
                    <a:pt x="344" y="1122"/>
                    <a:pt x="344" y="1122"/>
                    <a:pt x="344" y="1122"/>
                  </a:cubicBezTo>
                  <a:cubicBezTo>
                    <a:pt x="344" y="1113"/>
                    <a:pt x="351" y="1106"/>
                    <a:pt x="360" y="1106"/>
                  </a:cubicBezTo>
                  <a:cubicBezTo>
                    <a:pt x="369" y="1106"/>
                    <a:pt x="376" y="1113"/>
                    <a:pt x="376" y="1122"/>
                  </a:cubicBezTo>
                  <a:cubicBezTo>
                    <a:pt x="399" y="1707"/>
                    <a:pt x="399" y="1707"/>
                    <a:pt x="399" y="1707"/>
                  </a:cubicBezTo>
                  <a:cubicBezTo>
                    <a:pt x="399" y="1747"/>
                    <a:pt x="432" y="1779"/>
                    <a:pt x="471" y="1779"/>
                  </a:cubicBezTo>
                  <a:cubicBezTo>
                    <a:pt x="511" y="1779"/>
                    <a:pt x="544" y="1747"/>
                    <a:pt x="544" y="1707"/>
                  </a:cubicBezTo>
                  <a:cubicBezTo>
                    <a:pt x="546" y="1122"/>
                    <a:pt x="546" y="1122"/>
                    <a:pt x="546" y="1122"/>
                  </a:cubicBezTo>
                  <a:cubicBezTo>
                    <a:pt x="546" y="1084"/>
                    <a:pt x="546" y="1084"/>
                    <a:pt x="546" y="1084"/>
                  </a:cubicBezTo>
                  <a:cubicBezTo>
                    <a:pt x="547" y="614"/>
                    <a:pt x="547" y="614"/>
                    <a:pt x="547" y="614"/>
                  </a:cubicBezTo>
                  <a:cubicBezTo>
                    <a:pt x="547" y="605"/>
                    <a:pt x="554" y="598"/>
                    <a:pt x="563" y="598"/>
                  </a:cubicBezTo>
                  <a:cubicBezTo>
                    <a:pt x="572" y="598"/>
                    <a:pt x="579" y="605"/>
                    <a:pt x="579" y="614"/>
                  </a:cubicBezTo>
                  <a:cubicBezTo>
                    <a:pt x="590" y="1031"/>
                    <a:pt x="590" y="1031"/>
                    <a:pt x="590" y="1031"/>
                  </a:cubicBezTo>
                  <a:cubicBezTo>
                    <a:pt x="590" y="1067"/>
                    <a:pt x="619" y="1096"/>
                    <a:pt x="655" y="1096"/>
                  </a:cubicBezTo>
                  <a:cubicBezTo>
                    <a:pt x="691" y="1096"/>
                    <a:pt x="721" y="1067"/>
                    <a:pt x="721" y="1031"/>
                  </a:cubicBezTo>
                  <a:lnTo>
                    <a:pt x="696" y="593"/>
                  </a:lnTo>
                  <a:close/>
                </a:path>
              </a:pathLst>
            </a:custGeom>
            <a:solidFill>
              <a:srgbClr val="AFAFAF"/>
            </a:solidFill>
            <a:ln w="9525">
              <a:noFill/>
              <a:round/>
              <a:headEnd/>
              <a:tailEnd/>
            </a:ln>
            <a:effectLst/>
            <a:scene3d>
              <a:camera prst="orthographicFront"/>
              <a:lightRig rig="twoPt" dir="t">
                <a:rot lat="0" lon="0" rev="8400000"/>
              </a:lightRig>
            </a:scene3d>
            <a:sp3d extrusionH="63500" prstMaterial="matte"/>
          </p:spPr>
          <p:txBody>
            <a:bodyPr vert="horz" wrap="square" lIns="91440" tIns="45720" rIns="91440" bIns="45720" numCol="1" anchor="t" anchorCtr="0" compatLnSpc="1">
              <a:prstTxWarp prst="textNoShape">
                <a:avLst/>
              </a:prstTxWarp>
            </a:bodyPr>
            <a:lstStyle/>
            <a:p>
              <a:endParaRPr lang="de-DE"/>
            </a:p>
          </p:txBody>
        </p:sp>
        <p:sp>
          <p:nvSpPr>
            <p:cNvPr id="55" name="Freeform 54"/>
            <p:cNvSpPr>
              <a:spLocks noChangeAspect="1" noEditPoints="1"/>
            </p:cNvSpPr>
            <p:nvPr/>
          </p:nvSpPr>
          <p:spPr bwMode="gray">
            <a:xfrm>
              <a:off x="3536866" y="4852968"/>
              <a:ext cx="236708" cy="582632"/>
            </a:xfrm>
            <a:custGeom>
              <a:avLst/>
              <a:gdLst>
                <a:gd name="T0" fmla="*/ 195 w 721"/>
                <a:gd name="T1" fmla="*/ 161 h 1779"/>
                <a:gd name="T2" fmla="*/ 360 w 721"/>
                <a:gd name="T3" fmla="*/ 0 h 1779"/>
                <a:gd name="T4" fmla="*/ 526 w 721"/>
                <a:gd name="T5" fmla="*/ 161 h 1779"/>
                <a:gd name="T6" fmla="*/ 360 w 721"/>
                <a:gd name="T7" fmla="*/ 369 h 1779"/>
                <a:gd name="T8" fmla="*/ 195 w 721"/>
                <a:gd name="T9" fmla="*/ 161 h 1779"/>
                <a:gd name="T10" fmla="*/ 696 w 721"/>
                <a:gd name="T11" fmla="*/ 593 h 1779"/>
                <a:gd name="T12" fmla="*/ 497 w 721"/>
                <a:gd name="T13" fmla="*/ 393 h 1779"/>
                <a:gd name="T14" fmla="*/ 360 w 721"/>
                <a:gd name="T15" fmla="*/ 449 h 1779"/>
                <a:gd name="T16" fmla="*/ 223 w 721"/>
                <a:gd name="T17" fmla="*/ 393 h 1779"/>
                <a:gd name="T18" fmla="*/ 24 w 721"/>
                <a:gd name="T19" fmla="*/ 593 h 1779"/>
                <a:gd name="T20" fmla="*/ 0 w 721"/>
                <a:gd name="T21" fmla="*/ 1031 h 1779"/>
                <a:gd name="T22" fmla="*/ 65 w 721"/>
                <a:gd name="T23" fmla="*/ 1096 h 1779"/>
                <a:gd name="T24" fmla="*/ 130 w 721"/>
                <a:gd name="T25" fmla="*/ 1031 h 1779"/>
                <a:gd name="T26" fmla="*/ 141 w 721"/>
                <a:gd name="T27" fmla="*/ 614 h 1779"/>
                <a:gd name="T28" fmla="*/ 158 w 721"/>
                <a:gd name="T29" fmla="*/ 598 h 1779"/>
                <a:gd name="T30" fmla="*/ 174 w 721"/>
                <a:gd name="T31" fmla="*/ 614 h 1779"/>
                <a:gd name="T32" fmla="*/ 174 w 721"/>
                <a:gd name="T33" fmla="*/ 1084 h 1779"/>
                <a:gd name="T34" fmla="*/ 174 w 721"/>
                <a:gd name="T35" fmla="*/ 1122 h 1779"/>
                <a:gd name="T36" fmla="*/ 177 w 721"/>
                <a:gd name="T37" fmla="*/ 1707 h 1779"/>
                <a:gd name="T38" fmla="*/ 249 w 721"/>
                <a:gd name="T39" fmla="*/ 1779 h 1779"/>
                <a:gd name="T40" fmla="*/ 321 w 721"/>
                <a:gd name="T41" fmla="*/ 1707 h 1779"/>
                <a:gd name="T42" fmla="*/ 344 w 721"/>
                <a:gd name="T43" fmla="*/ 1122 h 1779"/>
                <a:gd name="T44" fmla="*/ 360 w 721"/>
                <a:gd name="T45" fmla="*/ 1106 h 1779"/>
                <a:gd name="T46" fmla="*/ 376 w 721"/>
                <a:gd name="T47" fmla="*/ 1122 h 1779"/>
                <a:gd name="T48" fmla="*/ 399 w 721"/>
                <a:gd name="T49" fmla="*/ 1707 h 1779"/>
                <a:gd name="T50" fmla="*/ 471 w 721"/>
                <a:gd name="T51" fmla="*/ 1779 h 1779"/>
                <a:gd name="T52" fmla="*/ 544 w 721"/>
                <a:gd name="T53" fmla="*/ 1707 h 1779"/>
                <a:gd name="T54" fmla="*/ 546 w 721"/>
                <a:gd name="T55" fmla="*/ 1122 h 1779"/>
                <a:gd name="T56" fmla="*/ 546 w 721"/>
                <a:gd name="T57" fmla="*/ 1084 h 1779"/>
                <a:gd name="T58" fmla="*/ 547 w 721"/>
                <a:gd name="T59" fmla="*/ 614 h 1779"/>
                <a:gd name="T60" fmla="*/ 563 w 721"/>
                <a:gd name="T61" fmla="*/ 598 h 1779"/>
                <a:gd name="T62" fmla="*/ 579 w 721"/>
                <a:gd name="T63" fmla="*/ 614 h 1779"/>
                <a:gd name="T64" fmla="*/ 590 w 721"/>
                <a:gd name="T65" fmla="*/ 1031 h 1779"/>
                <a:gd name="T66" fmla="*/ 655 w 721"/>
                <a:gd name="T67" fmla="*/ 1096 h 1779"/>
                <a:gd name="T68" fmla="*/ 721 w 721"/>
                <a:gd name="T69" fmla="*/ 1031 h 1779"/>
                <a:gd name="T70" fmla="*/ 696 w 721"/>
                <a:gd name="T71" fmla="*/ 593 h 17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721" h="1779">
                  <a:moveTo>
                    <a:pt x="195" y="161"/>
                  </a:moveTo>
                  <a:cubicBezTo>
                    <a:pt x="195" y="59"/>
                    <a:pt x="269" y="0"/>
                    <a:pt x="360" y="0"/>
                  </a:cubicBezTo>
                  <a:cubicBezTo>
                    <a:pt x="452" y="0"/>
                    <a:pt x="526" y="59"/>
                    <a:pt x="526" y="161"/>
                  </a:cubicBezTo>
                  <a:cubicBezTo>
                    <a:pt x="526" y="263"/>
                    <a:pt x="446" y="369"/>
                    <a:pt x="360" y="369"/>
                  </a:cubicBezTo>
                  <a:cubicBezTo>
                    <a:pt x="275" y="369"/>
                    <a:pt x="195" y="263"/>
                    <a:pt x="195" y="161"/>
                  </a:cubicBezTo>
                  <a:close/>
                  <a:moveTo>
                    <a:pt x="696" y="593"/>
                  </a:moveTo>
                  <a:cubicBezTo>
                    <a:pt x="696" y="474"/>
                    <a:pt x="572" y="393"/>
                    <a:pt x="497" y="393"/>
                  </a:cubicBezTo>
                  <a:cubicBezTo>
                    <a:pt x="421" y="393"/>
                    <a:pt x="420" y="449"/>
                    <a:pt x="360" y="449"/>
                  </a:cubicBezTo>
                  <a:cubicBezTo>
                    <a:pt x="301" y="449"/>
                    <a:pt x="283" y="393"/>
                    <a:pt x="223" y="393"/>
                  </a:cubicBezTo>
                  <a:cubicBezTo>
                    <a:pt x="164" y="393"/>
                    <a:pt x="24" y="474"/>
                    <a:pt x="24" y="593"/>
                  </a:cubicBezTo>
                  <a:cubicBezTo>
                    <a:pt x="0" y="1031"/>
                    <a:pt x="0" y="1031"/>
                    <a:pt x="0" y="1031"/>
                  </a:cubicBezTo>
                  <a:cubicBezTo>
                    <a:pt x="0" y="1067"/>
                    <a:pt x="29" y="1096"/>
                    <a:pt x="65" y="1096"/>
                  </a:cubicBezTo>
                  <a:cubicBezTo>
                    <a:pt x="101" y="1096"/>
                    <a:pt x="130" y="1067"/>
                    <a:pt x="130" y="1031"/>
                  </a:cubicBezTo>
                  <a:cubicBezTo>
                    <a:pt x="141" y="614"/>
                    <a:pt x="141" y="614"/>
                    <a:pt x="141" y="614"/>
                  </a:cubicBezTo>
                  <a:cubicBezTo>
                    <a:pt x="141" y="605"/>
                    <a:pt x="149" y="598"/>
                    <a:pt x="158" y="598"/>
                  </a:cubicBezTo>
                  <a:cubicBezTo>
                    <a:pt x="166" y="598"/>
                    <a:pt x="174" y="605"/>
                    <a:pt x="174" y="614"/>
                  </a:cubicBezTo>
                  <a:cubicBezTo>
                    <a:pt x="174" y="1084"/>
                    <a:pt x="174" y="1084"/>
                    <a:pt x="174" y="1084"/>
                  </a:cubicBezTo>
                  <a:cubicBezTo>
                    <a:pt x="174" y="1122"/>
                    <a:pt x="174" y="1122"/>
                    <a:pt x="174" y="1122"/>
                  </a:cubicBezTo>
                  <a:cubicBezTo>
                    <a:pt x="177" y="1707"/>
                    <a:pt x="177" y="1707"/>
                    <a:pt x="177" y="1707"/>
                  </a:cubicBezTo>
                  <a:cubicBezTo>
                    <a:pt x="177" y="1747"/>
                    <a:pt x="209" y="1779"/>
                    <a:pt x="249" y="1779"/>
                  </a:cubicBezTo>
                  <a:cubicBezTo>
                    <a:pt x="289" y="1779"/>
                    <a:pt x="321" y="1747"/>
                    <a:pt x="321" y="1707"/>
                  </a:cubicBezTo>
                  <a:cubicBezTo>
                    <a:pt x="344" y="1122"/>
                    <a:pt x="344" y="1122"/>
                    <a:pt x="344" y="1122"/>
                  </a:cubicBezTo>
                  <a:cubicBezTo>
                    <a:pt x="344" y="1113"/>
                    <a:pt x="351" y="1106"/>
                    <a:pt x="360" y="1106"/>
                  </a:cubicBezTo>
                  <a:cubicBezTo>
                    <a:pt x="369" y="1106"/>
                    <a:pt x="376" y="1113"/>
                    <a:pt x="376" y="1122"/>
                  </a:cubicBezTo>
                  <a:cubicBezTo>
                    <a:pt x="399" y="1707"/>
                    <a:pt x="399" y="1707"/>
                    <a:pt x="399" y="1707"/>
                  </a:cubicBezTo>
                  <a:cubicBezTo>
                    <a:pt x="399" y="1747"/>
                    <a:pt x="432" y="1779"/>
                    <a:pt x="471" y="1779"/>
                  </a:cubicBezTo>
                  <a:cubicBezTo>
                    <a:pt x="511" y="1779"/>
                    <a:pt x="544" y="1747"/>
                    <a:pt x="544" y="1707"/>
                  </a:cubicBezTo>
                  <a:cubicBezTo>
                    <a:pt x="546" y="1122"/>
                    <a:pt x="546" y="1122"/>
                    <a:pt x="546" y="1122"/>
                  </a:cubicBezTo>
                  <a:cubicBezTo>
                    <a:pt x="546" y="1084"/>
                    <a:pt x="546" y="1084"/>
                    <a:pt x="546" y="1084"/>
                  </a:cubicBezTo>
                  <a:cubicBezTo>
                    <a:pt x="547" y="614"/>
                    <a:pt x="547" y="614"/>
                    <a:pt x="547" y="614"/>
                  </a:cubicBezTo>
                  <a:cubicBezTo>
                    <a:pt x="547" y="605"/>
                    <a:pt x="554" y="598"/>
                    <a:pt x="563" y="598"/>
                  </a:cubicBezTo>
                  <a:cubicBezTo>
                    <a:pt x="572" y="598"/>
                    <a:pt x="579" y="605"/>
                    <a:pt x="579" y="614"/>
                  </a:cubicBezTo>
                  <a:cubicBezTo>
                    <a:pt x="590" y="1031"/>
                    <a:pt x="590" y="1031"/>
                    <a:pt x="590" y="1031"/>
                  </a:cubicBezTo>
                  <a:cubicBezTo>
                    <a:pt x="590" y="1067"/>
                    <a:pt x="619" y="1096"/>
                    <a:pt x="655" y="1096"/>
                  </a:cubicBezTo>
                  <a:cubicBezTo>
                    <a:pt x="691" y="1096"/>
                    <a:pt x="721" y="1067"/>
                    <a:pt x="721" y="1031"/>
                  </a:cubicBezTo>
                  <a:lnTo>
                    <a:pt x="696" y="593"/>
                  </a:lnTo>
                  <a:close/>
                </a:path>
              </a:pathLst>
            </a:custGeom>
            <a:solidFill>
              <a:srgbClr val="AFAFAF"/>
            </a:solidFill>
            <a:ln w="9525">
              <a:noFill/>
              <a:round/>
              <a:headEnd/>
              <a:tailEnd/>
            </a:ln>
            <a:effectLst/>
            <a:scene3d>
              <a:camera prst="orthographicFront"/>
              <a:lightRig rig="twoPt" dir="t">
                <a:rot lat="0" lon="0" rev="8400000"/>
              </a:lightRig>
            </a:scene3d>
            <a:sp3d extrusionH="63500" prstMaterial="matte"/>
          </p:spPr>
          <p:txBody>
            <a:bodyPr vert="horz" wrap="square" lIns="91440" tIns="45720" rIns="91440" bIns="45720" numCol="1" anchor="t" anchorCtr="0" compatLnSpc="1">
              <a:prstTxWarp prst="textNoShape">
                <a:avLst/>
              </a:prstTxWarp>
            </a:bodyPr>
            <a:lstStyle/>
            <a:p>
              <a:endParaRPr lang="de-DE"/>
            </a:p>
          </p:txBody>
        </p:sp>
        <p:sp>
          <p:nvSpPr>
            <p:cNvPr id="56" name="Freeform 55"/>
            <p:cNvSpPr>
              <a:spLocks noChangeAspect="1" noEditPoints="1"/>
            </p:cNvSpPr>
            <p:nvPr/>
          </p:nvSpPr>
          <p:spPr bwMode="gray">
            <a:xfrm>
              <a:off x="3873404" y="4852968"/>
              <a:ext cx="236708" cy="582632"/>
            </a:xfrm>
            <a:custGeom>
              <a:avLst/>
              <a:gdLst>
                <a:gd name="T0" fmla="*/ 195 w 721"/>
                <a:gd name="T1" fmla="*/ 161 h 1779"/>
                <a:gd name="T2" fmla="*/ 360 w 721"/>
                <a:gd name="T3" fmla="*/ 0 h 1779"/>
                <a:gd name="T4" fmla="*/ 526 w 721"/>
                <a:gd name="T5" fmla="*/ 161 h 1779"/>
                <a:gd name="T6" fmla="*/ 360 w 721"/>
                <a:gd name="T7" fmla="*/ 369 h 1779"/>
                <a:gd name="T8" fmla="*/ 195 w 721"/>
                <a:gd name="T9" fmla="*/ 161 h 1779"/>
                <a:gd name="T10" fmla="*/ 696 w 721"/>
                <a:gd name="T11" fmla="*/ 593 h 1779"/>
                <a:gd name="T12" fmla="*/ 497 w 721"/>
                <a:gd name="T13" fmla="*/ 393 h 1779"/>
                <a:gd name="T14" fmla="*/ 360 w 721"/>
                <a:gd name="T15" fmla="*/ 449 h 1779"/>
                <a:gd name="T16" fmla="*/ 223 w 721"/>
                <a:gd name="T17" fmla="*/ 393 h 1779"/>
                <a:gd name="T18" fmla="*/ 24 w 721"/>
                <a:gd name="T19" fmla="*/ 593 h 1779"/>
                <a:gd name="T20" fmla="*/ 0 w 721"/>
                <a:gd name="T21" fmla="*/ 1031 h 1779"/>
                <a:gd name="T22" fmla="*/ 65 w 721"/>
                <a:gd name="T23" fmla="*/ 1096 h 1779"/>
                <a:gd name="T24" fmla="*/ 130 w 721"/>
                <a:gd name="T25" fmla="*/ 1031 h 1779"/>
                <a:gd name="T26" fmla="*/ 141 w 721"/>
                <a:gd name="T27" fmla="*/ 614 h 1779"/>
                <a:gd name="T28" fmla="*/ 158 w 721"/>
                <a:gd name="T29" fmla="*/ 598 h 1779"/>
                <a:gd name="T30" fmla="*/ 174 w 721"/>
                <a:gd name="T31" fmla="*/ 614 h 1779"/>
                <a:gd name="T32" fmla="*/ 174 w 721"/>
                <a:gd name="T33" fmla="*/ 1084 h 1779"/>
                <a:gd name="T34" fmla="*/ 174 w 721"/>
                <a:gd name="T35" fmla="*/ 1122 h 1779"/>
                <a:gd name="T36" fmla="*/ 177 w 721"/>
                <a:gd name="T37" fmla="*/ 1707 h 1779"/>
                <a:gd name="T38" fmla="*/ 249 w 721"/>
                <a:gd name="T39" fmla="*/ 1779 h 1779"/>
                <a:gd name="T40" fmla="*/ 321 w 721"/>
                <a:gd name="T41" fmla="*/ 1707 h 1779"/>
                <a:gd name="T42" fmla="*/ 344 w 721"/>
                <a:gd name="T43" fmla="*/ 1122 h 1779"/>
                <a:gd name="T44" fmla="*/ 360 w 721"/>
                <a:gd name="T45" fmla="*/ 1106 h 1779"/>
                <a:gd name="T46" fmla="*/ 376 w 721"/>
                <a:gd name="T47" fmla="*/ 1122 h 1779"/>
                <a:gd name="T48" fmla="*/ 399 w 721"/>
                <a:gd name="T49" fmla="*/ 1707 h 1779"/>
                <a:gd name="T50" fmla="*/ 471 w 721"/>
                <a:gd name="T51" fmla="*/ 1779 h 1779"/>
                <a:gd name="T52" fmla="*/ 544 w 721"/>
                <a:gd name="T53" fmla="*/ 1707 h 1779"/>
                <a:gd name="T54" fmla="*/ 546 w 721"/>
                <a:gd name="T55" fmla="*/ 1122 h 1779"/>
                <a:gd name="T56" fmla="*/ 546 w 721"/>
                <a:gd name="T57" fmla="*/ 1084 h 1779"/>
                <a:gd name="T58" fmla="*/ 547 w 721"/>
                <a:gd name="T59" fmla="*/ 614 h 1779"/>
                <a:gd name="T60" fmla="*/ 563 w 721"/>
                <a:gd name="T61" fmla="*/ 598 h 1779"/>
                <a:gd name="T62" fmla="*/ 579 w 721"/>
                <a:gd name="T63" fmla="*/ 614 h 1779"/>
                <a:gd name="T64" fmla="*/ 590 w 721"/>
                <a:gd name="T65" fmla="*/ 1031 h 1779"/>
                <a:gd name="T66" fmla="*/ 655 w 721"/>
                <a:gd name="T67" fmla="*/ 1096 h 1779"/>
                <a:gd name="T68" fmla="*/ 721 w 721"/>
                <a:gd name="T69" fmla="*/ 1031 h 1779"/>
                <a:gd name="T70" fmla="*/ 696 w 721"/>
                <a:gd name="T71" fmla="*/ 593 h 17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721" h="1779">
                  <a:moveTo>
                    <a:pt x="195" y="161"/>
                  </a:moveTo>
                  <a:cubicBezTo>
                    <a:pt x="195" y="59"/>
                    <a:pt x="269" y="0"/>
                    <a:pt x="360" y="0"/>
                  </a:cubicBezTo>
                  <a:cubicBezTo>
                    <a:pt x="452" y="0"/>
                    <a:pt x="526" y="59"/>
                    <a:pt x="526" y="161"/>
                  </a:cubicBezTo>
                  <a:cubicBezTo>
                    <a:pt x="526" y="263"/>
                    <a:pt x="446" y="369"/>
                    <a:pt x="360" y="369"/>
                  </a:cubicBezTo>
                  <a:cubicBezTo>
                    <a:pt x="275" y="369"/>
                    <a:pt x="195" y="263"/>
                    <a:pt x="195" y="161"/>
                  </a:cubicBezTo>
                  <a:close/>
                  <a:moveTo>
                    <a:pt x="696" y="593"/>
                  </a:moveTo>
                  <a:cubicBezTo>
                    <a:pt x="696" y="474"/>
                    <a:pt x="572" y="393"/>
                    <a:pt x="497" y="393"/>
                  </a:cubicBezTo>
                  <a:cubicBezTo>
                    <a:pt x="421" y="393"/>
                    <a:pt x="420" y="449"/>
                    <a:pt x="360" y="449"/>
                  </a:cubicBezTo>
                  <a:cubicBezTo>
                    <a:pt x="301" y="449"/>
                    <a:pt x="283" y="393"/>
                    <a:pt x="223" y="393"/>
                  </a:cubicBezTo>
                  <a:cubicBezTo>
                    <a:pt x="164" y="393"/>
                    <a:pt x="24" y="474"/>
                    <a:pt x="24" y="593"/>
                  </a:cubicBezTo>
                  <a:cubicBezTo>
                    <a:pt x="0" y="1031"/>
                    <a:pt x="0" y="1031"/>
                    <a:pt x="0" y="1031"/>
                  </a:cubicBezTo>
                  <a:cubicBezTo>
                    <a:pt x="0" y="1067"/>
                    <a:pt x="29" y="1096"/>
                    <a:pt x="65" y="1096"/>
                  </a:cubicBezTo>
                  <a:cubicBezTo>
                    <a:pt x="101" y="1096"/>
                    <a:pt x="130" y="1067"/>
                    <a:pt x="130" y="1031"/>
                  </a:cubicBezTo>
                  <a:cubicBezTo>
                    <a:pt x="141" y="614"/>
                    <a:pt x="141" y="614"/>
                    <a:pt x="141" y="614"/>
                  </a:cubicBezTo>
                  <a:cubicBezTo>
                    <a:pt x="141" y="605"/>
                    <a:pt x="149" y="598"/>
                    <a:pt x="158" y="598"/>
                  </a:cubicBezTo>
                  <a:cubicBezTo>
                    <a:pt x="166" y="598"/>
                    <a:pt x="174" y="605"/>
                    <a:pt x="174" y="614"/>
                  </a:cubicBezTo>
                  <a:cubicBezTo>
                    <a:pt x="174" y="1084"/>
                    <a:pt x="174" y="1084"/>
                    <a:pt x="174" y="1084"/>
                  </a:cubicBezTo>
                  <a:cubicBezTo>
                    <a:pt x="174" y="1122"/>
                    <a:pt x="174" y="1122"/>
                    <a:pt x="174" y="1122"/>
                  </a:cubicBezTo>
                  <a:cubicBezTo>
                    <a:pt x="177" y="1707"/>
                    <a:pt x="177" y="1707"/>
                    <a:pt x="177" y="1707"/>
                  </a:cubicBezTo>
                  <a:cubicBezTo>
                    <a:pt x="177" y="1747"/>
                    <a:pt x="209" y="1779"/>
                    <a:pt x="249" y="1779"/>
                  </a:cubicBezTo>
                  <a:cubicBezTo>
                    <a:pt x="289" y="1779"/>
                    <a:pt x="321" y="1747"/>
                    <a:pt x="321" y="1707"/>
                  </a:cubicBezTo>
                  <a:cubicBezTo>
                    <a:pt x="344" y="1122"/>
                    <a:pt x="344" y="1122"/>
                    <a:pt x="344" y="1122"/>
                  </a:cubicBezTo>
                  <a:cubicBezTo>
                    <a:pt x="344" y="1113"/>
                    <a:pt x="351" y="1106"/>
                    <a:pt x="360" y="1106"/>
                  </a:cubicBezTo>
                  <a:cubicBezTo>
                    <a:pt x="369" y="1106"/>
                    <a:pt x="376" y="1113"/>
                    <a:pt x="376" y="1122"/>
                  </a:cubicBezTo>
                  <a:cubicBezTo>
                    <a:pt x="399" y="1707"/>
                    <a:pt x="399" y="1707"/>
                    <a:pt x="399" y="1707"/>
                  </a:cubicBezTo>
                  <a:cubicBezTo>
                    <a:pt x="399" y="1747"/>
                    <a:pt x="432" y="1779"/>
                    <a:pt x="471" y="1779"/>
                  </a:cubicBezTo>
                  <a:cubicBezTo>
                    <a:pt x="511" y="1779"/>
                    <a:pt x="544" y="1747"/>
                    <a:pt x="544" y="1707"/>
                  </a:cubicBezTo>
                  <a:cubicBezTo>
                    <a:pt x="546" y="1122"/>
                    <a:pt x="546" y="1122"/>
                    <a:pt x="546" y="1122"/>
                  </a:cubicBezTo>
                  <a:cubicBezTo>
                    <a:pt x="546" y="1084"/>
                    <a:pt x="546" y="1084"/>
                    <a:pt x="546" y="1084"/>
                  </a:cubicBezTo>
                  <a:cubicBezTo>
                    <a:pt x="547" y="614"/>
                    <a:pt x="547" y="614"/>
                    <a:pt x="547" y="614"/>
                  </a:cubicBezTo>
                  <a:cubicBezTo>
                    <a:pt x="547" y="605"/>
                    <a:pt x="554" y="598"/>
                    <a:pt x="563" y="598"/>
                  </a:cubicBezTo>
                  <a:cubicBezTo>
                    <a:pt x="572" y="598"/>
                    <a:pt x="579" y="605"/>
                    <a:pt x="579" y="614"/>
                  </a:cubicBezTo>
                  <a:cubicBezTo>
                    <a:pt x="590" y="1031"/>
                    <a:pt x="590" y="1031"/>
                    <a:pt x="590" y="1031"/>
                  </a:cubicBezTo>
                  <a:cubicBezTo>
                    <a:pt x="590" y="1067"/>
                    <a:pt x="619" y="1096"/>
                    <a:pt x="655" y="1096"/>
                  </a:cubicBezTo>
                  <a:cubicBezTo>
                    <a:pt x="691" y="1096"/>
                    <a:pt x="721" y="1067"/>
                    <a:pt x="721" y="1031"/>
                  </a:cubicBezTo>
                  <a:lnTo>
                    <a:pt x="696" y="593"/>
                  </a:lnTo>
                  <a:close/>
                </a:path>
              </a:pathLst>
            </a:custGeom>
            <a:solidFill>
              <a:srgbClr val="AFAFAF"/>
            </a:solidFill>
            <a:ln w="9525">
              <a:noFill/>
              <a:round/>
              <a:headEnd/>
              <a:tailEnd/>
            </a:ln>
            <a:effectLst/>
            <a:scene3d>
              <a:camera prst="orthographicFront"/>
              <a:lightRig rig="twoPt" dir="t">
                <a:rot lat="0" lon="0" rev="8400000"/>
              </a:lightRig>
            </a:scene3d>
            <a:sp3d extrusionH="63500" prstMaterial="matte"/>
          </p:spPr>
          <p:txBody>
            <a:bodyPr vert="horz" wrap="square" lIns="91440" tIns="45720" rIns="91440" bIns="45720" numCol="1" anchor="t" anchorCtr="0" compatLnSpc="1">
              <a:prstTxWarp prst="textNoShape">
                <a:avLst/>
              </a:prstTxWarp>
            </a:bodyPr>
            <a:lstStyle>
              <a:defPPr>
                <a:defRPr lang="de-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de-DE"/>
            </a:p>
          </p:txBody>
        </p:sp>
        <p:sp>
          <p:nvSpPr>
            <p:cNvPr id="57" name="Freeform 56"/>
            <p:cNvSpPr>
              <a:spLocks noChangeAspect="1" noEditPoints="1"/>
            </p:cNvSpPr>
            <p:nvPr/>
          </p:nvSpPr>
          <p:spPr bwMode="gray">
            <a:xfrm>
              <a:off x="4197244" y="4852968"/>
              <a:ext cx="236708" cy="582632"/>
            </a:xfrm>
            <a:custGeom>
              <a:avLst/>
              <a:gdLst>
                <a:gd name="T0" fmla="*/ 195 w 721"/>
                <a:gd name="T1" fmla="*/ 161 h 1779"/>
                <a:gd name="T2" fmla="*/ 360 w 721"/>
                <a:gd name="T3" fmla="*/ 0 h 1779"/>
                <a:gd name="T4" fmla="*/ 526 w 721"/>
                <a:gd name="T5" fmla="*/ 161 h 1779"/>
                <a:gd name="T6" fmla="*/ 360 w 721"/>
                <a:gd name="T7" fmla="*/ 369 h 1779"/>
                <a:gd name="T8" fmla="*/ 195 w 721"/>
                <a:gd name="T9" fmla="*/ 161 h 1779"/>
                <a:gd name="T10" fmla="*/ 696 w 721"/>
                <a:gd name="T11" fmla="*/ 593 h 1779"/>
                <a:gd name="T12" fmla="*/ 497 w 721"/>
                <a:gd name="T13" fmla="*/ 393 h 1779"/>
                <a:gd name="T14" fmla="*/ 360 w 721"/>
                <a:gd name="T15" fmla="*/ 449 h 1779"/>
                <a:gd name="T16" fmla="*/ 223 w 721"/>
                <a:gd name="T17" fmla="*/ 393 h 1779"/>
                <a:gd name="T18" fmla="*/ 24 w 721"/>
                <a:gd name="T19" fmla="*/ 593 h 1779"/>
                <a:gd name="T20" fmla="*/ 0 w 721"/>
                <a:gd name="T21" fmla="*/ 1031 h 1779"/>
                <a:gd name="T22" fmla="*/ 65 w 721"/>
                <a:gd name="T23" fmla="*/ 1096 h 1779"/>
                <a:gd name="T24" fmla="*/ 130 w 721"/>
                <a:gd name="T25" fmla="*/ 1031 h 1779"/>
                <a:gd name="T26" fmla="*/ 141 w 721"/>
                <a:gd name="T27" fmla="*/ 614 h 1779"/>
                <a:gd name="T28" fmla="*/ 158 w 721"/>
                <a:gd name="T29" fmla="*/ 598 h 1779"/>
                <a:gd name="T30" fmla="*/ 174 w 721"/>
                <a:gd name="T31" fmla="*/ 614 h 1779"/>
                <a:gd name="T32" fmla="*/ 174 w 721"/>
                <a:gd name="T33" fmla="*/ 1084 h 1779"/>
                <a:gd name="T34" fmla="*/ 174 w 721"/>
                <a:gd name="T35" fmla="*/ 1122 h 1779"/>
                <a:gd name="T36" fmla="*/ 177 w 721"/>
                <a:gd name="T37" fmla="*/ 1707 h 1779"/>
                <a:gd name="T38" fmla="*/ 249 w 721"/>
                <a:gd name="T39" fmla="*/ 1779 h 1779"/>
                <a:gd name="T40" fmla="*/ 321 w 721"/>
                <a:gd name="T41" fmla="*/ 1707 h 1779"/>
                <a:gd name="T42" fmla="*/ 344 w 721"/>
                <a:gd name="T43" fmla="*/ 1122 h 1779"/>
                <a:gd name="T44" fmla="*/ 360 w 721"/>
                <a:gd name="T45" fmla="*/ 1106 h 1779"/>
                <a:gd name="T46" fmla="*/ 376 w 721"/>
                <a:gd name="T47" fmla="*/ 1122 h 1779"/>
                <a:gd name="T48" fmla="*/ 399 w 721"/>
                <a:gd name="T49" fmla="*/ 1707 h 1779"/>
                <a:gd name="T50" fmla="*/ 471 w 721"/>
                <a:gd name="T51" fmla="*/ 1779 h 1779"/>
                <a:gd name="T52" fmla="*/ 544 w 721"/>
                <a:gd name="T53" fmla="*/ 1707 h 1779"/>
                <a:gd name="T54" fmla="*/ 546 w 721"/>
                <a:gd name="T55" fmla="*/ 1122 h 1779"/>
                <a:gd name="T56" fmla="*/ 546 w 721"/>
                <a:gd name="T57" fmla="*/ 1084 h 1779"/>
                <a:gd name="T58" fmla="*/ 547 w 721"/>
                <a:gd name="T59" fmla="*/ 614 h 1779"/>
                <a:gd name="T60" fmla="*/ 563 w 721"/>
                <a:gd name="T61" fmla="*/ 598 h 1779"/>
                <a:gd name="T62" fmla="*/ 579 w 721"/>
                <a:gd name="T63" fmla="*/ 614 h 1779"/>
                <a:gd name="T64" fmla="*/ 590 w 721"/>
                <a:gd name="T65" fmla="*/ 1031 h 1779"/>
                <a:gd name="T66" fmla="*/ 655 w 721"/>
                <a:gd name="T67" fmla="*/ 1096 h 1779"/>
                <a:gd name="T68" fmla="*/ 721 w 721"/>
                <a:gd name="T69" fmla="*/ 1031 h 1779"/>
                <a:gd name="T70" fmla="*/ 696 w 721"/>
                <a:gd name="T71" fmla="*/ 593 h 17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721" h="1779">
                  <a:moveTo>
                    <a:pt x="195" y="161"/>
                  </a:moveTo>
                  <a:cubicBezTo>
                    <a:pt x="195" y="59"/>
                    <a:pt x="269" y="0"/>
                    <a:pt x="360" y="0"/>
                  </a:cubicBezTo>
                  <a:cubicBezTo>
                    <a:pt x="452" y="0"/>
                    <a:pt x="526" y="59"/>
                    <a:pt x="526" y="161"/>
                  </a:cubicBezTo>
                  <a:cubicBezTo>
                    <a:pt x="526" y="263"/>
                    <a:pt x="446" y="369"/>
                    <a:pt x="360" y="369"/>
                  </a:cubicBezTo>
                  <a:cubicBezTo>
                    <a:pt x="275" y="369"/>
                    <a:pt x="195" y="263"/>
                    <a:pt x="195" y="161"/>
                  </a:cubicBezTo>
                  <a:close/>
                  <a:moveTo>
                    <a:pt x="696" y="593"/>
                  </a:moveTo>
                  <a:cubicBezTo>
                    <a:pt x="696" y="474"/>
                    <a:pt x="572" y="393"/>
                    <a:pt x="497" y="393"/>
                  </a:cubicBezTo>
                  <a:cubicBezTo>
                    <a:pt x="421" y="393"/>
                    <a:pt x="420" y="449"/>
                    <a:pt x="360" y="449"/>
                  </a:cubicBezTo>
                  <a:cubicBezTo>
                    <a:pt x="301" y="449"/>
                    <a:pt x="283" y="393"/>
                    <a:pt x="223" y="393"/>
                  </a:cubicBezTo>
                  <a:cubicBezTo>
                    <a:pt x="164" y="393"/>
                    <a:pt x="24" y="474"/>
                    <a:pt x="24" y="593"/>
                  </a:cubicBezTo>
                  <a:cubicBezTo>
                    <a:pt x="0" y="1031"/>
                    <a:pt x="0" y="1031"/>
                    <a:pt x="0" y="1031"/>
                  </a:cubicBezTo>
                  <a:cubicBezTo>
                    <a:pt x="0" y="1067"/>
                    <a:pt x="29" y="1096"/>
                    <a:pt x="65" y="1096"/>
                  </a:cubicBezTo>
                  <a:cubicBezTo>
                    <a:pt x="101" y="1096"/>
                    <a:pt x="130" y="1067"/>
                    <a:pt x="130" y="1031"/>
                  </a:cubicBezTo>
                  <a:cubicBezTo>
                    <a:pt x="141" y="614"/>
                    <a:pt x="141" y="614"/>
                    <a:pt x="141" y="614"/>
                  </a:cubicBezTo>
                  <a:cubicBezTo>
                    <a:pt x="141" y="605"/>
                    <a:pt x="149" y="598"/>
                    <a:pt x="158" y="598"/>
                  </a:cubicBezTo>
                  <a:cubicBezTo>
                    <a:pt x="166" y="598"/>
                    <a:pt x="174" y="605"/>
                    <a:pt x="174" y="614"/>
                  </a:cubicBezTo>
                  <a:cubicBezTo>
                    <a:pt x="174" y="1084"/>
                    <a:pt x="174" y="1084"/>
                    <a:pt x="174" y="1084"/>
                  </a:cubicBezTo>
                  <a:cubicBezTo>
                    <a:pt x="174" y="1122"/>
                    <a:pt x="174" y="1122"/>
                    <a:pt x="174" y="1122"/>
                  </a:cubicBezTo>
                  <a:cubicBezTo>
                    <a:pt x="177" y="1707"/>
                    <a:pt x="177" y="1707"/>
                    <a:pt x="177" y="1707"/>
                  </a:cubicBezTo>
                  <a:cubicBezTo>
                    <a:pt x="177" y="1747"/>
                    <a:pt x="209" y="1779"/>
                    <a:pt x="249" y="1779"/>
                  </a:cubicBezTo>
                  <a:cubicBezTo>
                    <a:pt x="289" y="1779"/>
                    <a:pt x="321" y="1747"/>
                    <a:pt x="321" y="1707"/>
                  </a:cubicBezTo>
                  <a:cubicBezTo>
                    <a:pt x="344" y="1122"/>
                    <a:pt x="344" y="1122"/>
                    <a:pt x="344" y="1122"/>
                  </a:cubicBezTo>
                  <a:cubicBezTo>
                    <a:pt x="344" y="1113"/>
                    <a:pt x="351" y="1106"/>
                    <a:pt x="360" y="1106"/>
                  </a:cubicBezTo>
                  <a:cubicBezTo>
                    <a:pt x="369" y="1106"/>
                    <a:pt x="376" y="1113"/>
                    <a:pt x="376" y="1122"/>
                  </a:cubicBezTo>
                  <a:cubicBezTo>
                    <a:pt x="399" y="1707"/>
                    <a:pt x="399" y="1707"/>
                    <a:pt x="399" y="1707"/>
                  </a:cubicBezTo>
                  <a:cubicBezTo>
                    <a:pt x="399" y="1747"/>
                    <a:pt x="432" y="1779"/>
                    <a:pt x="471" y="1779"/>
                  </a:cubicBezTo>
                  <a:cubicBezTo>
                    <a:pt x="511" y="1779"/>
                    <a:pt x="544" y="1747"/>
                    <a:pt x="544" y="1707"/>
                  </a:cubicBezTo>
                  <a:cubicBezTo>
                    <a:pt x="546" y="1122"/>
                    <a:pt x="546" y="1122"/>
                    <a:pt x="546" y="1122"/>
                  </a:cubicBezTo>
                  <a:cubicBezTo>
                    <a:pt x="546" y="1084"/>
                    <a:pt x="546" y="1084"/>
                    <a:pt x="546" y="1084"/>
                  </a:cubicBezTo>
                  <a:cubicBezTo>
                    <a:pt x="547" y="614"/>
                    <a:pt x="547" y="614"/>
                    <a:pt x="547" y="614"/>
                  </a:cubicBezTo>
                  <a:cubicBezTo>
                    <a:pt x="547" y="605"/>
                    <a:pt x="554" y="598"/>
                    <a:pt x="563" y="598"/>
                  </a:cubicBezTo>
                  <a:cubicBezTo>
                    <a:pt x="572" y="598"/>
                    <a:pt x="579" y="605"/>
                    <a:pt x="579" y="614"/>
                  </a:cubicBezTo>
                  <a:cubicBezTo>
                    <a:pt x="590" y="1031"/>
                    <a:pt x="590" y="1031"/>
                    <a:pt x="590" y="1031"/>
                  </a:cubicBezTo>
                  <a:cubicBezTo>
                    <a:pt x="590" y="1067"/>
                    <a:pt x="619" y="1096"/>
                    <a:pt x="655" y="1096"/>
                  </a:cubicBezTo>
                  <a:cubicBezTo>
                    <a:pt x="691" y="1096"/>
                    <a:pt x="721" y="1067"/>
                    <a:pt x="721" y="1031"/>
                  </a:cubicBezTo>
                  <a:lnTo>
                    <a:pt x="696" y="593"/>
                  </a:lnTo>
                  <a:close/>
                </a:path>
              </a:pathLst>
            </a:custGeom>
            <a:solidFill>
              <a:srgbClr val="AFAFAF"/>
            </a:solidFill>
            <a:ln w="9525">
              <a:noFill/>
              <a:round/>
              <a:headEnd/>
              <a:tailEnd/>
            </a:ln>
            <a:effectLst/>
            <a:scene3d>
              <a:camera prst="orthographicFront"/>
              <a:lightRig rig="twoPt" dir="t">
                <a:rot lat="0" lon="0" rev="8400000"/>
              </a:lightRig>
            </a:scene3d>
            <a:sp3d extrusionH="63500" prstMaterial="matte"/>
          </p:spPr>
          <p:txBody>
            <a:bodyPr vert="horz" wrap="square" lIns="91440" tIns="45720" rIns="91440" bIns="45720" numCol="1" anchor="t" anchorCtr="0" compatLnSpc="1">
              <a:prstTxWarp prst="textNoShape">
                <a:avLst/>
              </a:prstTxWarp>
            </a:bodyPr>
            <a:lstStyle>
              <a:defPPr>
                <a:defRPr lang="de-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de-DE"/>
            </a:p>
          </p:txBody>
        </p:sp>
      </p:grpSp>
      <p:grpSp>
        <p:nvGrpSpPr>
          <p:cNvPr id="5" name="Group 4"/>
          <p:cNvGrpSpPr/>
          <p:nvPr/>
        </p:nvGrpSpPr>
        <p:grpSpPr>
          <a:xfrm>
            <a:off x="1028700" y="2084368"/>
            <a:ext cx="3379852" cy="582632"/>
            <a:chOff x="1066800" y="2122468"/>
            <a:chExt cx="3379852" cy="582632"/>
          </a:xfrm>
        </p:grpSpPr>
        <p:sp>
          <p:nvSpPr>
            <p:cNvPr id="58" name="Freeform 57"/>
            <p:cNvSpPr>
              <a:spLocks noChangeAspect="1" noEditPoints="1"/>
            </p:cNvSpPr>
            <p:nvPr/>
          </p:nvSpPr>
          <p:spPr bwMode="gray">
            <a:xfrm>
              <a:off x="1066800" y="2122468"/>
              <a:ext cx="236708" cy="582632"/>
            </a:xfrm>
            <a:custGeom>
              <a:avLst/>
              <a:gdLst>
                <a:gd name="T0" fmla="*/ 195 w 721"/>
                <a:gd name="T1" fmla="*/ 161 h 1779"/>
                <a:gd name="T2" fmla="*/ 360 w 721"/>
                <a:gd name="T3" fmla="*/ 0 h 1779"/>
                <a:gd name="T4" fmla="*/ 526 w 721"/>
                <a:gd name="T5" fmla="*/ 161 h 1779"/>
                <a:gd name="T6" fmla="*/ 360 w 721"/>
                <a:gd name="T7" fmla="*/ 369 h 1779"/>
                <a:gd name="T8" fmla="*/ 195 w 721"/>
                <a:gd name="T9" fmla="*/ 161 h 1779"/>
                <a:gd name="T10" fmla="*/ 696 w 721"/>
                <a:gd name="T11" fmla="*/ 593 h 1779"/>
                <a:gd name="T12" fmla="*/ 497 w 721"/>
                <a:gd name="T13" fmla="*/ 393 h 1779"/>
                <a:gd name="T14" fmla="*/ 360 w 721"/>
                <a:gd name="T15" fmla="*/ 449 h 1779"/>
                <a:gd name="T16" fmla="*/ 223 w 721"/>
                <a:gd name="T17" fmla="*/ 393 h 1779"/>
                <a:gd name="T18" fmla="*/ 24 w 721"/>
                <a:gd name="T19" fmla="*/ 593 h 1779"/>
                <a:gd name="T20" fmla="*/ 0 w 721"/>
                <a:gd name="T21" fmla="*/ 1031 h 1779"/>
                <a:gd name="T22" fmla="*/ 65 w 721"/>
                <a:gd name="T23" fmla="*/ 1096 h 1779"/>
                <a:gd name="T24" fmla="*/ 130 w 721"/>
                <a:gd name="T25" fmla="*/ 1031 h 1779"/>
                <a:gd name="T26" fmla="*/ 141 w 721"/>
                <a:gd name="T27" fmla="*/ 614 h 1779"/>
                <a:gd name="T28" fmla="*/ 158 w 721"/>
                <a:gd name="T29" fmla="*/ 598 h 1779"/>
                <a:gd name="T30" fmla="*/ 174 w 721"/>
                <a:gd name="T31" fmla="*/ 614 h 1779"/>
                <a:gd name="T32" fmla="*/ 174 w 721"/>
                <a:gd name="T33" fmla="*/ 1084 h 1779"/>
                <a:gd name="T34" fmla="*/ 174 w 721"/>
                <a:gd name="T35" fmla="*/ 1122 h 1779"/>
                <a:gd name="T36" fmla="*/ 177 w 721"/>
                <a:gd name="T37" fmla="*/ 1707 h 1779"/>
                <a:gd name="T38" fmla="*/ 249 w 721"/>
                <a:gd name="T39" fmla="*/ 1779 h 1779"/>
                <a:gd name="T40" fmla="*/ 321 w 721"/>
                <a:gd name="T41" fmla="*/ 1707 h 1779"/>
                <a:gd name="T42" fmla="*/ 344 w 721"/>
                <a:gd name="T43" fmla="*/ 1122 h 1779"/>
                <a:gd name="T44" fmla="*/ 360 w 721"/>
                <a:gd name="T45" fmla="*/ 1106 h 1779"/>
                <a:gd name="T46" fmla="*/ 376 w 721"/>
                <a:gd name="T47" fmla="*/ 1122 h 1779"/>
                <a:gd name="T48" fmla="*/ 399 w 721"/>
                <a:gd name="T49" fmla="*/ 1707 h 1779"/>
                <a:gd name="T50" fmla="*/ 471 w 721"/>
                <a:gd name="T51" fmla="*/ 1779 h 1779"/>
                <a:gd name="T52" fmla="*/ 544 w 721"/>
                <a:gd name="T53" fmla="*/ 1707 h 1779"/>
                <a:gd name="T54" fmla="*/ 546 w 721"/>
                <a:gd name="T55" fmla="*/ 1122 h 1779"/>
                <a:gd name="T56" fmla="*/ 546 w 721"/>
                <a:gd name="T57" fmla="*/ 1084 h 1779"/>
                <a:gd name="T58" fmla="*/ 547 w 721"/>
                <a:gd name="T59" fmla="*/ 614 h 1779"/>
                <a:gd name="T60" fmla="*/ 563 w 721"/>
                <a:gd name="T61" fmla="*/ 598 h 1779"/>
                <a:gd name="T62" fmla="*/ 579 w 721"/>
                <a:gd name="T63" fmla="*/ 614 h 1779"/>
                <a:gd name="T64" fmla="*/ 590 w 721"/>
                <a:gd name="T65" fmla="*/ 1031 h 1779"/>
                <a:gd name="T66" fmla="*/ 655 w 721"/>
                <a:gd name="T67" fmla="*/ 1096 h 1779"/>
                <a:gd name="T68" fmla="*/ 721 w 721"/>
                <a:gd name="T69" fmla="*/ 1031 h 1779"/>
                <a:gd name="T70" fmla="*/ 696 w 721"/>
                <a:gd name="T71" fmla="*/ 593 h 17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721" h="1779">
                  <a:moveTo>
                    <a:pt x="195" y="161"/>
                  </a:moveTo>
                  <a:cubicBezTo>
                    <a:pt x="195" y="59"/>
                    <a:pt x="269" y="0"/>
                    <a:pt x="360" y="0"/>
                  </a:cubicBezTo>
                  <a:cubicBezTo>
                    <a:pt x="452" y="0"/>
                    <a:pt x="526" y="59"/>
                    <a:pt x="526" y="161"/>
                  </a:cubicBezTo>
                  <a:cubicBezTo>
                    <a:pt x="526" y="263"/>
                    <a:pt x="446" y="369"/>
                    <a:pt x="360" y="369"/>
                  </a:cubicBezTo>
                  <a:cubicBezTo>
                    <a:pt x="275" y="369"/>
                    <a:pt x="195" y="263"/>
                    <a:pt x="195" y="161"/>
                  </a:cubicBezTo>
                  <a:close/>
                  <a:moveTo>
                    <a:pt x="696" y="593"/>
                  </a:moveTo>
                  <a:cubicBezTo>
                    <a:pt x="696" y="474"/>
                    <a:pt x="572" y="393"/>
                    <a:pt x="497" y="393"/>
                  </a:cubicBezTo>
                  <a:cubicBezTo>
                    <a:pt x="421" y="393"/>
                    <a:pt x="420" y="449"/>
                    <a:pt x="360" y="449"/>
                  </a:cubicBezTo>
                  <a:cubicBezTo>
                    <a:pt x="301" y="449"/>
                    <a:pt x="283" y="393"/>
                    <a:pt x="223" y="393"/>
                  </a:cubicBezTo>
                  <a:cubicBezTo>
                    <a:pt x="164" y="393"/>
                    <a:pt x="24" y="474"/>
                    <a:pt x="24" y="593"/>
                  </a:cubicBezTo>
                  <a:cubicBezTo>
                    <a:pt x="0" y="1031"/>
                    <a:pt x="0" y="1031"/>
                    <a:pt x="0" y="1031"/>
                  </a:cubicBezTo>
                  <a:cubicBezTo>
                    <a:pt x="0" y="1067"/>
                    <a:pt x="29" y="1096"/>
                    <a:pt x="65" y="1096"/>
                  </a:cubicBezTo>
                  <a:cubicBezTo>
                    <a:pt x="101" y="1096"/>
                    <a:pt x="130" y="1067"/>
                    <a:pt x="130" y="1031"/>
                  </a:cubicBezTo>
                  <a:cubicBezTo>
                    <a:pt x="141" y="614"/>
                    <a:pt x="141" y="614"/>
                    <a:pt x="141" y="614"/>
                  </a:cubicBezTo>
                  <a:cubicBezTo>
                    <a:pt x="141" y="605"/>
                    <a:pt x="149" y="598"/>
                    <a:pt x="158" y="598"/>
                  </a:cubicBezTo>
                  <a:cubicBezTo>
                    <a:pt x="166" y="598"/>
                    <a:pt x="174" y="605"/>
                    <a:pt x="174" y="614"/>
                  </a:cubicBezTo>
                  <a:cubicBezTo>
                    <a:pt x="174" y="1084"/>
                    <a:pt x="174" y="1084"/>
                    <a:pt x="174" y="1084"/>
                  </a:cubicBezTo>
                  <a:cubicBezTo>
                    <a:pt x="174" y="1122"/>
                    <a:pt x="174" y="1122"/>
                    <a:pt x="174" y="1122"/>
                  </a:cubicBezTo>
                  <a:cubicBezTo>
                    <a:pt x="177" y="1707"/>
                    <a:pt x="177" y="1707"/>
                    <a:pt x="177" y="1707"/>
                  </a:cubicBezTo>
                  <a:cubicBezTo>
                    <a:pt x="177" y="1747"/>
                    <a:pt x="209" y="1779"/>
                    <a:pt x="249" y="1779"/>
                  </a:cubicBezTo>
                  <a:cubicBezTo>
                    <a:pt x="289" y="1779"/>
                    <a:pt x="321" y="1747"/>
                    <a:pt x="321" y="1707"/>
                  </a:cubicBezTo>
                  <a:cubicBezTo>
                    <a:pt x="344" y="1122"/>
                    <a:pt x="344" y="1122"/>
                    <a:pt x="344" y="1122"/>
                  </a:cubicBezTo>
                  <a:cubicBezTo>
                    <a:pt x="344" y="1113"/>
                    <a:pt x="351" y="1106"/>
                    <a:pt x="360" y="1106"/>
                  </a:cubicBezTo>
                  <a:cubicBezTo>
                    <a:pt x="369" y="1106"/>
                    <a:pt x="376" y="1113"/>
                    <a:pt x="376" y="1122"/>
                  </a:cubicBezTo>
                  <a:cubicBezTo>
                    <a:pt x="399" y="1707"/>
                    <a:pt x="399" y="1707"/>
                    <a:pt x="399" y="1707"/>
                  </a:cubicBezTo>
                  <a:cubicBezTo>
                    <a:pt x="399" y="1747"/>
                    <a:pt x="432" y="1779"/>
                    <a:pt x="471" y="1779"/>
                  </a:cubicBezTo>
                  <a:cubicBezTo>
                    <a:pt x="511" y="1779"/>
                    <a:pt x="544" y="1747"/>
                    <a:pt x="544" y="1707"/>
                  </a:cubicBezTo>
                  <a:cubicBezTo>
                    <a:pt x="546" y="1122"/>
                    <a:pt x="546" y="1122"/>
                    <a:pt x="546" y="1122"/>
                  </a:cubicBezTo>
                  <a:cubicBezTo>
                    <a:pt x="546" y="1084"/>
                    <a:pt x="546" y="1084"/>
                    <a:pt x="546" y="1084"/>
                  </a:cubicBezTo>
                  <a:cubicBezTo>
                    <a:pt x="547" y="614"/>
                    <a:pt x="547" y="614"/>
                    <a:pt x="547" y="614"/>
                  </a:cubicBezTo>
                  <a:cubicBezTo>
                    <a:pt x="547" y="605"/>
                    <a:pt x="554" y="598"/>
                    <a:pt x="563" y="598"/>
                  </a:cubicBezTo>
                  <a:cubicBezTo>
                    <a:pt x="572" y="598"/>
                    <a:pt x="579" y="605"/>
                    <a:pt x="579" y="614"/>
                  </a:cubicBezTo>
                  <a:cubicBezTo>
                    <a:pt x="590" y="1031"/>
                    <a:pt x="590" y="1031"/>
                    <a:pt x="590" y="1031"/>
                  </a:cubicBezTo>
                  <a:cubicBezTo>
                    <a:pt x="590" y="1067"/>
                    <a:pt x="619" y="1096"/>
                    <a:pt x="655" y="1096"/>
                  </a:cubicBezTo>
                  <a:cubicBezTo>
                    <a:pt x="691" y="1096"/>
                    <a:pt x="721" y="1067"/>
                    <a:pt x="721" y="1031"/>
                  </a:cubicBezTo>
                  <a:lnTo>
                    <a:pt x="696" y="593"/>
                  </a:lnTo>
                  <a:close/>
                </a:path>
              </a:pathLst>
            </a:custGeom>
            <a:gradFill flip="none" rotWithShape="1">
              <a:gsLst>
                <a:gs pos="100000">
                  <a:schemeClr val="accent1"/>
                </a:gs>
                <a:gs pos="0">
                  <a:schemeClr val="accent1">
                    <a:lumMod val="50000"/>
                  </a:schemeClr>
                </a:gs>
              </a:gsLst>
              <a:lin ang="16200000" scaled="1"/>
              <a:tileRect/>
            </a:gradFill>
            <a:ln w="9525">
              <a:noFill/>
              <a:round/>
              <a:headEnd/>
              <a:tailEnd/>
            </a:ln>
            <a:effectLst/>
            <a:scene3d>
              <a:camera prst="orthographicFront"/>
              <a:lightRig rig="twoPt" dir="t">
                <a:rot lat="0" lon="0" rev="8400000"/>
              </a:lightRig>
            </a:scene3d>
            <a:sp3d extrusionH="63500" prstMaterial="matte"/>
          </p:spPr>
          <p:txBody>
            <a:bodyPr vert="horz" wrap="square" lIns="91440" tIns="45720" rIns="91440" bIns="45720" numCol="1" anchor="t" anchorCtr="0" compatLnSpc="1">
              <a:prstTxWarp prst="textNoShape">
                <a:avLst/>
              </a:prstTxWarp>
            </a:bodyPr>
            <a:lstStyle>
              <a:defPPr>
                <a:defRPr lang="de-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de-DE"/>
            </a:p>
          </p:txBody>
        </p:sp>
        <p:sp>
          <p:nvSpPr>
            <p:cNvPr id="59" name="Freeform 58"/>
            <p:cNvSpPr>
              <a:spLocks noChangeAspect="1" noEditPoints="1"/>
            </p:cNvSpPr>
            <p:nvPr/>
          </p:nvSpPr>
          <p:spPr bwMode="gray">
            <a:xfrm>
              <a:off x="1790676" y="2122468"/>
              <a:ext cx="236708" cy="582632"/>
            </a:xfrm>
            <a:custGeom>
              <a:avLst/>
              <a:gdLst>
                <a:gd name="T0" fmla="*/ 195 w 721"/>
                <a:gd name="T1" fmla="*/ 161 h 1779"/>
                <a:gd name="T2" fmla="*/ 360 w 721"/>
                <a:gd name="T3" fmla="*/ 0 h 1779"/>
                <a:gd name="T4" fmla="*/ 526 w 721"/>
                <a:gd name="T5" fmla="*/ 161 h 1779"/>
                <a:gd name="T6" fmla="*/ 360 w 721"/>
                <a:gd name="T7" fmla="*/ 369 h 1779"/>
                <a:gd name="T8" fmla="*/ 195 w 721"/>
                <a:gd name="T9" fmla="*/ 161 h 1779"/>
                <a:gd name="T10" fmla="*/ 696 w 721"/>
                <a:gd name="T11" fmla="*/ 593 h 1779"/>
                <a:gd name="T12" fmla="*/ 497 w 721"/>
                <a:gd name="T13" fmla="*/ 393 h 1779"/>
                <a:gd name="T14" fmla="*/ 360 w 721"/>
                <a:gd name="T15" fmla="*/ 449 h 1779"/>
                <a:gd name="T16" fmla="*/ 223 w 721"/>
                <a:gd name="T17" fmla="*/ 393 h 1779"/>
                <a:gd name="T18" fmla="*/ 24 w 721"/>
                <a:gd name="T19" fmla="*/ 593 h 1779"/>
                <a:gd name="T20" fmla="*/ 0 w 721"/>
                <a:gd name="T21" fmla="*/ 1031 h 1779"/>
                <a:gd name="T22" fmla="*/ 65 w 721"/>
                <a:gd name="T23" fmla="*/ 1096 h 1779"/>
                <a:gd name="T24" fmla="*/ 130 w 721"/>
                <a:gd name="T25" fmla="*/ 1031 h 1779"/>
                <a:gd name="T26" fmla="*/ 141 w 721"/>
                <a:gd name="T27" fmla="*/ 614 h 1779"/>
                <a:gd name="T28" fmla="*/ 158 w 721"/>
                <a:gd name="T29" fmla="*/ 598 h 1779"/>
                <a:gd name="T30" fmla="*/ 174 w 721"/>
                <a:gd name="T31" fmla="*/ 614 h 1779"/>
                <a:gd name="T32" fmla="*/ 174 w 721"/>
                <a:gd name="T33" fmla="*/ 1084 h 1779"/>
                <a:gd name="T34" fmla="*/ 174 w 721"/>
                <a:gd name="T35" fmla="*/ 1122 h 1779"/>
                <a:gd name="T36" fmla="*/ 177 w 721"/>
                <a:gd name="T37" fmla="*/ 1707 h 1779"/>
                <a:gd name="T38" fmla="*/ 249 w 721"/>
                <a:gd name="T39" fmla="*/ 1779 h 1779"/>
                <a:gd name="T40" fmla="*/ 321 w 721"/>
                <a:gd name="T41" fmla="*/ 1707 h 1779"/>
                <a:gd name="T42" fmla="*/ 344 w 721"/>
                <a:gd name="T43" fmla="*/ 1122 h 1779"/>
                <a:gd name="T44" fmla="*/ 360 w 721"/>
                <a:gd name="T45" fmla="*/ 1106 h 1779"/>
                <a:gd name="T46" fmla="*/ 376 w 721"/>
                <a:gd name="T47" fmla="*/ 1122 h 1779"/>
                <a:gd name="T48" fmla="*/ 399 w 721"/>
                <a:gd name="T49" fmla="*/ 1707 h 1779"/>
                <a:gd name="T50" fmla="*/ 471 w 721"/>
                <a:gd name="T51" fmla="*/ 1779 h 1779"/>
                <a:gd name="T52" fmla="*/ 544 w 721"/>
                <a:gd name="T53" fmla="*/ 1707 h 1779"/>
                <a:gd name="T54" fmla="*/ 546 w 721"/>
                <a:gd name="T55" fmla="*/ 1122 h 1779"/>
                <a:gd name="T56" fmla="*/ 546 w 721"/>
                <a:gd name="T57" fmla="*/ 1084 h 1779"/>
                <a:gd name="T58" fmla="*/ 547 w 721"/>
                <a:gd name="T59" fmla="*/ 614 h 1779"/>
                <a:gd name="T60" fmla="*/ 563 w 721"/>
                <a:gd name="T61" fmla="*/ 598 h 1779"/>
                <a:gd name="T62" fmla="*/ 579 w 721"/>
                <a:gd name="T63" fmla="*/ 614 h 1779"/>
                <a:gd name="T64" fmla="*/ 590 w 721"/>
                <a:gd name="T65" fmla="*/ 1031 h 1779"/>
                <a:gd name="T66" fmla="*/ 655 w 721"/>
                <a:gd name="T67" fmla="*/ 1096 h 1779"/>
                <a:gd name="T68" fmla="*/ 721 w 721"/>
                <a:gd name="T69" fmla="*/ 1031 h 1779"/>
                <a:gd name="T70" fmla="*/ 696 w 721"/>
                <a:gd name="T71" fmla="*/ 593 h 17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721" h="1779">
                  <a:moveTo>
                    <a:pt x="195" y="161"/>
                  </a:moveTo>
                  <a:cubicBezTo>
                    <a:pt x="195" y="59"/>
                    <a:pt x="269" y="0"/>
                    <a:pt x="360" y="0"/>
                  </a:cubicBezTo>
                  <a:cubicBezTo>
                    <a:pt x="452" y="0"/>
                    <a:pt x="526" y="59"/>
                    <a:pt x="526" y="161"/>
                  </a:cubicBezTo>
                  <a:cubicBezTo>
                    <a:pt x="526" y="263"/>
                    <a:pt x="446" y="369"/>
                    <a:pt x="360" y="369"/>
                  </a:cubicBezTo>
                  <a:cubicBezTo>
                    <a:pt x="275" y="369"/>
                    <a:pt x="195" y="263"/>
                    <a:pt x="195" y="161"/>
                  </a:cubicBezTo>
                  <a:close/>
                  <a:moveTo>
                    <a:pt x="696" y="593"/>
                  </a:moveTo>
                  <a:cubicBezTo>
                    <a:pt x="696" y="474"/>
                    <a:pt x="572" y="393"/>
                    <a:pt x="497" y="393"/>
                  </a:cubicBezTo>
                  <a:cubicBezTo>
                    <a:pt x="421" y="393"/>
                    <a:pt x="420" y="449"/>
                    <a:pt x="360" y="449"/>
                  </a:cubicBezTo>
                  <a:cubicBezTo>
                    <a:pt x="301" y="449"/>
                    <a:pt x="283" y="393"/>
                    <a:pt x="223" y="393"/>
                  </a:cubicBezTo>
                  <a:cubicBezTo>
                    <a:pt x="164" y="393"/>
                    <a:pt x="24" y="474"/>
                    <a:pt x="24" y="593"/>
                  </a:cubicBezTo>
                  <a:cubicBezTo>
                    <a:pt x="0" y="1031"/>
                    <a:pt x="0" y="1031"/>
                    <a:pt x="0" y="1031"/>
                  </a:cubicBezTo>
                  <a:cubicBezTo>
                    <a:pt x="0" y="1067"/>
                    <a:pt x="29" y="1096"/>
                    <a:pt x="65" y="1096"/>
                  </a:cubicBezTo>
                  <a:cubicBezTo>
                    <a:pt x="101" y="1096"/>
                    <a:pt x="130" y="1067"/>
                    <a:pt x="130" y="1031"/>
                  </a:cubicBezTo>
                  <a:cubicBezTo>
                    <a:pt x="141" y="614"/>
                    <a:pt x="141" y="614"/>
                    <a:pt x="141" y="614"/>
                  </a:cubicBezTo>
                  <a:cubicBezTo>
                    <a:pt x="141" y="605"/>
                    <a:pt x="149" y="598"/>
                    <a:pt x="158" y="598"/>
                  </a:cubicBezTo>
                  <a:cubicBezTo>
                    <a:pt x="166" y="598"/>
                    <a:pt x="174" y="605"/>
                    <a:pt x="174" y="614"/>
                  </a:cubicBezTo>
                  <a:cubicBezTo>
                    <a:pt x="174" y="1084"/>
                    <a:pt x="174" y="1084"/>
                    <a:pt x="174" y="1084"/>
                  </a:cubicBezTo>
                  <a:cubicBezTo>
                    <a:pt x="174" y="1122"/>
                    <a:pt x="174" y="1122"/>
                    <a:pt x="174" y="1122"/>
                  </a:cubicBezTo>
                  <a:cubicBezTo>
                    <a:pt x="177" y="1707"/>
                    <a:pt x="177" y="1707"/>
                    <a:pt x="177" y="1707"/>
                  </a:cubicBezTo>
                  <a:cubicBezTo>
                    <a:pt x="177" y="1747"/>
                    <a:pt x="209" y="1779"/>
                    <a:pt x="249" y="1779"/>
                  </a:cubicBezTo>
                  <a:cubicBezTo>
                    <a:pt x="289" y="1779"/>
                    <a:pt x="321" y="1747"/>
                    <a:pt x="321" y="1707"/>
                  </a:cubicBezTo>
                  <a:cubicBezTo>
                    <a:pt x="344" y="1122"/>
                    <a:pt x="344" y="1122"/>
                    <a:pt x="344" y="1122"/>
                  </a:cubicBezTo>
                  <a:cubicBezTo>
                    <a:pt x="344" y="1113"/>
                    <a:pt x="351" y="1106"/>
                    <a:pt x="360" y="1106"/>
                  </a:cubicBezTo>
                  <a:cubicBezTo>
                    <a:pt x="369" y="1106"/>
                    <a:pt x="376" y="1113"/>
                    <a:pt x="376" y="1122"/>
                  </a:cubicBezTo>
                  <a:cubicBezTo>
                    <a:pt x="399" y="1707"/>
                    <a:pt x="399" y="1707"/>
                    <a:pt x="399" y="1707"/>
                  </a:cubicBezTo>
                  <a:cubicBezTo>
                    <a:pt x="399" y="1747"/>
                    <a:pt x="432" y="1779"/>
                    <a:pt x="471" y="1779"/>
                  </a:cubicBezTo>
                  <a:cubicBezTo>
                    <a:pt x="511" y="1779"/>
                    <a:pt x="544" y="1747"/>
                    <a:pt x="544" y="1707"/>
                  </a:cubicBezTo>
                  <a:cubicBezTo>
                    <a:pt x="546" y="1122"/>
                    <a:pt x="546" y="1122"/>
                    <a:pt x="546" y="1122"/>
                  </a:cubicBezTo>
                  <a:cubicBezTo>
                    <a:pt x="546" y="1084"/>
                    <a:pt x="546" y="1084"/>
                    <a:pt x="546" y="1084"/>
                  </a:cubicBezTo>
                  <a:cubicBezTo>
                    <a:pt x="547" y="614"/>
                    <a:pt x="547" y="614"/>
                    <a:pt x="547" y="614"/>
                  </a:cubicBezTo>
                  <a:cubicBezTo>
                    <a:pt x="547" y="605"/>
                    <a:pt x="554" y="598"/>
                    <a:pt x="563" y="598"/>
                  </a:cubicBezTo>
                  <a:cubicBezTo>
                    <a:pt x="572" y="598"/>
                    <a:pt x="579" y="605"/>
                    <a:pt x="579" y="614"/>
                  </a:cubicBezTo>
                  <a:cubicBezTo>
                    <a:pt x="590" y="1031"/>
                    <a:pt x="590" y="1031"/>
                    <a:pt x="590" y="1031"/>
                  </a:cubicBezTo>
                  <a:cubicBezTo>
                    <a:pt x="590" y="1067"/>
                    <a:pt x="619" y="1096"/>
                    <a:pt x="655" y="1096"/>
                  </a:cubicBezTo>
                  <a:cubicBezTo>
                    <a:pt x="691" y="1096"/>
                    <a:pt x="721" y="1067"/>
                    <a:pt x="721" y="1031"/>
                  </a:cubicBezTo>
                  <a:lnTo>
                    <a:pt x="696" y="593"/>
                  </a:lnTo>
                  <a:close/>
                </a:path>
              </a:pathLst>
            </a:custGeom>
            <a:gradFill flip="none" rotWithShape="1">
              <a:gsLst>
                <a:gs pos="100000">
                  <a:schemeClr val="accent1"/>
                </a:gs>
                <a:gs pos="0">
                  <a:schemeClr val="accent1">
                    <a:lumMod val="50000"/>
                  </a:schemeClr>
                </a:gs>
              </a:gsLst>
              <a:lin ang="16200000" scaled="1"/>
              <a:tileRect/>
            </a:gradFill>
            <a:ln w="9525">
              <a:noFill/>
              <a:round/>
              <a:headEnd/>
              <a:tailEnd/>
            </a:ln>
            <a:effectLst/>
            <a:scene3d>
              <a:camera prst="orthographicFront"/>
              <a:lightRig rig="twoPt" dir="t">
                <a:rot lat="0" lon="0" rev="8400000"/>
              </a:lightRig>
            </a:scene3d>
            <a:sp3d extrusionH="63500" prstMaterial="matte"/>
          </p:spPr>
          <p:txBody>
            <a:bodyPr vert="horz" wrap="square" lIns="91440" tIns="45720" rIns="91440" bIns="45720" numCol="1" anchor="t" anchorCtr="0" compatLnSpc="1">
              <a:prstTxWarp prst="textNoShape">
                <a:avLst/>
              </a:prstTxWarp>
            </a:bodyPr>
            <a:lstStyle>
              <a:defPPr>
                <a:defRPr lang="de-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de-DE"/>
            </a:p>
          </p:txBody>
        </p:sp>
        <p:sp>
          <p:nvSpPr>
            <p:cNvPr id="60" name="Freeform 59"/>
            <p:cNvSpPr>
              <a:spLocks noChangeAspect="1" noEditPoints="1"/>
            </p:cNvSpPr>
            <p:nvPr/>
          </p:nvSpPr>
          <p:spPr bwMode="gray">
            <a:xfrm>
              <a:off x="2463752" y="2122468"/>
              <a:ext cx="236708" cy="582632"/>
            </a:xfrm>
            <a:custGeom>
              <a:avLst/>
              <a:gdLst>
                <a:gd name="T0" fmla="*/ 195 w 721"/>
                <a:gd name="T1" fmla="*/ 161 h 1779"/>
                <a:gd name="T2" fmla="*/ 360 w 721"/>
                <a:gd name="T3" fmla="*/ 0 h 1779"/>
                <a:gd name="T4" fmla="*/ 526 w 721"/>
                <a:gd name="T5" fmla="*/ 161 h 1779"/>
                <a:gd name="T6" fmla="*/ 360 w 721"/>
                <a:gd name="T7" fmla="*/ 369 h 1779"/>
                <a:gd name="T8" fmla="*/ 195 w 721"/>
                <a:gd name="T9" fmla="*/ 161 h 1779"/>
                <a:gd name="T10" fmla="*/ 696 w 721"/>
                <a:gd name="T11" fmla="*/ 593 h 1779"/>
                <a:gd name="T12" fmla="*/ 497 w 721"/>
                <a:gd name="T13" fmla="*/ 393 h 1779"/>
                <a:gd name="T14" fmla="*/ 360 w 721"/>
                <a:gd name="T15" fmla="*/ 449 h 1779"/>
                <a:gd name="T16" fmla="*/ 223 w 721"/>
                <a:gd name="T17" fmla="*/ 393 h 1779"/>
                <a:gd name="T18" fmla="*/ 24 w 721"/>
                <a:gd name="T19" fmla="*/ 593 h 1779"/>
                <a:gd name="T20" fmla="*/ 0 w 721"/>
                <a:gd name="T21" fmla="*/ 1031 h 1779"/>
                <a:gd name="T22" fmla="*/ 65 w 721"/>
                <a:gd name="T23" fmla="*/ 1096 h 1779"/>
                <a:gd name="T24" fmla="*/ 130 w 721"/>
                <a:gd name="T25" fmla="*/ 1031 h 1779"/>
                <a:gd name="T26" fmla="*/ 141 w 721"/>
                <a:gd name="T27" fmla="*/ 614 h 1779"/>
                <a:gd name="T28" fmla="*/ 158 w 721"/>
                <a:gd name="T29" fmla="*/ 598 h 1779"/>
                <a:gd name="T30" fmla="*/ 174 w 721"/>
                <a:gd name="T31" fmla="*/ 614 h 1779"/>
                <a:gd name="T32" fmla="*/ 174 w 721"/>
                <a:gd name="T33" fmla="*/ 1084 h 1779"/>
                <a:gd name="T34" fmla="*/ 174 w 721"/>
                <a:gd name="T35" fmla="*/ 1122 h 1779"/>
                <a:gd name="T36" fmla="*/ 177 w 721"/>
                <a:gd name="T37" fmla="*/ 1707 h 1779"/>
                <a:gd name="T38" fmla="*/ 249 w 721"/>
                <a:gd name="T39" fmla="*/ 1779 h 1779"/>
                <a:gd name="T40" fmla="*/ 321 w 721"/>
                <a:gd name="T41" fmla="*/ 1707 h 1779"/>
                <a:gd name="T42" fmla="*/ 344 w 721"/>
                <a:gd name="T43" fmla="*/ 1122 h 1779"/>
                <a:gd name="T44" fmla="*/ 360 w 721"/>
                <a:gd name="T45" fmla="*/ 1106 h 1779"/>
                <a:gd name="T46" fmla="*/ 376 w 721"/>
                <a:gd name="T47" fmla="*/ 1122 h 1779"/>
                <a:gd name="T48" fmla="*/ 399 w 721"/>
                <a:gd name="T49" fmla="*/ 1707 h 1779"/>
                <a:gd name="T50" fmla="*/ 471 w 721"/>
                <a:gd name="T51" fmla="*/ 1779 h 1779"/>
                <a:gd name="T52" fmla="*/ 544 w 721"/>
                <a:gd name="T53" fmla="*/ 1707 h 1779"/>
                <a:gd name="T54" fmla="*/ 546 w 721"/>
                <a:gd name="T55" fmla="*/ 1122 h 1779"/>
                <a:gd name="T56" fmla="*/ 546 w 721"/>
                <a:gd name="T57" fmla="*/ 1084 h 1779"/>
                <a:gd name="T58" fmla="*/ 547 w 721"/>
                <a:gd name="T59" fmla="*/ 614 h 1779"/>
                <a:gd name="T60" fmla="*/ 563 w 721"/>
                <a:gd name="T61" fmla="*/ 598 h 1779"/>
                <a:gd name="T62" fmla="*/ 579 w 721"/>
                <a:gd name="T63" fmla="*/ 614 h 1779"/>
                <a:gd name="T64" fmla="*/ 590 w 721"/>
                <a:gd name="T65" fmla="*/ 1031 h 1779"/>
                <a:gd name="T66" fmla="*/ 655 w 721"/>
                <a:gd name="T67" fmla="*/ 1096 h 1779"/>
                <a:gd name="T68" fmla="*/ 721 w 721"/>
                <a:gd name="T69" fmla="*/ 1031 h 1779"/>
                <a:gd name="T70" fmla="*/ 696 w 721"/>
                <a:gd name="T71" fmla="*/ 593 h 17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721" h="1779">
                  <a:moveTo>
                    <a:pt x="195" y="161"/>
                  </a:moveTo>
                  <a:cubicBezTo>
                    <a:pt x="195" y="59"/>
                    <a:pt x="269" y="0"/>
                    <a:pt x="360" y="0"/>
                  </a:cubicBezTo>
                  <a:cubicBezTo>
                    <a:pt x="452" y="0"/>
                    <a:pt x="526" y="59"/>
                    <a:pt x="526" y="161"/>
                  </a:cubicBezTo>
                  <a:cubicBezTo>
                    <a:pt x="526" y="263"/>
                    <a:pt x="446" y="369"/>
                    <a:pt x="360" y="369"/>
                  </a:cubicBezTo>
                  <a:cubicBezTo>
                    <a:pt x="275" y="369"/>
                    <a:pt x="195" y="263"/>
                    <a:pt x="195" y="161"/>
                  </a:cubicBezTo>
                  <a:close/>
                  <a:moveTo>
                    <a:pt x="696" y="593"/>
                  </a:moveTo>
                  <a:cubicBezTo>
                    <a:pt x="696" y="474"/>
                    <a:pt x="572" y="393"/>
                    <a:pt x="497" y="393"/>
                  </a:cubicBezTo>
                  <a:cubicBezTo>
                    <a:pt x="421" y="393"/>
                    <a:pt x="420" y="449"/>
                    <a:pt x="360" y="449"/>
                  </a:cubicBezTo>
                  <a:cubicBezTo>
                    <a:pt x="301" y="449"/>
                    <a:pt x="283" y="393"/>
                    <a:pt x="223" y="393"/>
                  </a:cubicBezTo>
                  <a:cubicBezTo>
                    <a:pt x="164" y="393"/>
                    <a:pt x="24" y="474"/>
                    <a:pt x="24" y="593"/>
                  </a:cubicBezTo>
                  <a:cubicBezTo>
                    <a:pt x="0" y="1031"/>
                    <a:pt x="0" y="1031"/>
                    <a:pt x="0" y="1031"/>
                  </a:cubicBezTo>
                  <a:cubicBezTo>
                    <a:pt x="0" y="1067"/>
                    <a:pt x="29" y="1096"/>
                    <a:pt x="65" y="1096"/>
                  </a:cubicBezTo>
                  <a:cubicBezTo>
                    <a:pt x="101" y="1096"/>
                    <a:pt x="130" y="1067"/>
                    <a:pt x="130" y="1031"/>
                  </a:cubicBezTo>
                  <a:cubicBezTo>
                    <a:pt x="141" y="614"/>
                    <a:pt x="141" y="614"/>
                    <a:pt x="141" y="614"/>
                  </a:cubicBezTo>
                  <a:cubicBezTo>
                    <a:pt x="141" y="605"/>
                    <a:pt x="149" y="598"/>
                    <a:pt x="158" y="598"/>
                  </a:cubicBezTo>
                  <a:cubicBezTo>
                    <a:pt x="166" y="598"/>
                    <a:pt x="174" y="605"/>
                    <a:pt x="174" y="614"/>
                  </a:cubicBezTo>
                  <a:cubicBezTo>
                    <a:pt x="174" y="1084"/>
                    <a:pt x="174" y="1084"/>
                    <a:pt x="174" y="1084"/>
                  </a:cubicBezTo>
                  <a:cubicBezTo>
                    <a:pt x="174" y="1122"/>
                    <a:pt x="174" y="1122"/>
                    <a:pt x="174" y="1122"/>
                  </a:cubicBezTo>
                  <a:cubicBezTo>
                    <a:pt x="177" y="1707"/>
                    <a:pt x="177" y="1707"/>
                    <a:pt x="177" y="1707"/>
                  </a:cubicBezTo>
                  <a:cubicBezTo>
                    <a:pt x="177" y="1747"/>
                    <a:pt x="209" y="1779"/>
                    <a:pt x="249" y="1779"/>
                  </a:cubicBezTo>
                  <a:cubicBezTo>
                    <a:pt x="289" y="1779"/>
                    <a:pt x="321" y="1747"/>
                    <a:pt x="321" y="1707"/>
                  </a:cubicBezTo>
                  <a:cubicBezTo>
                    <a:pt x="344" y="1122"/>
                    <a:pt x="344" y="1122"/>
                    <a:pt x="344" y="1122"/>
                  </a:cubicBezTo>
                  <a:cubicBezTo>
                    <a:pt x="344" y="1113"/>
                    <a:pt x="351" y="1106"/>
                    <a:pt x="360" y="1106"/>
                  </a:cubicBezTo>
                  <a:cubicBezTo>
                    <a:pt x="369" y="1106"/>
                    <a:pt x="376" y="1113"/>
                    <a:pt x="376" y="1122"/>
                  </a:cubicBezTo>
                  <a:cubicBezTo>
                    <a:pt x="399" y="1707"/>
                    <a:pt x="399" y="1707"/>
                    <a:pt x="399" y="1707"/>
                  </a:cubicBezTo>
                  <a:cubicBezTo>
                    <a:pt x="399" y="1747"/>
                    <a:pt x="432" y="1779"/>
                    <a:pt x="471" y="1779"/>
                  </a:cubicBezTo>
                  <a:cubicBezTo>
                    <a:pt x="511" y="1779"/>
                    <a:pt x="544" y="1747"/>
                    <a:pt x="544" y="1707"/>
                  </a:cubicBezTo>
                  <a:cubicBezTo>
                    <a:pt x="546" y="1122"/>
                    <a:pt x="546" y="1122"/>
                    <a:pt x="546" y="1122"/>
                  </a:cubicBezTo>
                  <a:cubicBezTo>
                    <a:pt x="546" y="1084"/>
                    <a:pt x="546" y="1084"/>
                    <a:pt x="546" y="1084"/>
                  </a:cubicBezTo>
                  <a:cubicBezTo>
                    <a:pt x="547" y="614"/>
                    <a:pt x="547" y="614"/>
                    <a:pt x="547" y="614"/>
                  </a:cubicBezTo>
                  <a:cubicBezTo>
                    <a:pt x="547" y="605"/>
                    <a:pt x="554" y="598"/>
                    <a:pt x="563" y="598"/>
                  </a:cubicBezTo>
                  <a:cubicBezTo>
                    <a:pt x="572" y="598"/>
                    <a:pt x="579" y="605"/>
                    <a:pt x="579" y="614"/>
                  </a:cubicBezTo>
                  <a:cubicBezTo>
                    <a:pt x="590" y="1031"/>
                    <a:pt x="590" y="1031"/>
                    <a:pt x="590" y="1031"/>
                  </a:cubicBezTo>
                  <a:cubicBezTo>
                    <a:pt x="590" y="1067"/>
                    <a:pt x="619" y="1096"/>
                    <a:pt x="655" y="1096"/>
                  </a:cubicBezTo>
                  <a:cubicBezTo>
                    <a:pt x="691" y="1096"/>
                    <a:pt x="721" y="1067"/>
                    <a:pt x="721" y="1031"/>
                  </a:cubicBezTo>
                  <a:lnTo>
                    <a:pt x="696" y="593"/>
                  </a:lnTo>
                  <a:close/>
                </a:path>
              </a:pathLst>
            </a:custGeom>
            <a:gradFill flip="none" rotWithShape="1">
              <a:gsLst>
                <a:gs pos="100000">
                  <a:schemeClr val="accent1"/>
                </a:gs>
                <a:gs pos="0">
                  <a:schemeClr val="accent1">
                    <a:lumMod val="50000"/>
                  </a:schemeClr>
                </a:gs>
              </a:gsLst>
              <a:lin ang="16200000" scaled="1"/>
              <a:tileRect/>
            </a:gradFill>
            <a:ln w="9525">
              <a:noFill/>
              <a:round/>
              <a:headEnd/>
              <a:tailEnd/>
            </a:ln>
            <a:effectLst/>
            <a:scene3d>
              <a:camera prst="orthographicFront"/>
              <a:lightRig rig="twoPt" dir="t">
                <a:rot lat="0" lon="0" rev="8400000"/>
              </a:lightRig>
            </a:scene3d>
            <a:sp3d extrusionH="63500" prstMaterial="matte"/>
          </p:spPr>
          <p:txBody>
            <a:bodyPr vert="horz" wrap="square" lIns="91440" tIns="45720" rIns="91440" bIns="45720" numCol="1" anchor="t" anchorCtr="0" compatLnSpc="1">
              <a:prstTxWarp prst="textNoShape">
                <a:avLst/>
              </a:prstTxWarp>
            </a:bodyPr>
            <a:lstStyle/>
            <a:p>
              <a:endParaRPr lang="de-DE"/>
            </a:p>
          </p:txBody>
        </p:sp>
        <p:sp>
          <p:nvSpPr>
            <p:cNvPr id="61" name="Freeform 60"/>
            <p:cNvSpPr>
              <a:spLocks noChangeAspect="1" noEditPoints="1"/>
            </p:cNvSpPr>
            <p:nvPr/>
          </p:nvSpPr>
          <p:spPr bwMode="gray">
            <a:xfrm>
              <a:off x="3187628" y="2122468"/>
              <a:ext cx="236708" cy="582632"/>
            </a:xfrm>
            <a:custGeom>
              <a:avLst/>
              <a:gdLst>
                <a:gd name="T0" fmla="*/ 195 w 721"/>
                <a:gd name="T1" fmla="*/ 161 h 1779"/>
                <a:gd name="T2" fmla="*/ 360 w 721"/>
                <a:gd name="T3" fmla="*/ 0 h 1779"/>
                <a:gd name="T4" fmla="*/ 526 w 721"/>
                <a:gd name="T5" fmla="*/ 161 h 1779"/>
                <a:gd name="T6" fmla="*/ 360 w 721"/>
                <a:gd name="T7" fmla="*/ 369 h 1779"/>
                <a:gd name="T8" fmla="*/ 195 w 721"/>
                <a:gd name="T9" fmla="*/ 161 h 1779"/>
                <a:gd name="T10" fmla="*/ 696 w 721"/>
                <a:gd name="T11" fmla="*/ 593 h 1779"/>
                <a:gd name="T12" fmla="*/ 497 w 721"/>
                <a:gd name="T13" fmla="*/ 393 h 1779"/>
                <a:gd name="T14" fmla="*/ 360 w 721"/>
                <a:gd name="T15" fmla="*/ 449 h 1779"/>
                <a:gd name="T16" fmla="*/ 223 w 721"/>
                <a:gd name="T17" fmla="*/ 393 h 1779"/>
                <a:gd name="T18" fmla="*/ 24 w 721"/>
                <a:gd name="T19" fmla="*/ 593 h 1779"/>
                <a:gd name="T20" fmla="*/ 0 w 721"/>
                <a:gd name="T21" fmla="*/ 1031 h 1779"/>
                <a:gd name="T22" fmla="*/ 65 w 721"/>
                <a:gd name="T23" fmla="*/ 1096 h 1779"/>
                <a:gd name="T24" fmla="*/ 130 w 721"/>
                <a:gd name="T25" fmla="*/ 1031 h 1779"/>
                <a:gd name="T26" fmla="*/ 141 w 721"/>
                <a:gd name="T27" fmla="*/ 614 h 1779"/>
                <a:gd name="T28" fmla="*/ 158 w 721"/>
                <a:gd name="T29" fmla="*/ 598 h 1779"/>
                <a:gd name="T30" fmla="*/ 174 w 721"/>
                <a:gd name="T31" fmla="*/ 614 h 1779"/>
                <a:gd name="T32" fmla="*/ 174 w 721"/>
                <a:gd name="T33" fmla="*/ 1084 h 1779"/>
                <a:gd name="T34" fmla="*/ 174 w 721"/>
                <a:gd name="T35" fmla="*/ 1122 h 1779"/>
                <a:gd name="T36" fmla="*/ 177 w 721"/>
                <a:gd name="T37" fmla="*/ 1707 h 1779"/>
                <a:gd name="T38" fmla="*/ 249 w 721"/>
                <a:gd name="T39" fmla="*/ 1779 h 1779"/>
                <a:gd name="T40" fmla="*/ 321 w 721"/>
                <a:gd name="T41" fmla="*/ 1707 h 1779"/>
                <a:gd name="T42" fmla="*/ 344 w 721"/>
                <a:gd name="T43" fmla="*/ 1122 h 1779"/>
                <a:gd name="T44" fmla="*/ 360 w 721"/>
                <a:gd name="T45" fmla="*/ 1106 h 1779"/>
                <a:gd name="T46" fmla="*/ 376 w 721"/>
                <a:gd name="T47" fmla="*/ 1122 h 1779"/>
                <a:gd name="T48" fmla="*/ 399 w 721"/>
                <a:gd name="T49" fmla="*/ 1707 h 1779"/>
                <a:gd name="T50" fmla="*/ 471 w 721"/>
                <a:gd name="T51" fmla="*/ 1779 h 1779"/>
                <a:gd name="T52" fmla="*/ 544 w 721"/>
                <a:gd name="T53" fmla="*/ 1707 h 1779"/>
                <a:gd name="T54" fmla="*/ 546 w 721"/>
                <a:gd name="T55" fmla="*/ 1122 h 1779"/>
                <a:gd name="T56" fmla="*/ 546 w 721"/>
                <a:gd name="T57" fmla="*/ 1084 h 1779"/>
                <a:gd name="T58" fmla="*/ 547 w 721"/>
                <a:gd name="T59" fmla="*/ 614 h 1779"/>
                <a:gd name="T60" fmla="*/ 563 w 721"/>
                <a:gd name="T61" fmla="*/ 598 h 1779"/>
                <a:gd name="T62" fmla="*/ 579 w 721"/>
                <a:gd name="T63" fmla="*/ 614 h 1779"/>
                <a:gd name="T64" fmla="*/ 590 w 721"/>
                <a:gd name="T65" fmla="*/ 1031 h 1779"/>
                <a:gd name="T66" fmla="*/ 655 w 721"/>
                <a:gd name="T67" fmla="*/ 1096 h 1779"/>
                <a:gd name="T68" fmla="*/ 721 w 721"/>
                <a:gd name="T69" fmla="*/ 1031 h 1779"/>
                <a:gd name="T70" fmla="*/ 696 w 721"/>
                <a:gd name="T71" fmla="*/ 593 h 17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721" h="1779">
                  <a:moveTo>
                    <a:pt x="195" y="161"/>
                  </a:moveTo>
                  <a:cubicBezTo>
                    <a:pt x="195" y="59"/>
                    <a:pt x="269" y="0"/>
                    <a:pt x="360" y="0"/>
                  </a:cubicBezTo>
                  <a:cubicBezTo>
                    <a:pt x="452" y="0"/>
                    <a:pt x="526" y="59"/>
                    <a:pt x="526" y="161"/>
                  </a:cubicBezTo>
                  <a:cubicBezTo>
                    <a:pt x="526" y="263"/>
                    <a:pt x="446" y="369"/>
                    <a:pt x="360" y="369"/>
                  </a:cubicBezTo>
                  <a:cubicBezTo>
                    <a:pt x="275" y="369"/>
                    <a:pt x="195" y="263"/>
                    <a:pt x="195" y="161"/>
                  </a:cubicBezTo>
                  <a:close/>
                  <a:moveTo>
                    <a:pt x="696" y="593"/>
                  </a:moveTo>
                  <a:cubicBezTo>
                    <a:pt x="696" y="474"/>
                    <a:pt x="572" y="393"/>
                    <a:pt x="497" y="393"/>
                  </a:cubicBezTo>
                  <a:cubicBezTo>
                    <a:pt x="421" y="393"/>
                    <a:pt x="420" y="449"/>
                    <a:pt x="360" y="449"/>
                  </a:cubicBezTo>
                  <a:cubicBezTo>
                    <a:pt x="301" y="449"/>
                    <a:pt x="283" y="393"/>
                    <a:pt x="223" y="393"/>
                  </a:cubicBezTo>
                  <a:cubicBezTo>
                    <a:pt x="164" y="393"/>
                    <a:pt x="24" y="474"/>
                    <a:pt x="24" y="593"/>
                  </a:cubicBezTo>
                  <a:cubicBezTo>
                    <a:pt x="0" y="1031"/>
                    <a:pt x="0" y="1031"/>
                    <a:pt x="0" y="1031"/>
                  </a:cubicBezTo>
                  <a:cubicBezTo>
                    <a:pt x="0" y="1067"/>
                    <a:pt x="29" y="1096"/>
                    <a:pt x="65" y="1096"/>
                  </a:cubicBezTo>
                  <a:cubicBezTo>
                    <a:pt x="101" y="1096"/>
                    <a:pt x="130" y="1067"/>
                    <a:pt x="130" y="1031"/>
                  </a:cubicBezTo>
                  <a:cubicBezTo>
                    <a:pt x="141" y="614"/>
                    <a:pt x="141" y="614"/>
                    <a:pt x="141" y="614"/>
                  </a:cubicBezTo>
                  <a:cubicBezTo>
                    <a:pt x="141" y="605"/>
                    <a:pt x="149" y="598"/>
                    <a:pt x="158" y="598"/>
                  </a:cubicBezTo>
                  <a:cubicBezTo>
                    <a:pt x="166" y="598"/>
                    <a:pt x="174" y="605"/>
                    <a:pt x="174" y="614"/>
                  </a:cubicBezTo>
                  <a:cubicBezTo>
                    <a:pt x="174" y="1084"/>
                    <a:pt x="174" y="1084"/>
                    <a:pt x="174" y="1084"/>
                  </a:cubicBezTo>
                  <a:cubicBezTo>
                    <a:pt x="174" y="1122"/>
                    <a:pt x="174" y="1122"/>
                    <a:pt x="174" y="1122"/>
                  </a:cubicBezTo>
                  <a:cubicBezTo>
                    <a:pt x="177" y="1707"/>
                    <a:pt x="177" y="1707"/>
                    <a:pt x="177" y="1707"/>
                  </a:cubicBezTo>
                  <a:cubicBezTo>
                    <a:pt x="177" y="1747"/>
                    <a:pt x="209" y="1779"/>
                    <a:pt x="249" y="1779"/>
                  </a:cubicBezTo>
                  <a:cubicBezTo>
                    <a:pt x="289" y="1779"/>
                    <a:pt x="321" y="1747"/>
                    <a:pt x="321" y="1707"/>
                  </a:cubicBezTo>
                  <a:cubicBezTo>
                    <a:pt x="344" y="1122"/>
                    <a:pt x="344" y="1122"/>
                    <a:pt x="344" y="1122"/>
                  </a:cubicBezTo>
                  <a:cubicBezTo>
                    <a:pt x="344" y="1113"/>
                    <a:pt x="351" y="1106"/>
                    <a:pt x="360" y="1106"/>
                  </a:cubicBezTo>
                  <a:cubicBezTo>
                    <a:pt x="369" y="1106"/>
                    <a:pt x="376" y="1113"/>
                    <a:pt x="376" y="1122"/>
                  </a:cubicBezTo>
                  <a:cubicBezTo>
                    <a:pt x="399" y="1707"/>
                    <a:pt x="399" y="1707"/>
                    <a:pt x="399" y="1707"/>
                  </a:cubicBezTo>
                  <a:cubicBezTo>
                    <a:pt x="399" y="1747"/>
                    <a:pt x="432" y="1779"/>
                    <a:pt x="471" y="1779"/>
                  </a:cubicBezTo>
                  <a:cubicBezTo>
                    <a:pt x="511" y="1779"/>
                    <a:pt x="544" y="1747"/>
                    <a:pt x="544" y="1707"/>
                  </a:cubicBezTo>
                  <a:cubicBezTo>
                    <a:pt x="546" y="1122"/>
                    <a:pt x="546" y="1122"/>
                    <a:pt x="546" y="1122"/>
                  </a:cubicBezTo>
                  <a:cubicBezTo>
                    <a:pt x="546" y="1084"/>
                    <a:pt x="546" y="1084"/>
                    <a:pt x="546" y="1084"/>
                  </a:cubicBezTo>
                  <a:cubicBezTo>
                    <a:pt x="547" y="614"/>
                    <a:pt x="547" y="614"/>
                    <a:pt x="547" y="614"/>
                  </a:cubicBezTo>
                  <a:cubicBezTo>
                    <a:pt x="547" y="605"/>
                    <a:pt x="554" y="598"/>
                    <a:pt x="563" y="598"/>
                  </a:cubicBezTo>
                  <a:cubicBezTo>
                    <a:pt x="572" y="598"/>
                    <a:pt x="579" y="605"/>
                    <a:pt x="579" y="614"/>
                  </a:cubicBezTo>
                  <a:cubicBezTo>
                    <a:pt x="590" y="1031"/>
                    <a:pt x="590" y="1031"/>
                    <a:pt x="590" y="1031"/>
                  </a:cubicBezTo>
                  <a:cubicBezTo>
                    <a:pt x="590" y="1067"/>
                    <a:pt x="619" y="1096"/>
                    <a:pt x="655" y="1096"/>
                  </a:cubicBezTo>
                  <a:cubicBezTo>
                    <a:pt x="691" y="1096"/>
                    <a:pt x="721" y="1067"/>
                    <a:pt x="721" y="1031"/>
                  </a:cubicBezTo>
                  <a:lnTo>
                    <a:pt x="696" y="593"/>
                  </a:lnTo>
                  <a:close/>
                </a:path>
              </a:pathLst>
            </a:custGeom>
            <a:solidFill>
              <a:srgbClr val="AFAFAF"/>
            </a:solidFill>
            <a:ln w="9525">
              <a:noFill/>
              <a:round/>
              <a:headEnd/>
              <a:tailEnd/>
            </a:ln>
            <a:effectLst/>
            <a:scene3d>
              <a:camera prst="orthographicFront"/>
              <a:lightRig rig="twoPt" dir="t">
                <a:rot lat="0" lon="0" rev="8400000"/>
              </a:lightRig>
            </a:scene3d>
            <a:sp3d extrusionH="63500" prstMaterial="matte"/>
          </p:spPr>
          <p:txBody>
            <a:bodyPr vert="horz" wrap="square" lIns="91440" tIns="45720" rIns="91440" bIns="45720" numCol="1" anchor="t" anchorCtr="0" compatLnSpc="1">
              <a:prstTxWarp prst="textNoShape">
                <a:avLst/>
              </a:prstTxWarp>
            </a:bodyPr>
            <a:lstStyle/>
            <a:p>
              <a:endParaRPr lang="de-DE"/>
            </a:p>
          </p:txBody>
        </p:sp>
        <p:sp>
          <p:nvSpPr>
            <p:cNvPr id="62" name="Freeform 61"/>
            <p:cNvSpPr>
              <a:spLocks noChangeAspect="1" noEditPoints="1"/>
            </p:cNvSpPr>
            <p:nvPr/>
          </p:nvSpPr>
          <p:spPr bwMode="gray">
            <a:xfrm>
              <a:off x="1416038" y="2122468"/>
              <a:ext cx="236708" cy="582632"/>
            </a:xfrm>
            <a:custGeom>
              <a:avLst/>
              <a:gdLst>
                <a:gd name="T0" fmla="*/ 195 w 721"/>
                <a:gd name="T1" fmla="*/ 161 h 1779"/>
                <a:gd name="T2" fmla="*/ 360 w 721"/>
                <a:gd name="T3" fmla="*/ 0 h 1779"/>
                <a:gd name="T4" fmla="*/ 526 w 721"/>
                <a:gd name="T5" fmla="*/ 161 h 1779"/>
                <a:gd name="T6" fmla="*/ 360 w 721"/>
                <a:gd name="T7" fmla="*/ 369 h 1779"/>
                <a:gd name="T8" fmla="*/ 195 w 721"/>
                <a:gd name="T9" fmla="*/ 161 h 1779"/>
                <a:gd name="T10" fmla="*/ 696 w 721"/>
                <a:gd name="T11" fmla="*/ 593 h 1779"/>
                <a:gd name="T12" fmla="*/ 497 w 721"/>
                <a:gd name="T13" fmla="*/ 393 h 1779"/>
                <a:gd name="T14" fmla="*/ 360 w 721"/>
                <a:gd name="T15" fmla="*/ 449 h 1779"/>
                <a:gd name="T16" fmla="*/ 223 w 721"/>
                <a:gd name="T17" fmla="*/ 393 h 1779"/>
                <a:gd name="T18" fmla="*/ 24 w 721"/>
                <a:gd name="T19" fmla="*/ 593 h 1779"/>
                <a:gd name="T20" fmla="*/ 0 w 721"/>
                <a:gd name="T21" fmla="*/ 1031 h 1779"/>
                <a:gd name="T22" fmla="*/ 65 w 721"/>
                <a:gd name="T23" fmla="*/ 1096 h 1779"/>
                <a:gd name="T24" fmla="*/ 130 w 721"/>
                <a:gd name="T25" fmla="*/ 1031 h 1779"/>
                <a:gd name="T26" fmla="*/ 141 w 721"/>
                <a:gd name="T27" fmla="*/ 614 h 1779"/>
                <a:gd name="T28" fmla="*/ 158 w 721"/>
                <a:gd name="T29" fmla="*/ 598 h 1779"/>
                <a:gd name="T30" fmla="*/ 174 w 721"/>
                <a:gd name="T31" fmla="*/ 614 h 1779"/>
                <a:gd name="T32" fmla="*/ 174 w 721"/>
                <a:gd name="T33" fmla="*/ 1084 h 1779"/>
                <a:gd name="T34" fmla="*/ 174 w 721"/>
                <a:gd name="T35" fmla="*/ 1122 h 1779"/>
                <a:gd name="T36" fmla="*/ 177 w 721"/>
                <a:gd name="T37" fmla="*/ 1707 h 1779"/>
                <a:gd name="T38" fmla="*/ 249 w 721"/>
                <a:gd name="T39" fmla="*/ 1779 h 1779"/>
                <a:gd name="T40" fmla="*/ 321 w 721"/>
                <a:gd name="T41" fmla="*/ 1707 h 1779"/>
                <a:gd name="T42" fmla="*/ 344 w 721"/>
                <a:gd name="T43" fmla="*/ 1122 h 1779"/>
                <a:gd name="T44" fmla="*/ 360 w 721"/>
                <a:gd name="T45" fmla="*/ 1106 h 1779"/>
                <a:gd name="T46" fmla="*/ 376 w 721"/>
                <a:gd name="T47" fmla="*/ 1122 h 1779"/>
                <a:gd name="T48" fmla="*/ 399 w 721"/>
                <a:gd name="T49" fmla="*/ 1707 h 1779"/>
                <a:gd name="T50" fmla="*/ 471 w 721"/>
                <a:gd name="T51" fmla="*/ 1779 h 1779"/>
                <a:gd name="T52" fmla="*/ 544 w 721"/>
                <a:gd name="T53" fmla="*/ 1707 h 1779"/>
                <a:gd name="T54" fmla="*/ 546 w 721"/>
                <a:gd name="T55" fmla="*/ 1122 h 1779"/>
                <a:gd name="T56" fmla="*/ 546 w 721"/>
                <a:gd name="T57" fmla="*/ 1084 h 1779"/>
                <a:gd name="T58" fmla="*/ 547 w 721"/>
                <a:gd name="T59" fmla="*/ 614 h 1779"/>
                <a:gd name="T60" fmla="*/ 563 w 721"/>
                <a:gd name="T61" fmla="*/ 598 h 1779"/>
                <a:gd name="T62" fmla="*/ 579 w 721"/>
                <a:gd name="T63" fmla="*/ 614 h 1779"/>
                <a:gd name="T64" fmla="*/ 590 w 721"/>
                <a:gd name="T65" fmla="*/ 1031 h 1779"/>
                <a:gd name="T66" fmla="*/ 655 w 721"/>
                <a:gd name="T67" fmla="*/ 1096 h 1779"/>
                <a:gd name="T68" fmla="*/ 721 w 721"/>
                <a:gd name="T69" fmla="*/ 1031 h 1779"/>
                <a:gd name="T70" fmla="*/ 696 w 721"/>
                <a:gd name="T71" fmla="*/ 593 h 17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721" h="1779">
                  <a:moveTo>
                    <a:pt x="195" y="161"/>
                  </a:moveTo>
                  <a:cubicBezTo>
                    <a:pt x="195" y="59"/>
                    <a:pt x="269" y="0"/>
                    <a:pt x="360" y="0"/>
                  </a:cubicBezTo>
                  <a:cubicBezTo>
                    <a:pt x="452" y="0"/>
                    <a:pt x="526" y="59"/>
                    <a:pt x="526" y="161"/>
                  </a:cubicBezTo>
                  <a:cubicBezTo>
                    <a:pt x="526" y="263"/>
                    <a:pt x="446" y="369"/>
                    <a:pt x="360" y="369"/>
                  </a:cubicBezTo>
                  <a:cubicBezTo>
                    <a:pt x="275" y="369"/>
                    <a:pt x="195" y="263"/>
                    <a:pt x="195" y="161"/>
                  </a:cubicBezTo>
                  <a:close/>
                  <a:moveTo>
                    <a:pt x="696" y="593"/>
                  </a:moveTo>
                  <a:cubicBezTo>
                    <a:pt x="696" y="474"/>
                    <a:pt x="572" y="393"/>
                    <a:pt x="497" y="393"/>
                  </a:cubicBezTo>
                  <a:cubicBezTo>
                    <a:pt x="421" y="393"/>
                    <a:pt x="420" y="449"/>
                    <a:pt x="360" y="449"/>
                  </a:cubicBezTo>
                  <a:cubicBezTo>
                    <a:pt x="301" y="449"/>
                    <a:pt x="283" y="393"/>
                    <a:pt x="223" y="393"/>
                  </a:cubicBezTo>
                  <a:cubicBezTo>
                    <a:pt x="164" y="393"/>
                    <a:pt x="24" y="474"/>
                    <a:pt x="24" y="593"/>
                  </a:cubicBezTo>
                  <a:cubicBezTo>
                    <a:pt x="0" y="1031"/>
                    <a:pt x="0" y="1031"/>
                    <a:pt x="0" y="1031"/>
                  </a:cubicBezTo>
                  <a:cubicBezTo>
                    <a:pt x="0" y="1067"/>
                    <a:pt x="29" y="1096"/>
                    <a:pt x="65" y="1096"/>
                  </a:cubicBezTo>
                  <a:cubicBezTo>
                    <a:pt x="101" y="1096"/>
                    <a:pt x="130" y="1067"/>
                    <a:pt x="130" y="1031"/>
                  </a:cubicBezTo>
                  <a:cubicBezTo>
                    <a:pt x="141" y="614"/>
                    <a:pt x="141" y="614"/>
                    <a:pt x="141" y="614"/>
                  </a:cubicBezTo>
                  <a:cubicBezTo>
                    <a:pt x="141" y="605"/>
                    <a:pt x="149" y="598"/>
                    <a:pt x="158" y="598"/>
                  </a:cubicBezTo>
                  <a:cubicBezTo>
                    <a:pt x="166" y="598"/>
                    <a:pt x="174" y="605"/>
                    <a:pt x="174" y="614"/>
                  </a:cubicBezTo>
                  <a:cubicBezTo>
                    <a:pt x="174" y="1084"/>
                    <a:pt x="174" y="1084"/>
                    <a:pt x="174" y="1084"/>
                  </a:cubicBezTo>
                  <a:cubicBezTo>
                    <a:pt x="174" y="1122"/>
                    <a:pt x="174" y="1122"/>
                    <a:pt x="174" y="1122"/>
                  </a:cubicBezTo>
                  <a:cubicBezTo>
                    <a:pt x="177" y="1707"/>
                    <a:pt x="177" y="1707"/>
                    <a:pt x="177" y="1707"/>
                  </a:cubicBezTo>
                  <a:cubicBezTo>
                    <a:pt x="177" y="1747"/>
                    <a:pt x="209" y="1779"/>
                    <a:pt x="249" y="1779"/>
                  </a:cubicBezTo>
                  <a:cubicBezTo>
                    <a:pt x="289" y="1779"/>
                    <a:pt x="321" y="1747"/>
                    <a:pt x="321" y="1707"/>
                  </a:cubicBezTo>
                  <a:cubicBezTo>
                    <a:pt x="344" y="1122"/>
                    <a:pt x="344" y="1122"/>
                    <a:pt x="344" y="1122"/>
                  </a:cubicBezTo>
                  <a:cubicBezTo>
                    <a:pt x="344" y="1113"/>
                    <a:pt x="351" y="1106"/>
                    <a:pt x="360" y="1106"/>
                  </a:cubicBezTo>
                  <a:cubicBezTo>
                    <a:pt x="369" y="1106"/>
                    <a:pt x="376" y="1113"/>
                    <a:pt x="376" y="1122"/>
                  </a:cubicBezTo>
                  <a:cubicBezTo>
                    <a:pt x="399" y="1707"/>
                    <a:pt x="399" y="1707"/>
                    <a:pt x="399" y="1707"/>
                  </a:cubicBezTo>
                  <a:cubicBezTo>
                    <a:pt x="399" y="1747"/>
                    <a:pt x="432" y="1779"/>
                    <a:pt x="471" y="1779"/>
                  </a:cubicBezTo>
                  <a:cubicBezTo>
                    <a:pt x="511" y="1779"/>
                    <a:pt x="544" y="1747"/>
                    <a:pt x="544" y="1707"/>
                  </a:cubicBezTo>
                  <a:cubicBezTo>
                    <a:pt x="546" y="1122"/>
                    <a:pt x="546" y="1122"/>
                    <a:pt x="546" y="1122"/>
                  </a:cubicBezTo>
                  <a:cubicBezTo>
                    <a:pt x="546" y="1084"/>
                    <a:pt x="546" y="1084"/>
                    <a:pt x="546" y="1084"/>
                  </a:cubicBezTo>
                  <a:cubicBezTo>
                    <a:pt x="547" y="614"/>
                    <a:pt x="547" y="614"/>
                    <a:pt x="547" y="614"/>
                  </a:cubicBezTo>
                  <a:cubicBezTo>
                    <a:pt x="547" y="605"/>
                    <a:pt x="554" y="598"/>
                    <a:pt x="563" y="598"/>
                  </a:cubicBezTo>
                  <a:cubicBezTo>
                    <a:pt x="572" y="598"/>
                    <a:pt x="579" y="605"/>
                    <a:pt x="579" y="614"/>
                  </a:cubicBezTo>
                  <a:cubicBezTo>
                    <a:pt x="590" y="1031"/>
                    <a:pt x="590" y="1031"/>
                    <a:pt x="590" y="1031"/>
                  </a:cubicBezTo>
                  <a:cubicBezTo>
                    <a:pt x="590" y="1067"/>
                    <a:pt x="619" y="1096"/>
                    <a:pt x="655" y="1096"/>
                  </a:cubicBezTo>
                  <a:cubicBezTo>
                    <a:pt x="691" y="1096"/>
                    <a:pt x="721" y="1067"/>
                    <a:pt x="721" y="1031"/>
                  </a:cubicBezTo>
                  <a:lnTo>
                    <a:pt x="696" y="593"/>
                  </a:lnTo>
                  <a:close/>
                </a:path>
              </a:pathLst>
            </a:custGeom>
            <a:gradFill flip="none" rotWithShape="1">
              <a:gsLst>
                <a:gs pos="100000">
                  <a:schemeClr val="accent1"/>
                </a:gs>
                <a:gs pos="0">
                  <a:schemeClr val="accent1">
                    <a:lumMod val="50000"/>
                  </a:schemeClr>
                </a:gs>
              </a:gsLst>
              <a:lin ang="16200000" scaled="1"/>
              <a:tileRect/>
            </a:gradFill>
            <a:ln w="9525">
              <a:noFill/>
              <a:round/>
              <a:headEnd/>
              <a:tailEnd/>
            </a:ln>
            <a:effectLst/>
            <a:scene3d>
              <a:camera prst="orthographicFront"/>
              <a:lightRig rig="twoPt" dir="t">
                <a:rot lat="0" lon="0" rev="8400000"/>
              </a:lightRig>
            </a:scene3d>
            <a:sp3d extrusionH="63500" prstMaterial="matte"/>
          </p:spPr>
          <p:txBody>
            <a:bodyPr vert="horz" wrap="square" lIns="91440" tIns="45720" rIns="91440" bIns="45720" numCol="1" anchor="t" anchorCtr="0" compatLnSpc="1">
              <a:prstTxWarp prst="textNoShape">
                <a:avLst/>
              </a:prstTxWarp>
            </a:bodyPr>
            <a:lstStyle>
              <a:defPPr>
                <a:defRPr lang="de-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de-DE"/>
            </a:p>
          </p:txBody>
        </p:sp>
        <p:sp>
          <p:nvSpPr>
            <p:cNvPr id="63" name="Freeform 62"/>
            <p:cNvSpPr>
              <a:spLocks noChangeAspect="1" noEditPoints="1"/>
            </p:cNvSpPr>
            <p:nvPr/>
          </p:nvSpPr>
          <p:spPr bwMode="gray">
            <a:xfrm>
              <a:off x="2114514" y="2122468"/>
              <a:ext cx="236708" cy="582632"/>
            </a:xfrm>
            <a:custGeom>
              <a:avLst/>
              <a:gdLst>
                <a:gd name="T0" fmla="*/ 195 w 721"/>
                <a:gd name="T1" fmla="*/ 161 h 1779"/>
                <a:gd name="T2" fmla="*/ 360 w 721"/>
                <a:gd name="T3" fmla="*/ 0 h 1779"/>
                <a:gd name="T4" fmla="*/ 526 w 721"/>
                <a:gd name="T5" fmla="*/ 161 h 1779"/>
                <a:gd name="T6" fmla="*/ 360 w 721"/>
                <a:gd name="T7" fmla="*/ 369 h 1779"/>
                <a:gd name="T8" fmla="*/ 195 w 721"/>
                <a:gd name="T9" fmla="*/ 161 h 1779"/>
                <a:gd name="T10" fmla="*/ 696 w 721"/>
                <a:gd name="T11" fmla="*/ 593 h 1779"/>
                <a:gd name="T12" fmla="*/ 497 w 721"/>
                <a:gd name="T13" fmla="*/ 393 h 1779"/>
                <a:gd name="T14" fmla="*/ 360 w 721"/>
                <a:gd name="T15" fmla="*/ 449 h 1779"/>
                <a:gd name="T16" fmla="*/ 223 w 721"/>
                <a:gd name="T17" fmla="*/ 393 h 1779"/>
                <a:gd name="T18" fmla="*/ 24 w 721"/>
                <a:gd name="T19" fmla="*/ 593 h 1779"/>
                <a:gd name="T20" fmla="*/ 0 w 721"/>
                <a:gd name="T21" fmla="*/ 1031 h 1779"/>
                <a:gd name="T22" fmla="*/ 65 w 721"/>
                <a:gd name="T23" fmla="*/ 1096 h 1779"/>
                <a:gd name="T24" fmla="*/ 130 w 721"/>
                <a:gd name="T25" fmla="*/ 1031 h 1779"/>
                <a:gd name="T26" fmla="*/ 141 w 721"/>
                <a:gd name="T27" fmla="*/ 614 h 1779"/>
                <a:gd name="T28" fmla="*/ 158 w 721"/>
                <a:gd name="T29" fmla="*/ 598 h 1779"/>
                <a:gd name="T30" fmla="*/ 174 w 721"/>
                <a:gd name="T31" fmla="*/ 614 h 1779"/>
                <a:gd name="T32" fmla="*/ 174 w 721"/>
                <a:gd name="T33" fmla="*/ 1084 h 1779"/>
                <a:gd name="T34" fmla="*/ 174 w 721"/>
                <a:gd name="T35" fmla="*/ 1122 h 1779"/>
                <a:gd name="T36" fmla="*/ 177 w 721"/>
                <a:gd name="T37" fmla="*/ 1707 h 1779"/>
                <a:gd name="T38" fmla="*/ 249 w 721"/>
                <a:gd name="T39" fmla="*/ 1779 h 1779"/>
                <a:gd name="T40" fmla="*/ 321 w 721"/>
                <a:gd name="T41" fmla="*/ 1707 h 1779"/>
                <a:gd name="T42" fmla="*/ 344 w 721"/>
                <a:gd name="T43" fmla="*/ 1122 h 1779"/>
                <a:gd name="T44" fmla="*/ 360 w 721"/>
                <a:gd name="T45" fmla="*/ 1106 h 1779"/>
                <a:gd name="T46" fmla="*/ 376 w 721"/>
                <a:gd name="T47" fmla="*/ 1122 h 1779"/>
                <a:gd name="T48" fmla="*/ 399 w 721"/>
                <a:gd name="T49" fmla="*/ 1707 h 1779"/>
                <a:gd name="T50" fmla="*/ 471 w 721"/>
                <a:gd name="T51" fmla="*/ 1779 h 1779"/>
                <a:gd name="T52" fmla="*/ 544 w 721"/>
                <a:gd name="T53" fmla="*/ 1707 h 1779"/>
                <a:gd name="T54" fmla="*/ 546 w 721"/>
                <a:gd name="T55" fmla="*/ 1122 h 1779"/>
                <a:gd name="T56" fmla="*/ 546 w 721"/>
                <a:gd name="T57" fmla="*/ 1084 h 1779"/>
                <a:gd name="T58" fmla="*/ 547 w 721"/>
                <a:gd name="T59" fmla="*/ 614 h 1779"/>
                <a:gd name="T60" fmla="*/ 563 w 721"/>
                <a:gd name="T61" fmla="*/ 598 h 1779"/>
                <a:gd name="T62" fmla="*/ 579 w 721"/>
                <a:gd name="T63" fmla="*/ 614 h 1779"/>
                <a:gd name="T64" fmla="*/ 590 w 721"/>
                <a:gd name="T65" fmla="*/ 1031 h 1779"/>
                <a:gd name="T66" fmla="*/ 655 w 721"/>
                <a:gd name="T67" fmla="*/ 1096 h 1779"/>
                <a:gd name="T68" fmla="*/ 721 w 721"/>
                <a:gd name="T69" fmla="*/ 1031 h 1779"/>
                <a:gd name="T70" fmla="*/ 696 w 721"/>
                <a:gd name="T71" fmla="*/ 593 h 17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721" h="1779">
                  <a:moveTo>
                    <a:pt x="195" y="161"/>
                  </a:moveTo>
                  <a:cubicBezTo>
                    <a:pt x="195" y="59"/>
                    <a:pt x="269" y="0"/>
                    <a:pt x="360" y="0"/>
                  </a:cubicBezTo>
                  <a:cubicBezTo>
                    <a:pt x="452" y="0"/>
                    <a:pt x="526" y="59"/>
                    <a:pt x="526" y="161"/>
                  </a:cubicBezTo>
                  <a:cubicBezTo>
                    <a:pt x="526" y="263"/>
                    <a:pt x="446" y="369"/>
                    <a:pt x="360" y="369"/>
                  </a:cubicBezTo>
                  <a:cubicBezTo>
                    <a:pt x="275" y="369"/>
                    <a:pt x="195" y="263"/>
                    <a:pt x="195" y="161"/>
                  </a:cubicBezTo>
                  <a:close/>
                  <a:moveTo>
                    <a:pt x="696" y="593"/>
                  </a:moveTo>
                  <a:cubicBezTo>
                    <a:pt x="696" y="474"/>
                    <a:pt x="572" y="393"/>
                    <a:pt x="497" y="393"/>
                  </a:cubicBezTo>
                  <a:cubicBezTo>
                    <a:pt x="421" y="393"/>
                    <a:pt x="420" y="449"/>
                    <a:pt x="360" y="449"/>
                  </a:cubicBezTo>
                  <a:cubicBezTo>
                    <a:pt x="301" y="449"/>
                    <a:pt x="283" y="393"/>
                    <a:pt x="223" y="393"/>
                  </a:cubicBezTo>
                  <a:cubicBezTo>
                    <a:pt x="164" y="393"/>
                    <a:pt x="24" y="474"/>
                    <a:pt x="24" y="593"/>
                  </a:cubicBezTo>
                  <a:cubicBezTo>
                    <a:pt x="0" y="1031"/>
                    <a:pt x="0" y="1031"/>
                    <a:pt x="0" y="1031"/>
                  </a:cubicBezTo>
                  <a:cubicBezTo>
                    <a:pt x="0" y="1067"/>
                    <a:pt x="29" y="1096"/>
                    <a:pt x="65" y="1096"/>
                  </a:cubicBezTo>
                  <a:cubicBezTo>
                    <a:pt x="101" y="1096"/>
                    <a:pt x="130" y="1067"/>
                    <a:pt x="130" y="1031"/>
                  </a:cubicBezTo>
                  <a:cubicBezTo>
                    <a:pt x="141" y="614"/>
                    <a:pt x="141" y="614"/>
                    <a:pt x="141" y="614"/>
                  </a:cubicBezTo>
                  <a:cubicBezTo>
                    <a:pt x="141" y="605"/>
                    <a:pt x="149" y="598"/>
                    <a:pt x="158" y="598"/>
                  </a:cubicBezTo>
                  <a:cubicBezTo>
                    <a:pt x="166" y="598"/>
                    <a:pt x="174" y="605"/>
                    <a:pt x="174" y="614"/>
                  </a:cubicBezTo>
                  <a:cubicBezTo>
                    <a:pt x="174" y="1084"/>
                    <a:pt x="174" y="1084"/>
                    <a:pt x="174" y="1084"/>
                  </a:cubicBezTo>
                  <a:cubicBezTo>
                    <a:pt x="174" y="1122"/>
                    <a:pt x="174" y="1122"/>
                    <a:pt x="174" y="1122"/>
                  </a:cubicBezTo>
                  <a:cubicBezTo>
                    <a:pt x="177" y="1707"/>
                    <a:pt x="177" y="1707"/>
                    <a:pt x="177" y="1707"/>
                  </a:cubicBezTo>
                  <a:cubicBezTo>
                    <a:pt x="177" y="1747"/>
                    <a:pt x="209" y="1779"/>
                    <a:pt x="249" y="1779"/>
                  </a:cubicBezTo>
                  <a:cubicBezTo>
                    <a:pt x="289" y="1779"/>
                    <a:pt x="321" y="1747"/>
                    <a:pt x="321" y="1707"/>
                  </a:cubicBezTo>
                  <a:cubicBezTo>
                    <a:pt x="344" y="1122"/>
                    <a:pt x="344" y="1122"/>
                    <a:pt x="344" y="1122"/>
                  </a:cubicBezTo>
                  <a:cubicBezTo>
                    <a:pt x="344" y="1113"/>
                    <a:pt x="351" y="1106"/>
                    <a:pt x="360" y="1106"/>
                  </a:cubicBezTo>
                  <a:cubicBezTo>
                    <a:pt x="369" y="1106"/>
                    <a:pt x="376" y="1113"/>
                    <a:pt x="376" y="1122"/>
                  </a:cubicBezTo>
                  <a:cubicBezTo>
                    <a:pt x="399" y="1707"/>
                    <a:pt x="399" y="1707"/>
                    <a:pt x="399" y="1707"/>
                  </a:cubicBezTo>
                  <a:cubicBezTo>
                    <a:pt x="399" y="1747"/>
                    <a:pt x="432" y="1779"/>
                    <a:pt x="471" y="1779"/>
                  </a:cubicBezTo>
                  <a:cubicBezTo>
                    <a:pt x="511" y="1779"/>
                    <a:pt x="544" y="1747"/>
                    <a:pt x="544" y="1707"/>
                  </a:cubicBezTo>
                  <a:cubicBezTo>
                    <a:pt x="546" y="1122"/>
                    <a:pt x="546" y="1122"/>
                    <a:pt x="546" y="1122"/>
                  </a:cubicBezTo>
                  <a:cubicBezTo>
                    <a:pt x="546" y="1084"/>
                    <a:pt x="546" y="1084"/>
                    <a:pt x="546" y="1084"/>
                  </a:cubicBezTo>
                  <a:cubicBezTo>
                    <a:pt x="547" y="614"/>
                    <a:pt x="547" y="614"/>
                    <a:pt x="547" y="614"/>
                  </a:cubicBezTo>
                  <a:cubicBezTo>
                    <a:pt x="547" y="605"/>
                    <a:pt x="554" y="598"/>
                    <a:pt x="563" y="598"/>
                  </a:cubicBezTo>
                  <a:cubicBezTo>
                    <a:pt x="572" y="598"/>
                    <a:pt x="579" y="605"/>
                    <a:pt x="579" y="614"/>
                  </a:cubicBezTo>
                  <a:cubicBezTo>
                    <a:pt x="590" y="1031"/>
                    <a:pt x="590" y="1031"/>
                    <a:pt x="590" y="1031"/>
                  </a:cubicBezTo>
                  <a:cubicBezTo>
                    <a:pt x="590" y="1067"/>
                    <a:pt x="619" y="1096"/>
                    <a:pt x="655" y="1096"/>
                  </a:cubicBezTo>
                  <a:cubicBezTo>
                    <a:pt x="691" y="1096"/>
                    <a:pt x="721" y="1067"/>
                    <a:pt x="721" y="1031"/>
                  </a:cubicBezTo>
                  <a:lnTo>
                    <a:pt x="696" y="593"/>
                  </a:lnTo>
                  <a:close/>
                </a:path>
              </a:pathLst>
            </a:custGeom>
            <a:gradFill flip="none" rotWithShape="1">
              <a:gsLst>
                <a:gs pos="100000">
                  <a:schemeClr val="accent1"/>
                </a:gs>
                <a:gs pos="0">
                  <a:schemeClr val="accent1">
                    <a:lumMod val="50000"/>
                  </a:schemeClr>
                </a:gs>
              </a:gsLst>
              <a:lin ang="16200000" scaled="1"/>
              <a:tileRect/>
            </a:gradFill>
            <a:ln w="9525">
              <a:noFill/>
              <a:round/>
              <a:headEnd/>
              <a:tailEnd/>
            </a:ln>
            <a:effectLst/>
            <a:scene3d>
              <a:camera prst="orthographicFront"/>
              <a:lightRig rig="twoPt" dir="t">
                <a:rot lat="0" lon="0" rev="8400000"/>
              </a:lightRig>
            </a:scene3d>
            <a:sp3d extrusionH="63500" prstMaterial="matte"/>
          </p:spPr>
          <p:txBody>
            <a:bodyPr vert="horz" wrap="square" lIns="91440" tIns="45720" rIns="91440" bIns="45720" numCol="1" anchor="t" anchorCtr="0" compatLnSpc="1">
              <a:prstTxWarp prst="textNoShape">
                <a:avLst/>
              </a:prstTxWarp>
            </a:bodyPr>
            <a:lstStyle>
              <a:defPPr>
                <a:defRPr lang="de-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de-DE"/>
            </a:p>
          </p:txBody>
        </p:sp>
        <p:sp>
          <p:nvSpPr>
            <p:cNvPr id="64" name="Freeform 63"/>
            <p:cNvSpPr>
              <a:spLocks noChangeAspect="1" noEditPoints="1"/>
            </p:cNvSpPr>
            <p:nvPr/>
          </p:nvSpPr>
          <p:spPr bwMode="gray">
            <a:xfrm>
              <a:off x="2812990" y="2122468"/>
              <a:ext cx="236708" cy="582632"/>
            </a:xfrm>
            <a:custGeom>
              <a:avLst/>
              <a:gdLst>
                <a:gd name="T0" fmla="*/ 195 w 721"/>
                <a:gd name="T1" fmla="*/ 161 h 1779"/>
                <a:gd name="T2" fmla="*/ 360 w 721"/>
                <a:gd name="T3" fmla="*/ 0 h 1779"/>
                <a:gd name="T4" fmla="*/ 526 w 721"/>
                <a:gd name="T5" fmla="*/ 161 h 1779"/>
                <a:gd name="T6" fmla="*/ 360 w 721"/>
                <a:gd name="T7" fmla="*/ 369 h 1779"/>
                <a:gd name="T8" fmla="*/ 195 w 721"/>
                <a:gd name="T9" fmla="*/ 161 h 1779"/>
                <a:gd name="T10" fmla="*/ 696 w 721"/>
                <a:gd name="T11" fmla="*/ 593 h 1779"/>
                <a:gd name="T12" fmla="*/ 497 w 721"/>
                <a:gd name="T13" fmla="*/ 393 h 1779"/>
                <a:gd name="T14" fmla="*/ 360 w 721"/>
                <a:gd name="T15" fmla="*/ 449 h 1779"/>
                <a:gd name="T16" fmla="*/ 223 w 721"/>
                <a:gd name="T17" fmla="*/ 393 h 1779"/>
                <a:gd name="T18" fmla="*/ 24 w 721"/>
                <a:gd name="T19" fmla="*/ 593 h 1779"/>
                <a:gd name="T20" fmla="*/ 0 w 721"/>
                <a:gd name="T21" fmla="*/ 1031 h 1779"/>
                <a:gd name="T22" fmla="*/ 65 w 721"/>
                <a:gd name="T23" fmla="*/ 1096 h 1779"/>
                <a:gd name="T24" fmla="*/ 130 w 721"/>
                <a:gd name="T25" fmla="*/ 1031 h 1779"/>
                <a:gd name="T26" fmla="*/ 141 w 721"/>
                <a:gd name="T27" fmla="*/ 614 h 1779"/>
                <a:gd name="T28" fmla="*/ 158 w 721"/>
                <a:gd name="T29" fmla="*/ 598 h 1779"/>
                <a:gd name="T30" fmla="*/ 174 w 721"/>
                <a:gd name="T31" fmla="*/ 614 h 1779"/>
                <a:gd name="T32" fmla="*/ 174 w 721"/>
                <a:gd name="T33" fmla="*/ 1084 h 1779"/>
                <a:gd name="T34" fmla="*/ 174 w 721"/>
                <a:gd name="T35" fmla="*/ 1122 h 1779"/>
                <a:gd name="T36" fmla="*/ 177 w 721"/>
                <a:gd name="T37" fmla="*/ 1707 h 1779"/>
                <a:gd name="T38" fmla="*/ 249 w 721"/>
                <a:gd name="T39" fmla="*/ 1779 h 1779"/>
                <a:gd name="T40" fmla="*/ 321 w 721"/>
                <a:gd name="T41" fmla="*/ 1707 h 1779"/>
                <a:gd name="T42" fmla="*/ 344 w 721"/>
                <a:gd name="T43" fmla="*/ 1122 h 1779"/>
                <a:gd name="T44" fmla="*/ 360 w 721"/>
                <a:gd name="T45" fmla="*/ 1106 h 1779"/>
                <a:gd name="T46" fmla="*/ 376 w 721"/>
                <a:gd name="T47" fmla="*/ 1122 h 1779"/>
                <a:gd name="T48" fmla="*/ 399 w 721"/>
                <a:gd name="T49" fmla="*/ 1707 h 1779"/>
                <a:gd name="T50" fmla="*/ 471 w 721"/>
                <a:gd name="T51" fmla="*/ 1779 h 1779"/>
                <a:gd name="T52" fmla="*/ 544 w 721"/>
                <a:gd name="T53" fmla="*/ 1707 h 1779"/>
                <a:gd name="T54" fmla="*/ 546 w 721"/>
                <a:gd name="T55" fmla="*/ 1122 h 1779"/>
                <a:gd name="T56" fmla="*/ 546 w 721"/>
                <a:gd name="T57" fmla="*/ 1084 h 1779"/>
                <a:gd name="T58" fmla="*/ 547 w 721"/>
                <a:gd name="T59" fmla="*/ 614 h 1779"/>
                <a:gd name="T60" fmla="*/ 563 w 721"/>
                <a:gd name="T61" fmla="*/ 598 h 1779"/>
                <a:gd name="T62" fmla="*/ 579 w 721"/>
                <a:gd name="T63" fmla="*/ 614 h 1779"/>
                <a:gd name="T64" fmla="*/ 590 w 721"/>
                <a:gd name="T65" fmla="*/ 1031 h 1779"/>
                <a:gd name="T66" fmla="*/ 655 w 721"/>
                <a:gd name="T67" fmla="*/ 1096 h 1779"/>
                <a:gd name="T68" fmla="*/ 721 w 721"/>
                <a:gd name="T69" fmla="*/ 1031 h 1779"/>
                <a:gd name="T70" fmla="*/ 696 w 721"/>
                <a:gd name="T71" fmla="*/ 593 h 17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721" h="1779">
                  <a:moveTo>
                    <a:pt x="195" y="161"/>
                  </a:moveTo>
                  <a:cubicBezTo>
                    <a:pt x="195" y="59"/>
                    <a:pt x="269" y="0"/>
                    <a:pt x="360" y="0"/>
                  </a:cubicBezTo>
                  <a:cubicBezTo>
                    <a:pt x="452" y="0"/>
                    <a:pt x="526" y="59"/>
                    <a:pt x="526" y="161"/>
                  </a:cubicBezTo>
                  <a:cubicBezTo>
                    <a:pt x="526" y="263"/>
                    <a:pt x="446" y="369"/>
                    <a:pt x="360" y="369"/>
                  </a:cubicBezTo>
                  <a:cubicBezTo>
                    <a:pt x="275" y="369"/>
                    <a:pt x="195" y="263"/>
                    <a:pt x="195" y="161"/>
                  </a:cubicBezTo>
                  <a:close/>
                  <a:moveTo>
                    <a:pt x="696" y="593"/>
                  </a:moveTo>
                  <a:cubicBezTo>
                    <a:pt x="696" y="474"/>
                    <a:pt x="572" y="393"/>
                    <a:pt x="497" y="393"/>
                  </a:cubicBezTo>
                  <a:cubicBezTo>
                    <a:pt x="421" y="393"/>
                    <a:pt x="420" y="449"/>
                    <a:pt x="360" y="449"/>
                  </a:cubicBezTo>
                  <a:cubicBezTo>
                    <a:pt x="301" y="449"/>
                    <a:pt x="283" y="393"/>
                    <a:pt x="223" y="393"/>
                  </a:cubicBezTo>
                  <a:cubicBezTo>
                    <a:pt x="164" y="393"/>
                    <a:pt x="24" y="474"/>
                    <a:pt x="24" y="593"/>
                  </a:cubicBezTo>
                  <a:cubicBezTo>
                    <a:pt x="0" y="1031"/>
                    <a:pt x="0" y="1031"/>
                    <a:pt x="0" y="1031"/>
                  </a:cubicBezTo>
                  <a:cubicBezTo>
                    <a:pt x="0" y="1067"/>
                    <a:pt x="29" y="1096"/>
                    <a:pt x="65" y="1096"/>
                  </a:cubicBezTo>
                  <a:cubicBezTo>
                    <a:pt x="101" y="1096"/>
                    <a:pt x="130" y="1067"/>
                    <a:pt x="130" y="1031"/>
                  </a:cubicBezTo>
                  <a:cubicBezTo>
                    <a:pt x="141" y="614"/>
                    <a:pt x="141" y="614"/>
                    <a:pt x="141" y="614"/>
                  </a:cubicBezTo>
                  <a:cubicBezTo>
                    <a:pt x="141" y="605"/>
                    <a:pt x="149" y="598"/>
                    <a:pt x="158" y="598"/>
                  </a:cubicBezTo>
                  <a:cubicBezTo>
                    <a:pt x="166" y="598"/>
                    <a:pt x="174" y="605"/>
                    <a:pt x="174" y="614"/>
                  </a:cubicBezTo>
                  <a:cubicBezTo>
                    <a:pt x="174" y="1084"/>
                    <a:pt x="174" y="1084"/>
                    <a:pt x="174" y="1084"/>
                  </a:cubicBezTo>
                  <a:cubicBezTo>
                    <a:pt x="174" y="1122"/>
                    <a:pt x="174" y="1122"/>
                    <a:pt x="174" y="1122"/>
                  </a:cubicBezTo>
                  <a:cubicBezTo>
                    <a:pt x="177" y="1707"/>
                    <a:pt x="177" y="1707"/>
                    <a:pt x="177" y="1707"/>
                  </a:cubicBezTo>
                  <a:cubicBezTo>
                    <a:pt x="177" y="1747"/>
                    <a:pt x="209" y="1779"/>
                    <a:pt x="249" y="1779"/>
                  </a:cubicBezTo>
                  <a:cubicBezTo>
                    <a:pt x="289" y="1779"/>
                    <a:pt x="321" y="1747"/>
                    <a:pt x="321" y="1707"/>
                  </a:cubicBezTo>
                  <a:cubicBezTo>
                    <a:pt x="344" y="1122"/>
                    <a:pt x="344" y="1122"/>
                    <a:pt x="344" y="1122"/>
                  </a:cubicBezTo>
                  <a:cubicBezTo>
                    <a:pt x="344" y="1113"/>
                    <a:pt x="351" y="1106"/>
                    <a:pt x="360" y="1106"/>
                  </a:cubicBezTo>
                  <a:cubicBezTo>
                    <a:pt x="369" y="1106"/>
                    <a:pt x="376" y="1113"/>
                    <a:pt x="376" y="1122"/>
                  </a:cubicBezTo>
                  <a:cubicBezTo>
                    <a:pt x="399" y="1707"/>
                    <a:pt x="399" y="1707"/>
                    <a:pt x="399" y="1707"/>
                  </a:cubicBezTo>
                  <a:cubicBezTo>
                    <a:pt x="399" y="1747"/>
                    <a:pt x="432" y="1779"/>
                    <a:pt x="471" y="1779"/>
                  </a:cubicBezTo>
                  <a:cubicBezTo>
                    <a:pt x="511" y="1779"/>
                    <a:pt x="544" y="1747"/>
                    <a:pt x="544" y="1707"/>
                  </a:cubicBezTo>
                  <a:cubicBezTo>
                    <a:pt x="546" y="1122"/>
                    <a:pt x="546" y="1122"/>
                    <a:pt x="546" y="1122"/>
                  </a:cubicBezTo>
                  <a:cubicBezTo>
                    <a:pt x="546" y="1084"/>
                    <a:pt x="546" y="1084"/>
                    <a:pt x="546" y="1084"/>
                  </a:cubicBezTo>
                  <a:cubicBezTo>
                    <a:pt x="547" y="614"/>
                    <a:pt x="547" y="614"/>
                    <a:pt x="547" y="614"/>
                  </a:cubicBezTo>
                  <a:cubicBezTo>
                    <a:pt x="547" y="605"/>
                    <a:pt x="554" y="598"/>
                    <a:pt x="563" y="598"/>
                  </a:cubicBezTo>
                  <a:cubicBezTo>
                    <a:pt x="572" y="598"/>
                    <a:pt x="579" y="605"/>
                    <a:pt x="579" y="614"/>
                  </a:cubicBezTo>
                  <a:cubicBezTo>
                    <a:pt x="590" y="1031"/>
                    <a:pt x="590" y="1031"/>
                    <a:pt x="590" y="1031"/>
                  </a:cubicBezTo>
                  <a:cubicBezTo>
                    <a:pt x="590" y="1067"/>
                    <a:pt x="619" y="1096"/>
                    <a:pt x="655" y="1096"/>
                  </a:cubicBezTo>
                  <a:cubicBezTo>
                    <a:pt x="691" y="1096"/>
                    <a:pt x="721" y="1067"/>
                    <a:pt x="721" y="1031"/>
                  </a:cubicBezTo>
                  <a:lnTo>
                    <a:pt x="696" y="593"/>
                  </a:lnTo>
                  <a:close/>
                </a:path>
              </a:pathLst>
            </a:custGeom>
            <a:solidFill>
              <a:srgbClr val="AFAFAF"/>
            </a:solidFill>
            <a:ln w="9525">
              <a:noFill/>
              <a:round/>
              <a:headEnd/>
              <a:tailEnd/>
            </a:ln>
            <a:effectLst/>
            <a:scene3d>
              <a:camera prst="orthographicFront"/>
              <a:lightRig rig="twoPt" dir="t">
                <a:rot lat="0" lon="0" rev="8400000"/>
              </a:lightRig>
            </a:scene3d>
            <a:sp3d extrusionH="63500" prstMaterial="matte"/>
          </p:spPr>
          <p:txBody>
            <a:bodyPr vert="horz" wrap="square" lIns="91440" tIns="45720" rIns="91440" bIns="45720" numCol="1" anchor="t" anchorCtr="0" compatLnSpc="1">
              <a:prstTxWarp prst="textNoShape">
                <a:avLst/>
              </a:prstTxWarp>
            </a:bodyPr>
            <a:lstStyle/>
            <a:p>
              <a:endParaRPr lang="de-DE"/>
            </a:p>
          </p:txBody>
        </p:sp>
        <p:sp>
          <p:nvSpPr>
            <p:cNvPr id="65" name="Freeform 64"/>
            <p:cNvSpPr>
              <a:spLocks noChangeAspect="1" noEditPoints="1"/>
            </p:cNvSpPr>
            <p:nvPr/>
          </p:nvSpPr>
          <p:spPr bwMode="gray">
            <a:xfrm>
              <a:off x="3549566" y="2122468"/>
              <a:ext cx="236708" cy="582632"/>
            </a:xfrm>
            <a:custGeom>
              <a:avLst/>
              <a:gdLst>
                <a:gd name="T0" fmla="*/ 195 w 721"/>
                <a:gd name="T1" fmla="*/ 161 h 1779"/>
                <a:gd name="T2" fmla="*/ 360 w 721"/>
                <a:gd name="T3" fmla="*/ 0 h 1779"/>
                <a:gd name="T4" fmla="*/ 526 w 721"/>
                <a:gd name="T5" fmla="*/ 161 h 1779"/>
                <a:gd name="T6" fmla="*/ 360 w 721"/>
                <a:gd name="T7" fmla="*/ 369 h 1779"/>
                <a:gd name="T8" fmla="*/ 195 w 721"/>
                <a:gd name="T9" fmla="*/ 161 h 1779"/>
                <a:gd name="T10" fmla="*/ 696 w 721"/>
                <a:gd name="T11" fmla="*/ 593 h 1779"/>
                <a:gd name="T12" fmla="*/ 497 w 721"/>
                <a:gd name="T13" fmla="*/ 393 h 1779"/>
                <a:gd name="T14" fmla="*/ 360 w 721"/>
                <a:gd name="T15" fmla="*/ 449 h 1779"/>
                <a:gd name="T16" fmla="*/ 223 w 721"/>
                <a:gd name="T17" fmla="*/ 393 h 1779"/>
                <a:gd name="T18" fmla="*/ 24 w 721"/>
                <a:gd name="T19" fmla="*/ 593 h 1779"/>
                <a:gd name="T20" fmla="*/ 0 w 721"/>
                <a:gd name="T21" fmla="*/ 1031 h 1779"/>
                <a:gd name="T22" fmla="*/ 65 w 721"/>
                <a:gd name="T23" fmla="*/ 1096 h 1779"/>
                <a:gd name="T24" fmla="*/ 130 w 721"/>
                <a:gd name="T25" fmla="*/ 1031 h 1779"/>
                <a:gd name="T26" fmla="*/ 141 w 721"/>
                <a:gd name="T27" fmla="*/ 614 h 1779"/>
                <a:gd name="T28" fmla="*/ 158 w 721"/>
                <a:gd name="T29" fmla="*/ 598 h 1779"/>
                <a:gd name="T30" fmla="*/ 174 w 721"/>
                <a:gd name="T31" fmla="*/ 614 h 1779"/>
                <a:gd name="T32" fmla="*/ 174 w 721"/>
                <a:gd name="T33" fmla="*/ 1084 h 1779"/>
                <a:gd name="T34" fmla="*/ 174 w 721"/>
                <a:gd name="T35" fmla="*/ 1122 h 1779"/>
                <a:gd name="T36" fmla="*/ 177 w 721"/>
                <a:gd name="T37" fmla="*/ 1707 h 1779"/>
                <a:gd name="T38" fmla="*/ 249 w 721"/>
                <a:gd name="T39" fmla="*/ 1779 h 1779"/>
                <a:gd name="T40" fmla="*/ 321 w 721"/>
                <a:gd name="T41" fmla="*/ 1707 h 1779"/>
                <a:gd name="T42" fmla="*/ 344 w 721"/>
                <a:gd name="T43" fmla="*/ 1122 h 1779"/>
                <a:gd name="T44" fmla="*/ 360 w 721"/>
                <a:gd name="T45" fmla="*/ 1106 h 1779"/>
                <a:gd name="T46" fmla="*/ 376 w 721"/>
                <a:gd name="T47" fmla="*/ 1122 h 1779"/>
                <a:gd name="T48" fmla="*/ 399 w 721"/>
                <a:gd name="T49" fmla="*/ 1707 h 1779"/>
                <a:gd name="T50" fmla="*/ 471 w 721"/>
                <a:gd name="T51" fmla="*/ 1779 h 1779"/>
                <a:gd name="T52" fmla="*/ 544 w 721"/>
                <a:gd name="T53" fmla="*/ 1707 h 1779"/>
                <a:gd name="T54" fmla="*/ 546 w 721"/>
                <a:gd name="T55" fmla="*/ 1122 h 1779"/>
                <a:gd name="T56" fmla="*/ 546 w 721"/>
                <a:gd name="T57" fmla="*/ 1084 h 1779"/>
                <a:gd name="T58" fmla="*/ 547 w 721"/>
                <a:gd name="T59" fmla="*/ 614 h 1779"/>
                <a:gd name="T60" fmla="*/ 563 w 721"/>
                <a:gd name="T61" fmla="*/ 598 h 1779"/>
                <a:gd name="T62" fmla="*/ 579 w 721"/>
                <a:gd name="T63" fmla="*/ 614 h 1779"/>
                <a:gd name="T64" fmla="*/ 590 w 721"/>
                <a:gd name="T65" fmla="*/ 1031 h 1779"/>
                <a:gd name="T66" fmla="*/ 655 w 721"/>
                <a:gd name="T67" fmla="*/ 1096 h 1779"/>
                <a:gd name="T68" fmla="*/ 721 w 721"/>
                <a:gd name="T69" fmla="*/ 1031 h 1779"/>
                <a:gd name="T70" fmla="*/ 696 w 721"/>
                <a:gd name="T71" fmla="*/ 593 h 17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721" h="1779">
                  <a:moveTo>
                    <a:pt x="195" y="161"/>
                  </a:moveTo>
                  <a:cubicBezTo>
                    <a:pt x="195" y="59"/>
                    <a:pt x="269" y="0"/>
                    <a:pt x="360" y="0"/>
                  </a:cubicBezTo>
                  <a:cubicBezTo>
                    <a:pt x="452" y="0"/>
                    <a:pt x="526" y="59"/>
                    <a:pt x="526" y="161"/>
                  </a:cubicBezTo>
                  <a:cubicBezTo>
                    <a:pt x="526" y="263"/>
                    <a:pt x="446" y="369"/>
                    <a:pt x="360" y="369"/>
                  </a:cubicBezTo>
                  <a:cubicBezTo>
                    <a:pt x="275" y="369"/>
                    <a:pt x="195" y="263"/>
                    <a:pt x="195" y="161"/>
                  </a:cubicBezTo>
                  <a:close/>
                  <a:moveTo>
                    <a:pt x="696" y="593"/>
                  </a:moveTo>
                  <a:cubicBezTo>
                    <a:pt x="696" y="474"/>
                    <a:pt x="572" y="393"/>
                    <a:pt x="497" y="393"/>
                  </a:cubicBezTo>
                  <a:cubicBezTo>
                    <a:pt x="421" y="393"/>
                    <a:pt x="420" y="449"/>
                    <a:pt x="360" y="449"/>
                  </a:cubicBezTo>
                  <a:cubicBezTo>
                    <a:pt x="301" y="449"/>
                    <a:pt x="283" y="393"/>
                    <a:pt x="223" y="393"/>
                  </a:cubicBezTo>
                  <a:cubicBezTo>
                    <a:pt x="164" y="393"/>
                    <a:pt x="24" y="474"/>
                    <a:pt x="24" y="593"/>
                  </a:cubicBezTo>
                  <a:cubicBezTo>
                    <a:pt x="0" y="1031"/>
                    <a:pt x="0" y="1031"/>
                    <a:pt x="0" y="1031"/>
                  </a:cubicBezTo>
                  <a:cubicBezTo>
                    <a:pt x="0" y="1067"/>
                    <a:pt x="29" y="1096"/>
                    <a:pt x="65" y="1096"/>
                  </a:cubicBezTo>
                  <a:cubicBezTo>
                    <a:pt x="101" y="1096"/>
                    <a:pt x="130" y="1067"/>
                    <a:pt x="130" y="1031"/>
                  </a:cubicBezTo>
                  <a:cubicBezTo>
                    <a:pt x="141" y="614"/>
                    <a:pt x="141" y="614"/>
                    <a:pt x="141" y="614"/>
                  </a:cubicBezTo>
                  <a:cubicBezTo>
                    <a:pt x="141" y="605"/>
                    <a:pt x="149" y="598"/>
                    <a:pt x="158" y="598"/>
                  </a:cubicBezTo>
                  <a:cubicBezTo>
                    <a:pt x="166" y="598"/>
                    <a:pt x="174" y="605"/>
                    <a:pt x="174" y="614"/>
                  </a:cubicBezTo>
                  <a:cubicBezTo>
                    <a:pt x="174" y="1084"/>
                    <a:pt x="174" y="1084"/>
                    <a:pt x="174" y="1084"/>
                  </a:cubicBezTo>
                  <a:cubicBezTo>
                    <a:pt x="174" y="1122"/>
                    <a:pt x="174" y="1122"/>
                    <a:pt x="174" y="1122"/>
                  </a:cubicBezTo>
                  <a:cubicBezTo>
                    <a:pt x="177" y="1707"/>
                    <a:pt x="177" y="1707"/>
                    <a:pt x="177" y="1707"/>
                  </a:cubicBezTo>
                  <a:cubicBezTo>
                    <a:pt x="177" y="1747"/>
                    <a:pt x="209" y="1779"/>
                    <a:pt x="249" y="1779"/>
                  </a:cubicBezTo>
                  <a:cubicBezTo>
                    <a:pt x="289" y="1779"/>
                    <a:pt x="321" y="1747"/>
                    <a:pt x="321" y="1707"/>
                  </a:cubicBezTo>
                  <a:cubicBezTo>
                    <a:pt x="344" y="1122"/>
                    <a:pt x="344" y="1122"/>
                    <a:pt x="344" y="1122"/>
                  </a:cubicBezTo>
                  <a:cubicBezTo>
                    <a:pt x="344" y="1113"/>
                    <a:pt x="351" y="1106"/>
                    <a:pt x="360" y="1106"/>
                  </a:cubicBezTo>
                  <a:cubicBezTo>
                    <a:pt x="369" y="1106"/>
                    <a:pt x="376" y="1113"/>
                    <a:pt x="376" y="1122"/>
                  </a:cubicBezTo>
                  <a:cubicBezTo>
                    <a:pt x="399" y="1707"/>
                    <a:pt x="399" y="1707"/>
                    <a:pt x="399" y="1707"/>
                  </a:cubicBezTo>
                  <a:cubicBezTo>
                    <a:pt x="399" y="1747"/>
                    <a:pt x="432" y="1779"/>
                    <a:pt x="471" y="1779"/>
                  </a:cubicBezTo>
                  <a:cubicBezTo>
                    <a:pt x="511" y="1779"/>
                    <a:pt x="544" y="1747"/>
                    <a:pt x="544" y="1707"/>
                  </a:cubicBezTo>
                  <a:cubicBezTo>
                    <a:pt x="546" y="1122"/>
                    <a:pt x="546" y="1122"/>
                    <a:pt x="546" y="1122"/>
                  </a:cubicBezTo>
                  <a:cubicBezTo>
                    <a:pt x="546" y="1084"/>
                    <a:pt x="546" y="1084"/>
                    <a:pt x="546" y="1084"/>
                  </a:cubicBezTo>
                  <a:cubicBezTo>
                    <a:pt x="547" y="614"/>
                    <a:pt x="547" y="614"/>
                    <a:pt x="547" y="614"/>
                  </a:cubicBezTo>
                  <a:cubicBezTo>
                    <a:pt x="547" y="605"/>
                    <a:pt x="554" y="598"/>
                    <a:pt x="563" y="598"/>
                  </a:cubicBezTo>
                  <a:cubicBezTo>
                    <a:pt x="572" y="598"/>
                    <a:pt x="579" y="605"/>
                    <a:pt x="579" y="614"/>
                  </a:cubicBezTo>
                  <a:cubicBezTo>
                    <a:pt x="590" y="1031"/>
                    <a:pt x="590" y="1031"/>
                    <a:pt x="590" y="1031"/>
                  </a:cubicBezTo>
                  <a:cubicBezTo>
                    <a:pt x="590" y="1067"/>
                    <a:pt x="619" y="1096"/>
                    <a:pt x="655" y="1096"/>
                  </a:cubicBezTo>
                  <a:cubicBezTo>
                    <a:pt x="691" y="1096"/>
                    <a:pt x="721" y="1067"/>
                    <a:pt x="721" y="1031"/>
                  </a:cubicBezTo>
                  <a:lnTo>
                    <a:pt x="696" y="593"/>
                  </a:lnTo>
                  <a:close/>
                </a:path>
              </a:pathLst>
            </a:custGeom>
            <a:solidFill>
              <a:srgbClr val="AFAFAF"/>
            </a:solidFill>
            <a:ln w="9525">
              <a:noFill/>
              <a:round/>
              <a:headEnd/>
              <a:tailEnd/>
            </a:ln>
            <a:effectLst/>
            <a:scene3d>
              <a:camera prst="orthographicFront"/>
              <a:lightRig rig="twoPt" dir="t">
                <a:rot lat="0" lon="0" rev="8400000"/>
              </a:lightRig>
            </a:scene3d>
            <a:sp3d extrusionH="63500" prstMaterial="matte"/>
          </p:spPr>
          <p:txBody>
            <a:bodyPr vert="horz" wrap="square" lIns="91440" tIns="45720" rIns="91440" bIns="45720" numCol="1" anchor="t" anchorCtr="0" compatLnSpc="1">
              <a:prstTxWarp prst="textNoShape">
                <a:avLst/>
              </a:prstTxWarp>
            </a:bodyPr>
            <a:lstStyle/>
            <a:p>
              <a:endParaRPr lang="de-DE"/>
            </a:p>
          </p:txBody>
        </p:sp>
        <p:sp>
          <p:nvSpPr>
            <p:cNvPr id="66" name="Freeform 65"/>
            <p:cNvSpPr>
              <a:spLocks noChangeAspect="1" noEditPoints="1"/>
            </p:cNvSpPr>
            <p:nvPr/>
          </p:nvSpPr>
          <p:spPr bwMode="gray">
            <a:xfrm>
              <a:off x="3886104" y="2122468"/>
              <a:ext cx="236708" cy="582632"/>
            </a:xfrm>
            <a:custGeom>
              <a:avLst/>
              <a:gdLst>
                <a:gd name="T0" fmla="*/ 195 w 721"/>
                <a:gd name="T1" fmla="*/ 161 h 1779"/>
                <a:gd name="T2" fmla="*/ 360 w 721"/>
                <a:gd name="T3" fmla="*/ 0 h 1779"/>
                <a:gd name="T4" fmla="*/ 526 w 721"/>
                <a:gd name="T5" fmla="*/ 161 h 1779"/>
                <a:gd name="T6" fmla="*/ 360 w 721"/>
                <a:gd name="T7" fmla="*/ 369 h 1779"/>
                <a:gd name="T8" fmla="*/ 195 w 721"/>
                <a:gd name="T9" fmla="*/ 161 h 1779"/>
                <a:gd name="T10" fmla="*/ 696 w 721"/>
                <a:gd name="T11" fmla="*/ 593 h 1779"/>
                <a:gd name="T12" fmla="*/ 497 w 721"/>
                <a:gd name="T13" fmla="*/ 393 h 1779"/>
                <a:gd name="T14" fmla="*/ 360 w 721"/>
                <a:gd name="T15" fmla="*/ 449 h 1779"/>
                <a:gd name="T16" fmla="*/ 223 w 721"/>
                <a:gd name="T17" fmla="*/ 393 h 1779"/>
                <a:gd name="T18" fmla="*/ 24 w 721"/>
                <a:gd name="T19" fmla="*/ 593 h 1779"/>
                <a:gd name="T20" fmla="*/ 0 w 721"/>
                <a:gd name="T21" fmla="*/ 1031 h 1779"/>
                <a:gd name="T22" fmla="*/ 65 w 721"/>
                <a:gd name="T23" fmla="*/ 1096 h 1779"/>
                <a:gd name="T24" fmla="*/ 130 w 721"/>
                <a:gd name="T25" fmla="*/ 1031 h 1779"/>
                <a:gd name="T26" fmla="*/ 141 w 721"/>
                <a:gd name="T27" fmla="*/ 614 h 1779"/>
                <a:gd name="T28" fmla="*/ 158 w 721"/>
                <a:gd name="T29" fmla="*/ 598 h 1779"/>
                <a:gd name="T30" fmla="*/ 174 w 721"/>
                <a:gd name="T31" fmla="*/ 614 h 1779"/>
                <a:gd name="T32" fmla="*/ 174 w 721"/>
                <a:gd name="T33" fmla="*/ 1084 h 1779"/>
                <a:gd name="T34" fmla="*/ 174 w 721"/>
                <a:gd name="T35" fmla="*/ 1122 h 1779"/>
                <a:gd name="T36" fmla="*/ 177 w 721"/>
                <a:gd name="T37" fmla="*/ 1707 h 1779"/>
                <a:gd name="T38" fmla="*/ 249 w 721"/>
                <a:gd name="T39" fmla="*/ 1779 h 1779"/>
                <a:gd name="T40" fmla="*/ 321 w 721"/>
                <a:gd name="T41" fmla="*/ 1707 h 1779"/>
                <a:gd name="T42" fmla="*/ 344 w 721"/>
                <a:gd name="T43" fmla="*/ 1122 h 1779"/>
                <a:gd name="T44" fmla="*/ 360 w 721"/>
                <a:gd name="T45" fmla="*/ 1106 h 1779"/>
                <a:gd name="T46" fmla="*/ 376 w 721"/>
                <a:gd name="T47" fmla="*/ 1122 h 1779"/>
                <a:gd name="T48" fmla="*/ 399 w 721"/>
                <a:gd name="T49" fmla="*/ 1707 h 1779"/>
                <a:gd name="T50" fmla="*/ 471 w 721"/>
                <a:gd name="T51" fmla="*/ 1779 h 1779"/>
                <a:gd name="T52" fmla="*/ 544 w 721"/>
                <a:gd name="T53" fmla="*/ 1707 h 1779"/>
                <a:gd name="T54" fmla="*/ 546 w 721"/>
                <a:gd name="T55" fmla="*/ 1122 h 1779"/>
                <a:gd name="T56" fmla="*/ 546 w 721"/>
                <a:gd name="T57" fmla="*/ 1084 h 1779"/>
                <a:gd name="T58" fmla="*/ 547 w 721"/>
                <a:gd name="T59" fmla="*/ 614 h 1779"/>
                <a:gd name="T60" fmla="*/ 563 w 721"/>
                <a:gd name="T61" fmla="*/ 598 h 1779"/>
                <a:gd name="T62" fmla="*/ 579 w 721"/>
                <a:gd name="T63" fmla="*/ 614 h 1779"/>
                <a:gd name="T64" fmla="*/ 590 w 721"/>
                <a:gd name="T65" fmla="*/ 1031 h 1779"/>
                <a:gd name="T66" fmla="*/ 655 w 721"/>
                <a:gd name="T67" fmla="*/ 1096 h 1779"/>
                <a:gd name="T68" fmla="*/ 721 w 721"/>
                <a:gd name="T69" fmla="*/ 1031 h 1779"/>
                <a:gd name="T70" fmla="*/ 696 w 721"/>
                <a:gd name="T71" fmla="*/ 593 h 17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721" h="1779">
                  <a:moveTo>
                    <a:pt x="195" y="161"/>
                  </a:moveTo>
                  <a:cubicBezTo>
                    <a:pt x="195" y="59"/>
                    <a:pt x="269" y="0"/>
                    <a:pt x="360" y="0"/>
                  </a:cubicBezTo>
                  <a:cubicBezTo>
                    <a:pt x="452" y="0"/>
                    <a:pt x="526" y="59"/>
                    <a:pt x="526" y="161"/>
                  </a:cubicBezTo>
                  <a:cubicBezTo>
                    <a:pt x="526" y="263"/>
                    <a:pt x="446" y="369"/>
                    <a:pt x="360" y="369"/>
                  </a:cubicBezTo>
                  <a:cubicBezTo>
                    <a:pt x="275" y="369"/>
                    <a:pt x="195" y="263"/>
                    <a:pt x="195" y="161"/>
                  </a:cubicBezTo>
                  <a:close/>
                  <a:moveTo>
                    <a:pt x="696" y="593"/>
                  </a:moveTo>
                  <a:cubicBezTo>
                    <a:pt x="696" y="474"/>
                    <a:pt x="572" y="393"/>
                    <a:pt x="497" y="393"/>
                  </a:cubicBezTo>
                  <a:cubicBezTo>
                    <a:pt x="421" y="393"/>
                    <a:pt x="420" y="449"/>
                    <a:pt x="360" y="449"/>
                  </a:cubicBezTo>
                  <a:cubicBezTo>
                    <a:pt x="301" y="449"/>
                    <a:pt x="283" y="393"/>
                    <a:pt x="223" y="393"/>
                  </a:cubicBezTo>
                  <a:cubicBezTo>
                    <a:pt x="164" y="393"/>
                    <a:pt x="24" y="474"/>
                    <a:pt x="24" y="593"/>
                  </a:cubicBezTo>
                  <a:cubicBezTo>
                    <a:pt x="0" y="1031"/>
                    <a:pt x="0" y="1031"/>
                    <a:pt x="0" y="1031"/>
                  </a:cubicBezTo>
                  <a:cubicBezTo>
                    <a:pt x="0" y="1067"/>
                    <a:pt x="29" y="1096"/>
                    <a:pt x="65" y="1096"/>
                  </a:cubicBezTo>
                  <a:cubicBezTo>
                    <a:pt x="101" y="1096"/>
                    <a:pt x="130" y="1067"/>
                    <a:pt x="130" y="1031"/>
                  </a:cubicBezTo>
                  <a:cubicBezTo>
                    <a:pt x="141" y="614"/>
                    <a:pt x="141" y="614"/>
                    <a:pt x="141" y="614"/>
                  </a:cubicBezTo>
                  <a:cubicBezTo>
                    <a:pt x="141" y="605"/>
                    <a:pt x="149" y="598"/>
                    <a:pt x="158" y="598"/>
                  </a:cubicBezTo>
                  <a:cubicBezTo>
                    <a:pt x="166" y="598"/>
                    <a:pt x="174" y="605"/>
                    <a:pt x="174" y="614"/>
                  </a:cubicBezTo>
                  <a:cubicBezTo>
                    <a:pt x="174" y="1084"/>
                    <a:pt x="174" y="1084"/>
                    <a:pt x="174" y="1084"/>
                  </a:cubicBezTo>
                  <a:cubicBezTo>
                    <a:pt x="174" y="1122"/>
                    <a:pt x="174" y="1122"/>
                    <a:pt x="174" y="1122"/>
                  </a:cubicBezTo>
                  <a:cubicBezTo>
                    <a:pt x="177" y="1707"/>
                    <a:pt x="177" y="1707"/>
                    <a:pt x="177" y="1707"/>
                  </a:cubicBezTo>
                  <a:cubicBezTo>
                    <a:pt x="177" y="1747"/>
                    <a:pt x="209" y="1779"/>
                    <a:pt x="249" y="1779"/>
                  </a:cubicBezTo>
                  <a:cubicBezTo>
                    <a:pt x="289" y="1779"/>
                    <a:pt x="321" y="1747"/>
                    <a:pt x="321" y="1707"/>
                  </a:cubicBezTo>
                  <a:cubicBezTo>
                    <a:pt x="344" y="1122"/>
                    <a:pt x="344" y="1122"/>
                    <a:pt x="344" y="1122"/>
                  </a:cubicBezTo>
                  <a:cubicBezTo>
                    <a:pt x="344" y="1113"/>
                    <a:pt x="351" y="1106"/>
                    <a:pt x="360" y="1106"/>
                  </a:cubicBezTo>
                  <a:cubicBezTo>
                    <a:pt x="369" y="1106"/>
                    <a:pt x="376" y="1113"/>
                    <a:pt x="376" y="1122"/>
                  </a:cubicBezTo>
                  <a:cubicBezTo>
                    <a:pt x="399" y="1707"/>
                    <a:pt x="399" y="1707"/>
                    <a:pt x="399" y="1707"/>
                  </a:cubicBezTo>
                  <a:cubicBezTo>
                    <a:pt x="399" y="1747"/>
                    <a:pt x="432" y="1779"/>
                    <a:pt x="471" y="1779"/>
                  </a:cubicBezTo>
                  <a:cubicBezTo>
                    <a:pt x="511" y="1779"/>
                    <a:pt x="544" y="1747"/>
                    <a:pt x="544" y="1707"/>
                  </a:cubicBezTo>
                  <a:cubicBezTo>
                    <a:pt x="546" y="1122"/>
                    <a:pt x="546" y="1122"/>
                    <a:pt x="546" y="1122"/>
                  </a:cubicBezTo>
                  <a:cubicBezTo>
                    <a:pt x="546" y="1084"/>
                    <a:pt x="546" y="1084"/>
                    <a:pt x="546" y="1084"/>
                  </a:cubicBezTo>
                  <a:cubicBezTo>
                    <a:pt x="547" y="614"/>
                    <a:pt x="547" y="614"/>
                    <a:pt x="547" y="614"/>
                  </a:cubicBezTo>
                  <a:cubicBezTo>
                    <a:pt x="547" y="605"/>
                    <a:pt x="554" y="598"/>
                    <a:pt x="563" y="598"/>
                  </a:cubicBezTo>
                  <a:cubicBezTo>
                    <a:pt x="572" y="598"/>
                    <a:pt x="579" y="605"/>
                    <a:pt x="579" y="614"/>
                  </a:cubicBezTo>
                  <a:cubicBezTo>
                    <a:pt x="590" y="1031"/>
                    <a:pt x="590" y="1031"/>
                    <a:pt x="590" y="1031"/>
                  </a:cubicBezTo>
                  <a:cubicBezTo>
                    <a:pt x="590" y="1067"/>
                    <a:pt x="619" y="1096"/>
                    <a:pt x="655" y="1096"/>
                  </a:cubicBezTo>
                  <a:cubicBezTo>
                    <a:pt x="691" y="1096"/>
                    <a:pt x="721" y="1067"/>
                    <a:pt x="721" y="1031"/>
                  </a:cubicBezTo>
                  <a:lnTo>
                    <a:pt x="696" y="593"/>
                  </a:lnTo>
                  <a:close/>
                </a:path>
              </a:pathLst>
            </a:custGeom>
            <a:solidFill>
              <a:srgbClr val="AFAFAF"/>
            </a:solidFill>
            <a:ln w="9525">
              <a:noFill/>
              <a:round/>
              <a:headEnd/>
              <a:tailEnd/>
            </a:ln>
            <a:effectLst/>
            <a:scene3d>
              <a:camera prst="orthographicFront"/>
              <a:lightRig rig="twoPt" dir="t">
                <a:rot lat="0" lon="0" rev="8400000"/>
              </a:lightRig>
            </a:scene3d>
            <a:sp3d extrusionH="63500" prstMaterial="matte"/>
          </p:spPr>
          <p:txBody>
            <a:bodyPr vert="horz" wrap="square" lIns="91440" tIns="45720" rIns="91440" bIns="45720" numCol="1" anchor="t" anchorCtr="0" compatLnSpc="1">
              <a:prstTxWarp prst="textNoShape">
                <a:avLst/>
              </a:prstTxWarp>
            </a:bodyPr>
            <a:lstStyle>
              <a:defPPr>
                <a:defRPr lang="de-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de-DE"/>
            </a:p>
          </p:txBody>
        </p:sp>
        <p:sp>
          <p:nvSpPr>
            <p:cNvPr id="67" name="Freeform 66"/>
            <p:cNvSpPr>
              <a:spLocks noChangeAspect="1" noEditPoints="1"/>
            </p:cNvSpPr>
            <p:nvPr/>
          </p:nvSpPr>
          <p:spPr bwMode="gray">
            <a:xfrm>
              <a:off x="4209944" y="2122468"/>
              <a:ext cx="236708" cy="582632"/>
            </a:xfrm>
            <a:custGeom>
              <a:avLst/>
              <a:gdLst>
                <a:gd name="T0" fmla="*/ 195 w 721"/>
                <a:gd name="T1" fmla="*/ 161 h 1779"/>
                <a:gd name="T2" fmla="*/ 360 w 721"/>
                <a:gd name="T3" fmla="*/ 0 h 1779"/>
                <a:gd name="T4" fmla="*/ 526 w 721"/>
                <a:gd name="T5" fmla="*/ 161 h 1779"/>
                <a:gd name="T6" fmla="*/ 360 w 721"/>
                <a:gd name="T7" fmla="*/ 369 h 1779"/>
                <a:gd name="T8" fmla="*/ 195 w 721"/>
                <a:gd name="T9" fmla="*/ 161 h 1779"/>
                <a:gd name="T10" fmla="*/ 696 w 721"/>
                <a:gd name="T11" fmla="*/ 593 h 1779"/>
                <a:gd name="T12" fmla="*/ 497 w 721"/>
                <a:gd name="T13" fmla="*/ 393 h 1779"/>
                <a:gd name="T14" fmla="*/ 360 w 721"/>
                <a:gd name="T15" fmla="*/ 449 h 1779"/>
                <a:gd name="T16" fmla="*/ 223 w 721"/>
                <a:gd name="T17" fmla="*/ 393 h 1779"/>
                <a:gd name="T18" fmla="*/ 24 w 721"/>
                <a:gd name="T19" fmla="*/ 593 h 1779"/>
                <a:gd name="T20" fmla="*/ 0 w 721"/>
                <a:gd name="T21" fmla="*/ 1031 h 1779"/>
                <a:gd name="T22" fmla="*/ 65 w 721"/>
                <a:gd name="T23" fmla="*/ 1096 h 1779"/>
                <a:gd name="T24" fmla="*/ 130 w 721"/>
                <a:gd name="T25" fmla="*/ 1031 h 1779"/>
                <a:gd name="T26" fmla="*/ 141 w 721"/>
                <a:gd name="T27" fmla="*/ 614 h 1779"/>
                <a:gd name="T28" fmla="*/ 158 w 721"/>
                <a:gd name="T29" fmla="*/ 598 h 1779"/>
                <a:gd name="T30" fmla="*/ 174 w 721"/>
                <a:gd name="T31" fmla="*/ 614 h 1779"/>
                <a:gd name="T32" fmla="*/ 174 w 721"/>
                <a:gd name="T33" fmla="*/ 1084 h 1779"/>
                <a:gd name="T34" fmla="*/ 174 w 721"/>
                <a:gd name="T35" fmla="*/ 1122 h 1779"/>
                <a:gd name="T36" fmla="*/ 177 w 721"/>
                <a:gd name="T37" fmla="*/ 1707 h 1779"/>
                <a:gd name="T38" fmla="*/ 249 w 721"/>
                <a:gd name="T39" fmla="*/ 1779 h 1779"/>
                <a:gd name="T40" fmla="*/ 321 w 721"/>
                <a:gd name="T41" fmla="*/ 1707 h 1779"/>
                <a:gd name="T42" fmla="*/ 344 w 721"/>
                <a:gd name="T43" fmla="*/ 1122 h 1779"/>
                <a:gd name="T44" fmla="*/ 360 w 721"/>
                <a:gd name="T45" fmla="*/ 1106 h 1779"/>
                <a:gd name="T46" fmla="*/ 376 w 721"/>
                <a:gd name="T47" fmla="*/ 1122 h 1779"/>
                <a:gd name="T48" fmla="*/ 399 w 721"/>
                <a:gd name="T49" fmla="*/ 1707 h 1779"/>
                <a:gd name="T50" fmla="*/ 471 w 721"/>
                <a:gd name="T51" fmla="*/ 1779 h 1779"/>
                <a:gd name="T52" fmla="*/ 544 w 721"/>
                <a:gd name="T53" fmla="*/ 1707 h 1779"/>
                <a:gd name="T54" fmla="*/ 546 w 721"/>
                <a:gd name="T55" fmla="*/ 1122 h 1779"/>
                <a:gd name="T56" fmla="*/ 546 w 721"/>
                <a:gd name="T57" fmla="*/ 1084 h 1779"/>
                <a:gd name="T58" fmla="*/ 547 w 721"/>
                <a:gd name="T59" fmla="*/ 614 h 1779"/>
                <a:gd name="T60" fmla="*/ 563 w 721"/>
                <a:gd name="T61" fmla="*/ 598 h 1779"/>
                <a:gd name="T62" fmla="*/ 579 w 721"/>
                <a:gd name="T63" fmla="*/ 614 h 1779"/>
                <a:gd name="T64" fmla="*/ 590 w 721"/>
                <a:gd name="T65" fmla="*/ 1031 h 1779"/>
                <a:gd name="T66" fmla="*/ 655 w 721"/>
                <a:gd name="T67" fmla="*/ 1096 h 1779"/>
                <a:gd name="T68" fmla="*/ 721 w 721"/>
                <a:gd name="T69" fmla="*/ 1031 h 1779"/>
                <a:gd name="T70" fmla="*/ 696 w 721"/>
                <a:gd name="T71" fmla="*/ 593 h 17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721" h="1779">
                  <a:moveTo>
                    <a:pt x="195" y="161"/>
                  </a:moveTo>
                  <a:cubicBezTo>
                    <a:pt x="195" y="59"/>
                    <a:pt x="269" y="0"/>
                    <a:pt x="360" y="0"/>
                  </a:cubicBezTo>
                  <a:cubicBezTo>
                    <a:pt x="452" y="0"/>
                    <a:pt x="526" y="59"/>
                    <a:pt x="526" y="161"/>
                  </a:cubicBezTo>
                  <a:cubicBezTo>
                    <a:pt x="526" y="263"/>
                    <a:pt x="446" y="369"/>
                    <a:pt x="360" y="369"/>
                  </a:cubicBezTo>
                  <a:cubicBezTo>
                    <a:pt x="275" y="369"/>
                    <a:pt x="195" y="263"/>
                    <a:pt x="195" y="161"/>
                  </a:cubicBezTo>
                  <a:close/>
                  <a:moveTo>
                    <a:pt x="696" y="593"/>
                  </a:moveTo>
                  <a:cubicBezTo>
                    <a:pt x="696" y="474"/>
                    <a:pt x="572" y="393"/>
                    <a:pt x="497" y="393"/>
                  </a:cubicBezTo>
                  <a:cubicBezTo>
                    <a:pt x="421" y="393"/>
                    <a:pt x="420" y="449"/>
                    <a:pt x="360" y="449"/>
                  </a:cubicBezTo>
                  <a:cubicBezTo>
                    <a:pt x="301" y="449"/>
                    <a:pt x="283" y="393"/>
                    <a:pt x="223" y="393"/>
                  </a:cubicBezTo>
                  <a:cubicBezTo>
                    <a:pt x="164" y="393"/>
                    <a:pt x="24" y="474"/>
                    <a:pt x="24" y="593"/>
                  </a:cubicBezTo>
                  <a:cubicBezTo>
                    <a:pt x="0" y="1031"/>
                    <a:pt x="0" y="1031"/>
                    <a:pt x="0" y="1031"/>
                  </a:cubicBezTo>
                  <a:cubicBezTo>
                    <a:pt x="0" y="1067"/>
                    <a:pt x="29" y="1096"/>
                    <a:pt x="65" y="1096"/>
                  </a:cubicBezTo>
                  <a:cubicBezTo>
                    <a:pt x="101" y="1096"/>
                    <a:pt x="130" y="1067"/>
                    <a:pt x="130" y="1031"/>
                  </a:cubicBezTo>
                  <a:cubicBezTo>
                    <a:pt x="141" y="614"/>
                    <a:pt x="141" y="614"/>
                    <a:pt x="141" y="614"/>
                  </a:cubicBezTo>
                  <a:cubicBezTo>
                    <a:pt x="141" y="605"/>
                    <a:pt x="149" y="598"/>
                    <a:pt x="158" y="598"/>
                  </a:cubicBezTo>
                  <a:cubicBezTo>
                    <a:pt x="166" y="598"/>
                    <a:pt x="174" y="605"/>
                    <a:pt x="174" y="614"/>
                  </a:cubicBezTo>
                  <a:cubicBezTo>
                    <a:pt x="174" y="1084"/>
                    <a:pt x="174" y="1084"/>
                    <a:pt x="174" y="1084"/>
                  </a:cubicBezTo>
                  <a:cubicBezTo>
                    <a:pt x="174" y="1122"/>
                    <a:pt x="174" y="1122"/>
                    <a:pt x="174" y="1122"/>
                  </a:cubicBezTo>
                  <a:cubicBezTo>
                    <a:pt x="177" y="1707"/>
                    <a:pt x="177" y="1707"/>
                    <a:pt x="177" y="1707"/>
                  </a:cubicBezTo>
                  <a:cubicBezTo>
                    <a:pt x="177" y="1747"/>
                    <a:pt x="209" y="1779"/>
                    <a:pt x="249" y="1779"/>
                  </a:cubicBezTo>
                  <a:cubicBezTo>
                    <a:pt x="289" y="1779"/>
                    <a:pt x="321" y="1747"/>
                    <a:pt x="321" y="1707"/>
                  </a:cubicBezTo>
                  <a:cubicBezTo>
                    <a:pt x="344" y="1122"/>
                    <a:pt x="344" y="1122"/>
                    <a:pt x="344" y="1122"/>
                  </a:cubicBezTo>
                  <a:cubicBezTo>
                    <a:pt x="344" y="1113"/>
                    <a:pt x="351" y="1106"/>
                    <a:pt x="360" y="1106"/>
                  </a:cubicBezTo>
                  <a:cubicBezTo>
                    <a:pt x="369" y="1106"/>
                    <a:pt x="376" y="1113"/>
                    <a:pt x="376" y="1122"/>
                  </a:cubicBezTo>
                  <a:cubicBezTo>
                    <a:pt x="399" y="1707"/>
                    <a:pt x="399" y="1707"/>
                    <a:pt x="399" y="1707"/>
                  </a:cubicBezTo>
                  <a:cubicBezTo>
                    <a:pt x="399" y="1747"/>
                    <a:pt x="432" y="1779"/>
                    <a:pt x="471" y="1779"/>
                  </a:cubicBezTo>
                  <a:cubicBezTo>
                    <a:pt x="511" y="1779"/>
                    <a:pt x="544" y="1747"/>
                    <a:pt x="544" y="1707"/>
                  </a:cubicBezTo>
                  <a:cubicBezTo>
                    <a:pt x="546" y="1122"/>
                    <a:pt x="546" y="1122"/>
                    <a:pt x="546" y="1122"/>
                  </a:cubicBezTo>
                  <a:cubicBezTo>
                    <a:pt x="546" y="1084"/>
                    <a:pt x="546" y="1084"/>
                    <a:pt x="546" y="1084"/>
                  </a:cubicBezTo>
                  <a:cubicBezTo>
                    <a:pt x="547" y="614"/>
                    <a:pt x="547" y="614"/>
                    <a:pt x="547" y="614"/>
                  </a:cubicBezTo>
                  <a:cubicBezTo>
                    <a:pt x="547" y="605"/>
                    <a:pt x="554" y="598"/>
                    <a:pt x="563" y="598"/>
                  </a:cubicBezTo>
                  <a:cubicBezTo>
                    <a:pt x="572" y="598"/>
                    <a:pt x="579" y="605"/>
                    <a:pt x="579" y="614"/>
                  </a:cubicBezTo>
                  <a:cubicBezTo>
                    <a:pt x="590" y="1031"/>
                    <a:pt x="590" y="1031"/>
                    <a:pt x="590" y="1031"/>
                  </a:cubicBezTo>
                  <a:cubicBezTo>
                    <a:pt x="590" y="1067"/>
                    <a:pt x="619" y="1096"/>
                    <a:pt x="655" y="1096"/>
                  </a:cubicBezTo>
                  <a:cubicBezTo>
                    <a:pt x="691" y="1096"/>
                    <a:pt x="721" y="1067"/>
                    <a:pt x="721" y="1031"/>
                  </a:cubicBezTo>
                  <a:lnTo>
                    <a:pt x="696" y="593"/>
                  </a:lnTo>
                  <a:close/>
                </a:path>
              </a:pathLst>
            </a:custGeom>
            <a:solidFill>
              <a:srgbClr val="AFAFAF"/>
            </a:solidFill>
            <a:ln w="9525">
              <a:noFill/>
              <a:round/>
              <a:headEnd/>
              <a:tailEnd/>
            </a:ln>
            <a:effectLst/>
            <a:scene3d>
              <a:camera prst="orthographicFront"/>
              <a:lightRig rig="twoPt" dir="t">
                <a:rot lat="0" lon="0" rev="8400000"/>
              </a:lightRig>
            </a:scene3d>
            <a:sp3d extrusionH="63500" prstMaterial="matte"/>
          </p:spPr>
          <p:txBody>
            <a:bodyPr vert="horz" wrap="square" lIns="91440" tIns="45720" rIns="91440" bIns="45720" numCol="1" anchor="t" anchorCtr="0" compatLnSpc="1">
              <a:prstTxWarp prst="textNoShape">
                <a:avLst/>
              </a:prstTxWarp>
            </a:bodyPr>
            <a:lstStyle>
              <a:defPPr>
                <a:defRPr lang="de-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de-DE"/>
            </a:p>
          </p:txBody>
        </p:sp>
      </p:grpSp>
      <p:sp>
        <p:nvSpPr>
          <p:cNvPr id="68" name="Rectangle 67"/>
          <p:cNvSpPr/>
          <p:nvPr/>
        </p:nvSpPr>
        <p:spPr>
          <a:xfrm>
            <a:off x="4686300" y="1905000"/>
            <a:ext cx="1409700" cy="923330"/>
          </a:xfrm>
          <a:prstGeom prst="rect">
            <a:avLst/>
          </a:prstGeom>
        </p:spPr>
        <p:txBody>
          <a:bodyPr wrap="square">
            <a:spAutoFit/>
          </a:bodyPr>
          <a:lstStyle/>
          <a:p>
            <a:r>
              <a:rPr lang="de-DE" sz="5400" dirty="0" smtClean="0">
                <a:solidFill>
                  <a:schemeClr val="accent1"/>
                </a:solidFill>
              </a:rPr>
              <a:t>53% </a:t>
            </a:r>
            <a:endParaRPr lang="en-GB" sz="5400" dirty="0"/>
          </a:p>
        </p:txBody>
      </p:sp>
      <p:sp>
        <p:nvSpPr>
          <p:cNvPr id="69" name="Textfeld 310"/>
          <p:cNvSpPr txBox="1"/>
          <p:nvPr/>
        </p:nvSpPr>
        <p:spPr bwMode="gray">
          <a:xfrm>
            <a:off x="6126956" y="2842887"/>
            <a:ext cx="6121400" cy="546100"/>
          </a:xfrm>
          <a:prstGeom prst="rect">
            <a:avLst/>
          </a:prstGeom>
          <a:noFill/>
        </p:spPr>
        <p:txBody>
          <a:bodyPr wrap="square" lIns="108000" tIns="0" rIns="0" bIns="0" rtlCol="0" anchor="ctr" anchorCtr="0">
            <a:noAutofit/>
          </a:bodyPr>
          <a:lstStyle/>
          <a:p>
            <a:r>
              <a:rPr lang="en-US" b="1" dirty="0"/>
              <a:t>Get rid of all confectionery at checkouts, the retailers </a:t>
            </a:r>
            <a:r>
              <a:rPr lang="en-US" b="1" dirty="0" smtClean="0"/>
              <a:t>are making </a:t>
            </a:r>
            <a:r>
              <a:rPr lang="en-US" b="1" dirty="0"/>
              <a:t>parents lives more difficult and contributing to childhood obesity</a:t>
            </a:r>
          </a:p>
        </p:txBody>
      </p:sp>
      <p:sp>
        <p:nvSpPr>
          <p:cNvPr id="70" name="Textfeld 310"/>
          <p:cNvSpPr txBox="1"/>
          <p:nvPr/>
        </p:nvSpPr>
        <p:spPr bwMode="gray">
          <a:xfrm>
            <a:off x="6126956" y="3735540"/>
            <a:ext cx="5981700" cy="546100"/>
          </a:xfrm>
          <a:prstGeom prst="rect">
            <a:avLst/>
          </a:prstGeom>
          <a:noFill/>
        </p:spPr>
        <p:txBody>
          <a:bodyPr wrap="square" lIns="108000" tIns="0" rIns="0" bIns="0" rtlCol="0" anchor="ctr" anchorCtr="0">
            <a:noAutofit/>
          </a:bodyPr>
          <a:lstStyle/>
          <a:p>
            <a:r>
              <a:rPr lang="en-US" b="1" dirty="0"/>
              <a:t>Leave confectionery at the checkouts alone, it's </a:t>
            </a:r>
            <a:r>
              <a:rPr lang="en-US" b="1" dirty="0" smtClean="0"/>
              <a:t>convenient and </a:t>
            </a:r>
            <a:r>
              <a:rPr lang="en-US" b="1" dirty="0"/>
              <a:t>teaches kids a valuable lesson that they can't have everything they see</a:t>
            </a:r>
          </a:p>
        </p:txBody>
      </p:sp>
      <p:sp>
        <p:nvSpPr>
          <p:cNvPr id="71" name="Textfeld 310"/>
          <p:cNvSpPr txBox="1"/>
          <p:nvPr/>
        </p:nvSpPr>
        <p:spPr bwMode="gray">
          <a:xfrm>
            <a:off x="6126956" y="4450393"/>
            <a:ext cx="5894388" cy="546100"/>
          </a:xfrm>
          <a:prstGeom prst="rect">
            <a:avLst/>
          </a:prstGeom>
          <a:noFill/>
        </p:spPr>
        <p:txBody>
          <a:bodyPr wrap="square" lIns="108000" tIns="0" rIns="0" bIns="0" rtlCol="0" anchor="ctr" anchorCtr="0">
            <a:noAutofit/>
          </a:bodyPr>
          <a:lstStyle/>
          <a:p>
            <a:r>
              <a:rPr lang="en-US" b="1" dirty="0" smtClean="0"/>
              <a:t>I'm trying to cut down on the amount of confectionery I eat and seeing it by checkouts makes it harder to do this</a:t>
            </a:r>
          </a:p>
        </p:txBody>
      </p:sp>
      <p:sp>
        <p:nvSpPr>
          <p:cNvPr id="72" name="Textfeld 310"/>
          <p:cNvSpPr txBox="1"/>
          <p:nvPr/>
        </p:nvSpPr>
        <p:spPr bwMode="gray">
          <a:xfrm>
            <a:off x="6126956" y="5114446"/>
            <a:ext cx="5676948" cy="546100"/>
          </a:xfrm>
          <a:prstGeom prst="rect">
            <a:avLst/>
          </a:prstGeom>
          <a:noFill/>
        </p:spPr>
        <p:txBody>
          <a:bodyPr wrap="square" lIns="108000" tIns="0" rIns="0" bIns="0" rtlCol="0" anchor="ctr" anchorCtr="0">
            <a:noAutofit/>
          </a:bodyPr>
          <a:lstStyle/>
          <a:p>
            <a:r>
              <a:rPr lang="en-US" b="1" dirty="0" smtClean="0"/>
              <a:t>If I do overindulge on confectionery I make sure I do additional exercise to make up for it</a:t>
            </a:r>
          </a:p>
        </p:txBody>
      </p:sp>
      <p:grpSp>
        <p:nvGrpSpPr>
          <p:cNvPr id="6" name="Group 5"/>
          <p:cNvGrpSpPr/>
          <p:nvPr/>
        </p:nvGrpSpPr>
        <p:grpSpPr>
          <a:xfrm>
            <a:off x="1028700" y="5767368"/>
            <a:ext cx="3379852" cy="582632"/>
            <a:chOff x="1054100" y="5526068"/>
            <a:chExt cx="3379852" cy="582632"/>
          </a:xfrm>
        </p:grpSpPr>
        <p:sp>
          <p:nvSpPr>
            <p:cNvPr id="73" name="Freeform 72"/>
            <p:cNvSpPr>
              <a:spLocks noChangeAspect="1" noEditPoints="1"/>
            </p:cNvSpPr>
            <p:nvPr/>
          </p:nvSpPr>
          <p:spPr bwMode="gray">
            <a:xfrm>
              <a:off x="1054100" y="5526068"/>
              <a:ext cx="236708" cy="582632"/>
            </a:xfrm>
            <a:custGeom>
              <a:avLst/>
              <a:gdLst>
                <a:gd name="T0" fmla="*/ 195 w 721"/>
                <a:gd name="T1" fmla="*/ 161 h 1779"/>
                <a:gd name="T2" fmla="*/ 360 w 721"/>
                <a:gd name="T3" fmla="*/ 0 h 1779"/>
                <a:gd name="T4" fmla="*/ 526 w 721"/>
                <a:gd name="T5" fmla="*/ 161 h 1779"/>
                <a:gd name="T6" fmla="*/ 360 w 721"/>
                <a:gd name="T7" fmla="*/ 369 h 1779"/>
                <a:gd name="T8" fmla="*/ 195 w 721"/>
                <a:gd name="T9" fmla="*/ 161 h 1779"/>
                <a:gd name="T10" fmla="*/ 696 w 721"/>
                <a:gd name="T11" fmla="*/ 593 h 1779"/>
                <a:gd name="T12" fmla="*/ 497 w 721"/>
                <a:gd name="T13" fmla="*/ 393 h 1779"/>
                <a:gd name="T14" fmla="*/ 360 w 721"/>
                <a:gd name="T15" fmla="*/ 449 h 1779"/>
                <a:gd name="T16" fmla="*/ 223 w 721"/>
                <a:gd name="T17" fmla="*/ 393 h 1779"/>
                <a:gd name="T18" fmla="*/ 24 w 721"/>
                <a:gd name="T19" fmla="*/ 593 h 1779"/>
                <a:gd name="T20" fmla="*/ 0 w 721"/>
                <a:gd name="T21" fmla="*/ 1031 h 1779"/>
                <a:gd name="T22" fmla="*/ 65 w 721"/>
                <a:gd name="T23" fmla="*/ 1096 h 1779"/>
                <a:gd name="T24" fmla="*/ 130 w 721"/>
                <a:gd name="T25" fmla="*/ 1031 h 1779"/>
                <a:gd name="T26" fmla="*/ 141 w 721"/>
                <a:gd name="T27" fmla="*/ 614 h 1779"/>
                <a:gd name="T28" fmla="*/ 158 w 721"/>
                <a:gd name="T29" fmla="*/ 598 h 1779"/>
                <a:gd name="T30" fmla="*/ 174 w 721"/>
                <a:gd name="T31" fmla="*/ 614 h 1779"/>
                <a:gd name="T32" fmla="*/ 174 w 721"/>
                <a:gd name="T33" fmla="*/ 1084 h 1779"/>
                <a:gd name="T34" fmla="*/ 174 w 721"/>
                <a:gd name="T35" fmla="*/ 1122 h 1779"/>
                <a:gd name="T36" fmla="*/ 177 w 721"/>
                <a:gd name="T37" fmla="*/ 1707 h 1779"/>
                <a:gd name="T38" fmla="*/ 249 w 721"/>
                <a:gd name="T39" fmla="*/ 1779 h 1779"/>
                <a:gd name="T40" fmla="*/ 321 w 721"/>
                <a:gd name="T41" fmla="*/ 1707 h 1779"/>
                <a:gd name="T42" fmla="*/ 344 w 721"/>
                <a:gd name="T43" fmla="*/ 1122 h 1779"/>
                <a:gd name="T44" fmla="*/ 360 w 721"/>
                <a:gd name="T45" fmla="*/ 1106 h 1779"/>
                <a:gd name="T46" fmla="*/ 376 w 721"/>
                <a:gd name="T47" fmla="*/ 1122 h 1779"/>
                <a:gd name="T48" fmla="*/ 399 w 721"/>
                <a:gd name="T49" fmla="*/ 1707 h 1779"/>
                <a:gd name="T50" fmla="*/ 471 w 721"/>
                <a:gd name="T51" fmla="*/ 1779 h 1779"/>
                <a:gd name="T52" fmla="*/ 544 w 721"/>
                <a:gd name="T53" fmla="*/ 1707 h 1779"/>
                <a:gd name="T54" fmla="*/ 546 w 721"/>
                <a:gd name="T55" fmla="*/ 1122 h 1779"/>
                <a:gd name="T56" fmla="*/ 546 w 721"/>
                <a:gd name="T57" fmla="*/ 1084 h 1779"/>
                <a:gd name="T58" fmla="*/ 547 w 721"/>
                <a:gd name="T59" fmla="*/ 614 h 1779"/>
                <a:gd name="T60" fmla="*/ 563 w 721"/>
                <a:gd name="T61" fmla="*/ 598 h 1779"/>
                <a:gd name="T62" fmla="*/ 579 w 721"/>
                <a:gd name="T63" fmla="*/ 614 h 1779"/>
                <a:gd name="T64" fmla="*/ 590 w 721"/>
                <a:gd name="T65" fmla="*/ 1031 h 1779"/>
                <a:gd name="T66" fmla="*/ 655 w 721"/>
                <a:gd name="T67" fmla="*/ 1096 h 1779"/>
                <a:gd name="T68" fmla="*/ 721 w 721"/>
                <a:gd name="T69" fmla="*/ 1031 h 1779"/>
                <a:gd name="T70" fmla="*/ 696 w 721"/>
                <a:gd name="T71" fmla="*/ 593 h 17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721" h="1779">
                  <a:moveTo>
                    <a:pt x="195" y="161"/>
                  </a:moveTo>
                  <a:cubicBezTo>
                    <a:pt x="195" y="59"/>
                    <a:pt x="269" y="0"/>
                    <a:pt x="360" y="0"/>
                  </a:cubicBezTo>
                  <a:cubicBezTo>
                    <a:pt x="452" y="0"/>
                    <a:pt x="526" y="59"/>
                    <a:pt x="526" y="161"/>
                  </a:cubicBezTo>
                  <a:cubicBezTo>
                    <a:pt x="526" y="263"/>
                    <a:pt x="446" y="369"/>
                    <a:pt x="360" y="369"/>
                  </a:cubicBezTo>
                  <a:cubicBezTo>
                    <a:pt x="275" y="369"/>
                    <a:pt x="195" y="263"/>
                    <a:pt x="195" y="161"/>
                  </a:cubicBezTo>
                  <a:close/>
                  <a:moveTo>
                    <a:pt x="696" y="593"/>
                  </a:moveTo>
                  <a:cubicBezTo>
                    <a:pt x="696" y="474"/>
                    <a:pt x="572" y="393"/>
                    <a:pt x="497" y="393"/>
                  </a:cubicBezTo>
                  <a:cubicBezTo>
                    <a:pt x="421" y="393"/>
                    <a:pt x="420" y="449"/>
                    <a:pt x="360" y="449"/>
                  </a:cubicBezTo>
                  <a:cubicBezTo>
                    <a:pt x="301" y="449"/>
                    <a:pt x="283" y="393"/>
                    <a:pt x="223" y="393"/>
                  </a:cubicBezTo>
                  <a:cubicBezTo>
                    <a:pt x="164" y="393"/>
                    <a:pt x="24" y="474"/>
                    <a:pt x="24" y="593"/>
                  </a:cubicBezTo>
                  <a:cubicBezTo>
                    <a:pt x="0" y="1031"/>
                    <a:pt x="0" y="1031"/>
                    <a:pt x="0" y="1031"/>
                  </a:cubicBezTo>
                  <a:cubicBezTo>
                    <a:pt x="0" y="1067"/>
                    <a:pt x="29" y="1096"/>
                    <a:pt x="65" y="1096"/>
                  </a:cubicBezTo>
                  <a:cubicBezTo>
                    <a:pt x="101" y="1096"/>
                    <a:pt x="130" y="1067"/>
                    <a:pt x="130" y="1031"/>
                  </a:cubicBezTo>
                  <a:cubicBezTo>
                    <a:pt x="141" y="614"/>
                    <a:pt x="141" y="614"/>
                    <a:pt x="141" y="614"/>
                  </a:cubicBezTo>
                  <a:cubicBezTo>
                    <a:pt x="141" y="605"/>
                    <a:pt x="149" y="598"/>
                    <a:pt x="158" y="598"/>
                  </a:cubicBezTo>
                  <a:cubicBezTo>
                    <a:pt x="166" y="598"/>
                    <a:pt x="174" y="605"/>
                    <a:pt x="174" y="614"/>
                  </a:cubicBezTo>
                  <a:cubicBezTo>
                    <a:pt x="174" y="1084"/>
                    <a:pt x="174" y="1084"/>
                    <a:pt x="174" y="1084"/>
                  </a:cubicBezTo>
                  <a:cubicBezTo>
                    <a:pt x="174" y="1122"/>
                    <a:pt x="174" y="1122"/>
                    <a:pt x="174" y="1122"/>
                  </a:cubicBezTo>
                  <a:cubicBezTo>
                    <a:pt x="177" y="1707"/>
                    <a:pt x="177" y="1707"/>
                    <a:pt x="177" y="1707"/>
                  </a:cubicBezTo>
                  <a:cubicBezTo>
                    <a:pt x="177" y="1747"/>
                    <a:pt x="209" y="1779"/>
                    <a:pt x="249" y="1779"/>
                  </a:cubicBezTo>
                  <a:cubicBezTo>
                    <a:pt x="289" y="1779"/>
                    <a:pt x="321" y="1747"/>
                    <a:pt x="321" y="1707"/>
                  </a:cubicBezTo>
                  <a:cubicBezTo>
                    <a:pt x="344" y="1122"/>
                    <a:pt x="344" y="1122"/>
                    <a:pt x="344" y="1122"/>
                  </a:cubicBezTo>
                  <a:cubicBezTo>
                    <a:pt x="344" y="1113"/>
                    <a:pt x="351" y="1106"/>
                    <a:pt x="360" y="1106"/>
                  </a:cubicBezTo>
                  <a:cubicBezTo>
                    <a:pt x="369" y="1106"/>
                    <a:pt x="376" y="1113"/>
                    <a:pt x="376" y="1122"/>
                  </a:cubicBezTo>
                  <a:cubicBezTo>
                    <a:pt x="399" y="1707"/>
                    <a:pt x="399" y="1707"/>
                    <a:pt x="399" y="1707"/>
                  </a:cubicBezTo>
                  <a:cubicBezTo>
                    <a:pt x="399" y="1747"/>
                    <a:pt x="432" y="1779"/>
                    <a:pt x="471" y="1779"/>
                  </a:cubicBezTo>
                  <a:cubicBezTo>
                    <a:pt x="511" y="1779"/>
                    <a:pt x="544" y="1747"/>
                    <a:pt x="544" y="1707"/>
                  </a:cubicBezTo>
                  <a:cubicBezTo>
                    <a:pt x="546" y="1122"/>
                    <a:pt x="546" y="1122"/>
                    <a:pt x="546" y="1122"/>
                  </a:cubicBezTo>
                  <a:cubicBezTo>
                    <a:pt x="546" y="1084"/>
                    <a:pt x="546" y="1084"/>
                    <a:pt x="546" y="1084"/>
                  </a:cubicBezTo>
                  <a:cubicBezTo>
                    <a:pt x="547" y="614"/>
                    <a:pt x="547" y="614"/>
                    <a:pt x="547" y="614"/>
                  </a:cubicBezTo>
                  <a:cubicBezTo>
                    <a:pt x="547" y="605"/>
                    <a:pt x="554" y="598"/>
                    <a:pt x="563" y="598"/>
                  </a:cubicBezTo>
                  <a:cubicBezTo>
                    <a:pt x="572" y="598"/>
                    <a:pt x="579" y="605"/>
                    <a:pt x="579" y="614"/>
                  </a:cubicBezTo>
                  <a:cubicBezTo>
                    <a:pt x="590" y="1031"/>
                    <a:pt x="590" y="1031"/>
                    <a:pt x="590" y="1031"/>
                  </a:cubicBezTo>
                  <a:cubicBezTo>
                    <a:pt x="590" y="1067"/>
                    <a:pt x="619" y="1096"/>
                    <a:pt x="655" y="1096"/>
                  </a:cubicBezTo>
                  <a:cubicBezTo>
                    <a:pt x="691" y="1096"/>
                    <a:pt x="721" y="1067"/>
                    <a:pt x="721" y="1031"/>
                  </a:cubicBezTo>
                  <a:lnTo>
                    <a:pt x="696" y="593"/>
                  </a:lnTo>
                  <a:close/>
                </a:path>
              </a:pathLst>
            </a:custGeom>
            <a:gradFill flip="none" rotWithShape="1">
              <a:gsLst>
                <a:gs pos="100000">
                  <a:schemeClr val="accent1"/>
                </a:gs>
                <a:gs pos="0">
                  <a:schemeClr val="accent1">
                    <a:lumMod val="50000"/>
                  </a:schemeClr>
                </a:gs>
              </a:gsLst>
              <a:lin ang="16200000" scaled="1"/>
              <a:tileRect/>
            </a:gradFill>
            <a:ln w="9525">
              <a:noFill/>
              <a:round/>
              <a:headEnd/>
              <a:tailEnd/>
            </a:ln>
            <a:effectLst/>
            <a:scene3d>
              <a:camera prst="orthographicFront"/>
              <a:lightRig rig="twoPt" dir="t">
                <a:rot lat="0" lon="0" rev="8400000"/>
              </a:lightRig>
            </a:scene3d>
            <a:sp3d extrusionH="63500" prstMaterial="matte"/>
          </p:spPr>
          <p:txBody>
            <a:bodyPr vert="horz" wrap="square" lIns="91440" tIns="45720" rIns="91440" bIns="45720" numCol="1" anchor="t" anchorCtr="0" compatLnSpc="1">
              <a:prstTxWarp prst="textNoShape">
                <a:avLst/>
              </a:prstTxWarp>
            </a:bodyPr>
            <a:lstStyle>
              <a:defPPr>
                <a:defRPr lang="de-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de-DE"/>
            </a:p>
          </p:txBody>
        </p:sp>
        <p:sp>
          <p:nvSpPr>
            <p:cNvPr id="74" name="Freeform 73"/>
            <p:cNvSpPr>
              <a:spLocks noChangeAspect="1" noEditPoints="1"/>
            </p:cNvSpPr>
            <p:nvPr/>
          </p:nvSpPr>
          <p:spPr bwMode="gray">
            <a:xfrm>
              <a:off x="1777976" y="5526068"/>
              <a:ext cx="236708" cy="582632"/>
            </a:xfrm>
            <a:custGeom>
              <a:avLst/>
              <a:gdLst>
                <a:gd name="T0" fmla="*/ 195 w 721"/>
                <a:gd name="T1" fmla="*/ 161 h 1779"/>
                <a:gd name="T2" fmla="*/ 360 w 721"/>
                <a:gd name="T3" fmla="*/ 0 h 1779"/>
                <a:gd name="T4" fmla="*/ 526 w 721"/>
                <a:gd name="T5" fmla="*/ 161 h 1779"/>
                <a:gd name="T6" fmla="*/ 360 w 721"/>
                <a:gd name="T7" fmla="*/ 369 h 1779"/>
                <a:gd name="T8" fmla="*/ 195 w 721"/>
                <a:gd name="T9" fmla="*/ 161 h 1779"/>
                <a:gd name="T10" fmla="*/ 696 w 721"/>
                <a:gd name="T11" fmla="*/ 593 h 1779"/>
                <a:gd name="T12" fmla="*/ 497 w 721"/>
                <a:gd name="T13" fmla="*/ 393 h 1779"/>
                <a:gd name="T14" fmla="*/ 360 w 721"/>
                <a:gd name="T15" fmla="*/ 449 h 1779"/>
                <a:gd name="T16" fmla="*/ 223 w 721"/>
                <a:gd name="T17" fmla="*/ 393 h 1779"/>
                <a:gd name="T18" fmla="*/ 24 w 721"/>
                <a:gd name="T19" fmla="*/ 593 h 1779"/>
                <a:gd name="T20" fmla="*/ 0 w 721"/>
                <a:gd name="T21" fmla="*/ 1031 h 1779"/>
                <a:gd name="T22" fmla="*/ 65 w 721"/>
                <a:gd name="T23" fmla="*/ 1096 h 1779"/>
                <a:gd name="T24" fmla="*/ 130 w 721"/>
                <a:gd name="T25" fmla="*/ 1031 h 1779"/>
                <a:gd name="T26" fmla="*/ 141 w 721"/>
                <a:gd name="T27" fmla="*/ 614 h 1779"/>
                <a:gd name="T28" fmla="*/ 158 w 721"/>
                <a:gd name="T29" fmla="*/ 598 h 1779"/>
                <a:gd name="T30" fmla="*/ 174 w 721"/>
                <a:gd name="T31" fmla="*/ 614 h 1779"/>
                <a:gd name="T32" fmla="*/ 174 w 721"/>
                <a:gd name="T33" fmla="*/ 1084 h 1779"/>
                <a:gd name="T34" fmla="*/ 174 w 721"/>
                <a:gd name="T35" fmla="*/ 1122 h 1779"/>
                <a:gd name="T36" fmla="*/ 177 w 721"/>
                <a:gd name="T37" fmla="*/ 1707 h 1779"/>
                <a:gd name="T38" fmla="*/ 249 w 721"/>
                <a:gd name="T39" fmla="*/ 1779 h 1779"/>
                <a:gd name="T40" fmla="*/ 321 w 721"/>
                <a:gd name="T41" fmla="*/ 1707 h 1779"/>
                <a:gd name="T42" fmla="*/ 344 w 721"/>
                <a:gd name="T43" fmla="*/ 1122 h 1779"/>
                <a:gd name="T44" fmla="*/ 360 w 721"/>
                <a:gd name="T45" fmla="*/ 1106 h 1779"/>
                <a:gd name="T46" fmla="*/ 376 w 721"/>
                <a:gd name="T47" fmla="*/ 1122 h 1779"/>
                <a:gd name="T48" fmla="*/ 399 w 721"/>
                <a:gd name="T49" fmla="*/ 1707 h 1779"/>
                <a:gd name="T50" fmla="*/ 471 w 721"/>
                <a:gd name="T51" fmla="*/ 1779 h 1779"/>
                <a:gd name="T52" fmla="*/ 544 w 721"/>
                <a:gd name="T53" fmla="*/ 1707 h 1779"/>
                <a:gd name="T54" fmla="*/ 546 w 721"/>
                <a:gd name="T55" fmla="*/ 1122 h 1779"/>
                <a:gd name="T56" fmla="*/ 546 w 721"/>
                <a:gd name="T57" fmla="*/ 1084 h 1779"/>
                <a:gd name="T58" fmla="*/ 547 w 721"/>
                <a:gd name="T59" fmla="*/ 614 h 1779"/>
                <a:gd name="T60" fmla="*/ 563 w 721"/>
                <a:gd name="T61" fmla="*/ 598 h 1779"/>
                <a:gd name="T62" fmla="*/ 579 w 721"/>
                <a:gd name="T63" fmla="*/ 614 h 1779"/>
                <a:gd name="T64" fmla="*/ 590 w 721"/>
                <a:gd name="T65" fmla="*/ 1031 h 1779"/>
                <a:gd name="T66" fmla="*/ 655 w 721"/>
                <a:gd name="T67" fmla="*/ 1096 h 1779"/>
                <a:gd name="T68" fmla="*/ 721 w 721"/>
                <a:gd name="T69" fmla="*/ 1031 h 1779"/>
                <a:gd name="T70" fmla="*/ 696 w 721"/>
                <a:gd name="T71" fmla="*/ 593 h 17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721" h="1779">
                  <a:moveTo>
                    <a:pt x="195" y="161"/>
                  </a:moveTo>
                  <a:cubicBezTo>
                    <a:pt x="195" y="59"/>
                    <a:pt x="269" y="0"/>
                    <a:pt x="360" y="0"/>
                  </a:cubicBezTo>
                  <a:cubicBezTo>
                    <a:pt x="452" y="0"/>
                    <a:pt x="526" y="59"/>
                    <a:pt x="526" y="161"/>
                  </a:cubicBezTo>
                  <a:cubicBezTo>
                    <a:pt x="526" y="263"/>
                    <a:pt x="446" y="369"/>
                    <a:pt x="360" y="369"/>
                  </a:cubicBezTo>
                  <a:cubicBezTo>
                    <a:pt x="275" y="369"/>
                    <a:pt x="195" y="263"/>
                    <a:pt x="195" y="161"/>
                  </a:cubicBezTo>
                  <a:close/>
                  <a:moveTo>
                    <a:pt x="696" y="593"/>
                  </a:moveTo>
                  <a:cubicBezTo>
                    <a:pt x="696" y="474"/>
                    <a:pt x="572" y="393"/>
                    <a:pt x="497" y="393"/>
                  </a:cubicBezTo>
                  <a:cubicBezTo>
                    <a:pt x="421" y="393"/>
                    <a:pt x="420" y="449"/>
                    <a:pt x="360" y="449"/>
                  </a:cubicBezTo>
                  <a:cubicBezTo>
                    <a:pt x="301" y="449"/>
                    <a:pt x="283" y="393"/>
                    <a:pt x="223" y="393"/>
                  </a:cubicBezTo>
                  <a:cubicBezTo>
                    <a:pt x="164" y="393"/>
                    <a:pt x="24" y="474"/>
                    <a:pt x="24" y="593"/>
                  </a:cubicBezTo>
                  <a:cubicBezTo>
                    <a:pt x="0" y="1031"/>
                    <a:pt x="0" y="1031"/>
                    <a:pt x="0" y="1031"/>
                  </a:cubicBezTo>
                  <a:cubicBezTo>
                    <a:pt x="0" y="1067"/>
                    <a:pt x="29" y="1096"/>
                    <a:pt x="65" y="1096"/>
                  </a:cubicBezTo>
                  <a:cubicBezTo>
                    <a:pt x="101" y="1096"/>
                    <a:pt x="130" y="1067"/>
                    <a:pt x="130" y="1031"/>
                  </a:cubicBezTo>
                  <a:cubicBezTo>
                    <a:pt x="141" y="614"/>
                    <a:pt x="141" y="614"/>
                    <a:pt x="141" y="614"/>
                  </a:cubicBezTo>
                  <a:cubicBezTo>
                    <a:pt x="141" y="605"/>
                    <a:pt x="149" y="598"/>
                    <a:pt x="158" y="598"/>
                  </a:cubicBezTo>
                  <a:cubicBezTo>
                    <a:pt x="166" y="598"/>
                    <a:pt x="174" y="605"/>
                    <a:pt x="174" y="614"/>
                  </a:cubicBezTo>
                  <a:cubicBezTo>
                    <a:pt x="174" y="1084"/>
                    <a:pt x="174" y="1084"/>
                    <a:pt x="174" y="1084"/>
                  </a:cubicBezTo>
                  <a:cubicBezTo>
                    <a:pt x="174" y="1122"/>
                    <a:pt x="174" y="1122"/>
                    <a:pt x="174" y="1122"/>
                  </a:cubicBezTo>
                  <a:cubicBezTo>
                    <a:pt x="177" y="1707"/>
                    <a:pt x="177" y="1707"/>
                    <a:pt x="177" y="1707"/>
                  </a:cubicBezTo>
                  <a:cubicBezTo>
                    <a:pt x="177" y="1747"/>
                    <a:pt x="209" y="1779"/>
                    <a:pt x="249" y="1779"/>
                  </a:cubicBezTo>
                  <a:cubicBezTo>
                    <a:pt x="289" y="1779"/>
                    <a:pt x="321" y="1747"/>
                    <a:pt x="321" y="1707"/>
                  </a:cubicBezTo>
                  <a:cubicBezTo>
                    <a:pt x="344" y="1122"/>
                    <a:pt x="344" y="1122"/>
                    <a:pt x="344" y="1122"/>
                  </a:cubicBezTo>
                  <a:cubicBezTo>
                    <a:pt x="344" y="1113"/>
                    <a:pt x="351" y="1106"/>
                    <a:pt x="360" y="1106"/>
                  </a:cubicBezTo>
                  <a:cubicBezTo>
                    <a:pt x="369" y="1106"/>
                    <a:pt x="376" y="1113"/>
                    <a:pt x="376" y="1122"/>
                  </a:cubicBezTo>
                  <a:cubicBezTo>
                    <a:pt x="399" y="1707"/>
                    <a:pt x="399" y="1707"/>
                    <a:pt x="399" y="1707"/>
                  </a:cubicBezTo>
                  <a:cubicBezTo>
                    <a:pt x="399" y="1747"/>
                    <a:pt x="432" y="1779"/>
                    <a:pt x="471" y="1779"/>
                  </a:cubicBezTo>
                  <a:cubicBezTo>
                    <a:pt x="511" y="1779"/>
                    <a:pt x="544" y="1747"/>
                    <a:pt x="544" y="1707"/>
                  </a:cubicBezTo>
                  <a:cubicBezTo>
                    <a:pt x="546" y="1122"/>
                    <a:pt x="546" y="1122"/>
                    <a:pt x="546" y="1122"/>
                  </a:cubicBezTo>
                  <a:cubicBezTo>
                    <a:pt x="546" y="1084"/>
                    <a:pt x="546" y="1084"/>
                    <a:pt x="546" y="1084"/>
                  </a:cubicBezTo>
                  <a:cubicBezTo>
                    <a:pt x="547" y="614"/>
                    <a:pt x="547" y="614"/>
                    <a:pt x="547" y="614"/>
                  </a:cubicBezTo>
                  <a:cubicBezTo>
                    <a:pt x="547" y="605"/>
                    <a:pt x="554" y="598"/>
                    <a:pt x="563" y="598"/>
                  </a:cubicBezTo>
                  <a:cubicBezTo>
                    <a:pt x="572" y="598"/>
                    <a:pt x="579" y="605"/>
                    <a:pt x="579" y="614"/>
                  </a:cubicBezTo>
                  <a:cubicBezTo>
                    <a:pt x="590" y="1031"/>
                    <a:pt x="590" y="1031"/>
                    <a:pt x="590" y="1031"/>
                  </a:cubicBezTo>
                  <a:cubicBezTo>
                    <a:pt x="590" y="1067"/>
                    <a:pt x="619" y="1096"/>
                    <a:pt x="655" y="1096"/>
                  </a:cubicBezTo>
                  <a:cubicBezTo>
                    <a:pt x="691" y="1096"/>
                    <a:pt x="721" y="1067"/>
                    <a:pt x="721" y="1031"/>
                  </a:cubicBezTo>
                  <a:lnTo>
                    <a:pt x="696" y="593"/>
                  </a:lnTo>
                  <a:close/>
                </a:path>
              </a:pathLst>
            </a:custGeom>
            <a:solidFill>
              <a:srgbClr val="AFAFAF"/>
            </a:solidFill>
            <a:ln w="9525">
              <a:noFill/>
              <a:round/>
              <a:headEnd/>
              <a:tailEnd/>
            </a:ln>
            <a:effectLst/>
            <a:scene3d>
              <a:camera prst="orthographicFront"/>
              <a:lightRig rig="twoPt" dir="t">
                <a:rot lat="0" lon="0" rev="8400000"/>
              </a:lightRig>
            </a:scene3d>
            <a:sp3d extrusionH="63500" prstMaterial="matte"/>
          </p:spPr>
          <p:txBody>
            <a:bodyPr vert="horz" wrap="square" lIns="91440" tIns="45720" rIns="91440" bIns="45720" numCol="1" anchor="t" anchorCtr="0" compatLnSpc="1">
              <a:prstTxWarp prst="textNoShape">
                <a:avLst/>
              </a:prstTxWarp>
            </a:bodyPr>
            <a:lstStyle/>
            <a:p>
              <a:endParaRPr lang="de-DE"/>
            </a:p>
          </p:txBody>
        </p:sp>
        <p:sp>
          <p:nvSpPr>
            <p:cNvPr id="75" name="Freeform 74"/>
            <p:cNvSpPr>
              <a:spLocks noChangeAspect="1" noEditPoints="1"/>
            </p:cNvSpPr>
            <p:nvPr/>
          </p:nvSpPr>
          <p:spPr bwMode="gray">
            <a:xfrm>
              <a:off x="2451052" y="5526068"/>
              <a:ext cx="236708" cy="582632"/>
            </a:xfrm>
            <a:custGeom>
              <a:avLst/>
              <a:gdLst>
                <a:gd name="T0" fmla="*/ 195 w 721"/>
                <a:gd name="T1" fmla="*/ 161 h 1779"/>
                <a:gd name="T2" fmla="*/ 360 w 721"/>
                <a:gd name="T3" fmla="*/ 0 h 1779"/>
                <a:gd name="T4" fmla="*/ 526 w 721"/>
                <a:gd name="T5" fmla="*/ 161 h 1779"/>
                <a:gd name="T6" fmla="*/ 360 w 721"/>
                <a:gd name="T7" fmla="*/ 369 h 1779"/>
                <a:gd name="T8" fmla="*/ 195 w 721"/>
                <a:gd name="T9" fmla="*/ 161 h 1779"/>
                <a:gd name="T10" fmla="*/ 696 w 721"/>
                <a:gd name="T11" fmla="*/ 593 h 1779"/>
                <a:gd name="T12" fmla="*/ 497 w 721"/>
                <a:gd name="T13" fmla="*/ 393 h 1779"/>
                <a:gd name="T14" fmla="*/ 360 w 721"/>
                <a:gd name="T15" fmla="*/ 449 h 1779"/>
                <a:gd name="T16" fmla="*/ 223 w 721"/>
                <a:gd name="T17" fmla="*/ 393 h 1779"/>
                <a:gd name="T18" fmla="*/ 24 w 721"/>
                <a:gd name="T19" fmla="*/ 593 h 1779"/>
                <a:gd name="T20" fmla="*/ 0 w 721"/>
                <a:gd name="T21" fmla="*/ 1031 h 1779"/>
                <a:gd name="T22" fmla="*/ 65 w 721"/>
                <a:gd name="T23" fmla="*/ 1096 h 1779"/>
                <a:gd name="T24" fmla="*/ 130 w 721"/>
                <a:gd name="T25" fmla="*/ 1031 h 1779"/>
                <a:gd name="T26" fmla="*/ 141 w 721"/>
                <a:gd name="T27" fmla="*/ 614 h 1779"/>
                <a:gd name="T28" fmla="*/ 158 w 721"/>
                <a:gd name="T29" fmla="*/ 598 h 1779"/>
                <a:gd name="T30" fmla="*/ 174 w 721"/>
                <a:gd name="T31" fmla="*/ 614 h 1779"/>
                <a:gd name="T32" fmla="*/ 174 w 721"/>
                <a:gd name="T33" fmla="*/ 1084 h 1779"/>
                <a:gd name="T34" fmla="*/ 174 w 721"/>
                <a:gd name="T35" fmla="*/ 1122 h 1779"/>
                <a:gd name="T36" fmla="*/ 177 w 721"/>
                <a:gd name="T37" fmla="*/ 1707 h 1779"/>
                <a:gd name="T38" fmla="*/ 249 w 721"/>
                <a:gd name="T39" fmla="*/ 1779 h 1779"/>
                <a:gd name="T40" fmla="*/ 321 w 721"/>
                <a:gd name="T41" fmla="*/ 1707 h 1779"/>
                <a:gd name="T42" fmla="*/ 344 w 721"/>
                <a:gd name="T43" fmla="*/ 1122 h 1779"/>
                <a:gd name="T44" fmla="*/ 360 w 721"/>
                <a:gd name="T45" fmla="*/ 1106 h 1779"/>
                <a:gd name="T46" fmla="*/ 376 w 721"/>
                <a:gd name="T47" fmla="*/ 1122 h 1779"/>
                <a:gd name="T48" fmla="*/ 399 w 721"/>
                <a:gd name="T49" fmla="*/ 1707 h 1779"/>
                <a:gd name="T50" fmla="*/ 471 w 721"/>
                <a:gd name="T51" fmla="*/ 1779 h 1779"/>
                <a:gd name="T52" fmla="*/ 544 w 721"/>
                <a:gd name="T53" fmla="*/ 1707 h 1779"/>
                <a:gd name="T54" fmla="*/ 546 w 721"/>
                <a:gd name="T55" fmla="*/ 1122 h 1779"/>
                <a:gd name="T56" fmla="*/ 546 w 721"/>
                <a:gd name="T57" fmla="*/ 1084 h 1779"/>
                <a:gd name="T58" fmla="*/ 547 w 721"/>
                <a:gd name="T59" fmla="*/ 614 h 1779"/>
                <a:gd name="T60" fmla="*/ 563 w 721"/>
                <a:gd name="T61" fmla="*/ 598 h 1779"/>
                <a:gd name="T62" fmla="*/ 579 w 721"/>
                <a:gd name="T63" fmla="*/ 614 h 1779"/>
                <a:gd name="T64" fmla="*/ 590 w 721"/>
                <a:gd name="T65" fmla="*/ 1031 h 1779"/>
                <a:gd name="T66" fmla="*/ 655 w 721"/>
                <a:gd name="T67" fmla="*/ 1096 h 1779"/>
                <a:gd name="T68" fmla="*/ 721 w 721"/>
                <a:gd name="T69" fmla="*/ 1031 h 1779"/>
                <a:gd name="T70" fmla="*/ 696 w 721"/>
                <a:gd name="T71" fmla="*/ 593 h 17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721" h="1779">
                  <a:moveTo>
                    <a:pt x="195" y="161"/>
                  </a:moveTo>
                  <a:cubicBezTo>
                    <a:pt x="195" y="59"/>
                    <a:pt x="269" y="0"/>
                    <a:pt x="360" y="0"/>
                  </a:cubicBezTo>
                  <a:cubicBezTo>
                    <a:pt x="452" y="0"/>
                    <a:pt x="526" y="59"/>
                    <a:pt x="526" y="161"/>
                  </a:cubicBezTo>
                  <a:cubicBezTo>
                    <a:pt x="526" y="263"/>
                    <a:pt x="446" y="369"/>
                    <a:pt x="360" y="369"/>
                  </a:cubicBezTo>
                  <a:cubicBezTo>
                    <a:pt x="275" y="369"/>
                    <a:pt x="195" y="263"/>
                    <a:pt x="195" y="161"/>
                  </a:cubicBezTo>
                  <a:close/>
                  <a:moveTo>
                    <a:pt x="696" y="593"/>
                  </a:moveTo>
                  <a:cubicBezTo>
                    <a:pt x="696" y="474"/>
                    <a:pt x="572" y="393"/>
                    <a:pt x="497" y="393"/>
                  </a:cubicBezTo>
                  <a:cubicBezTo>
                    <a:pt x="421" y="393"/>
                    <a:pt x="420" y="449"/>
                    <a:pt x="360" y="449"/>
                  </a:cubicBezTo>
                  <a:cubicBezTo>
                    <a:pt x="301" y="449"/>
                    <a:pt x="283" y="393"/>
                    <a:pt x="223" y="393"/>
                  </a:cubicBezTo>
                  <a:cubicBezTo>
                    <a:pt x="164" y="393"/>
                    <a:pt x="24" y="474"/>
                    <a:pt x="24" y="593"/>
                  </a:cubicBezTo>
                  <a:cubicBezTo>
                    <a:pt x="0" y="1031"/>
                    <a:pt x="0" y="1031"/>
                    <a:pt x="0" y="1031"/>
                  </a:cubicBezTo>
                  <a:cubicBezTo>
                    <a:pt x="0" y="1067"/>
                    <a:pt x="29" y="1096"/>
                    <a:pt x="65" y="1096"/>
                  </a:cubicBezTo>
                  <a:cubicBezTo>
                    <a:pt x="101" y="1096"/>
                    <a:pt x="130" y="1067"/>
                    <a:pt x="130" y="1031"/>
                  </a:cubicBezTo>
                  <a:cubicBezTo>
                    <a:pt x="141" y="614"/>
                    <a:pt x="141" y="614"/>
                    <a:pt x="141" y="614"/>
                  </a:cubicBezTo>
                  <a:cubicBezTo>
                    <a:pt x="141" y="605"/>
                    <a:pt x="149" y="598"/>
                    <a:pt x="158" y="598"/>
                  </a:cubicBezTo>
                  <a:cubicBezTo>
                    <a:pt x="166" y="598"/>
                    <a:pt x="174" y="605"/>
                    <a:pt x="174" y="614"/>
                  </a:cubicBezTo>
                  <a:cubicBezTo>
                    <a:pt x="174" y="1084"/>
                    <a:pt x="174" y="1084"/>
                    <a:pt x="174" y="1084"/>
                  </a:cubicBezTo>
                  <a:cubicBezTo>
                    <a:pt x="174" y="1122"/>
                    <a:pt x="174" y="1122"/>
                    <a:pt x="174" y="1122"/>
                  </a:cubicBezTo>
                  <a:cubicBezTo>
                    <a:pt x="177" y="1707"/>
                    <a:pt x="177" y="1707"/>
                    <a:pt x="177" y="1707"/>
                  </a:cubicBezTo>
                  <a:cubicBezTo>
                    <a:pt x="177" y="1747"/>
                    <a:pt x="209" y="1779"/>
                    <a:pt x="249" y="1779"/>
                  </a:cubicBezTo>
                  <a:cubicBezTo>
                    <a:pt x="289" y="1779"/>
                    <a:pt x="321" y="1747"/>
                    <a:pt x="321" y="1707"/>
                  </a:cubicBezTo>
                  <a:cubicBezTo>
                    <a:pt x="344" y="1122"/>
                    <a:pt x="344" y="1122"/>
                    <a:pt x="344" y="1122"/>
                  </a:cubicBezTo>
                  <a:cubicBezTo>
                    <a:pt x="344" y="1113"/>
                    <a:pt x="351" y="1106"/>
                    <a:pt x="360" y="1106"/>
                  </a:cubicBezTo>
                  <a:cubicBezTo>
                    <a:pt x="369" y="1106"/>
                    <a:pt x="376" y="1113"/>
                    <a:pt x="376" y="1122"/>
                  </a:cubicBezTo>
                  <a:cubicBezTo>
                    <a:pt x="399" y="1707"/>
                    <a:pt x="399" y="1707"/>
                    <a:pt x="399" y="1707"/>
                  </a:cubicBezTo>
                  <a:cubicBezTo>
                    <a:pt x="399" y="1747"/>
                    <a:pt x="432" y="1779"/>
                    <a:pt x="471" y="1779"/>
                  </a:cubicBezTo>
                  <a:cubicBezTo>
                    <a:pt x="511" y="1779"/>
                    <a:pt x="544" y="1747"/>
                    <a:pt x="544" y="1707"/>
                  </a:cubicBezTo>
                  <a:cubicBezTo>
                    <a:pt x="546" y="1122"/>
                    <a:pt x="546" y="1122"/>
                    <a:pt x="546" y="1122"/>
                  </a:cubicBezTo>
                  <a:cubicBezTo>
                    <a:pt x="546" y="1084"/>
                    <a:pt x="546" y="1084"/>
                    <a:pt x="546" y="1084"/>
                  </a:cubicBezTo>
                  <a:cubicBezTo>
                    <a:pt x="547" y="614"/>
                    <a:pt x="547" y="614"/>
                    <a:pt x="547" y="614"/>
                  </a:cubicBezTo>
                  <a:cubicBezTo>
                    <a:pt x="547" y="605"/>
                    <a:pt x="554" y="598"/>
                    <a:pt x="563" y="598"/>
                  </a:cubicBezTo>
                  <a:cubicBezTo>
                    <a:pt x="572" y="598"/>
                    <a:pt x="579" y="605"/>
                    <a:pt x="579" y="614"/>
                  </a:cubicBezTo>
                  <a:cubicBezTo>
                    <a:pt x="590" y="1031"/>
                    <a:pt x="590" y="1031"/>
                    <a:pt x="590" y="1031"/>
                  </a:cubicBezTo>
                  <a:cubicBezTo>
                    <a:pt x="590" y="1067"/>
                    <a:pt x="619" y="1096"/>
                    <a:pt x="655" y="1096"/>
                  </a:cubicBezTo>
                  <a:cubicBezTo>
                    <a:pt x="691" y="1096"/>
                    <a:pt x="721" y="1067"/>
                    <a:pt x="721" y="1031"/>
                  </a:cubicBezTo>
                  <a:lnTo>
                    <a:pt x="696" y="593"/>
                  </a:lnTo>
                  <a:close/>
                </a:path>
              </a:pathLst>
            </a:custGeom>
            <a:solidFill>
              <a:srgbClr val="AFAFAF"/>
            </a:solidFill>
            <a:ln w="9525">
              <a:noFill/>
              <a:round/>
              <a:headEnd/>
              <a:tailEnd/>
            </a:ln>
            <a:effectLst/>
            <a:scene3d>
              <a:camera prst="orthographicFront"/>
              <a:lightRig rig="twoPt" dir="t">
                <a:rot lat="0" lon="0" rev="8400000"/>
              </a:lightRig>
            </a:scene3d>
            <a:sp3d extrusionH="63500" prstMaterial="matte"/>
          </p:spPr>
          <p:txBody>
            <a:bodyPr vert="horz" wrap="square" lIns="91440" tIns="45720" rIns="91440" bIns="45720" numCol="1" anchor="t" anchorCtr="0" compatLnSpc="1">
              <a:prstTxWarp prst="textNoShape">
                <a:avLst/>
              </a:prstTxWarp>
            </a:bodyPr>
            <a:lstStyle/>
            <a:p>
              <a:endParaRPr lang="de-DE"/>
            </a:p>
          </p:txBody>
        </p:sp>
        <p:sp>
          <p:nvSpPr>
            <p:cNvPr id="76" name="Freeform 75"/>
            <p:cNvSpPr>
              <a:spLocks noChangeAspect="1" noEditPoints="1"/>
            </p:cNvSpPr>
            <p:nvPr/>
          </p:nvSpPr>
          <p:spPr bwMode="gray">
            <a:xfrm>
              <a:off x="3174928" y="5526068"/>
              <a:ext cx="236708" cy="582632"/>
            </a:xfrm>
            <a:custGeom>
              <a:avLst/>
              <a:gdLst>
                <a:gd name="T0" fmla="*/ 195 w 721"/>
                <a:gd name="T1" fmla="*/ 161 h 1779"/>
                <a:gd name="T2" fmla="*/ 360 w 721"/>
                <a:gd name="T3" fmla="*/ 0 h 1779"/>
                <a:gd name="T4" fmla="*/ 526 w 721"/>
                <a:gd name="T5" fmla="*/ 161 h 1779"/>
                <a:gd name="T6" fmla="*/ 360 w 721"/>
                <a:gd name="T7" fmla="*/ 369 h 1779"/>
                <a:gd name="T8" fmla="*/ 195 w 721"/>
                <a:gd name="T9" fmla="*/ 161 h 1779"/>
                <a:gd name="T10" fmla="*/ 696 w 721"/>
                <a:gd name="T11" fmla="*/ 593 h 1779"/>
                <a:gd name="T12" fmla="*/ 497 w 721"/>
                <a:gd name="T13" fmla="*/ 393 h 1779"/>
                <a:gd name="T14" fmla="*/ 360 w 721"/>
                <a:gd name="T15" fmla="*/ 449 h 1779"/>
                <a:gd name="T16" fmla="*/ 223 w 721"/>
                <a:gd name="T17" fmla="*/ 393 h 1779"/>
                <a:gd name="T18" fmla="*/ 24 w 721"/>
                <a:gd name="T19" fmla="*/ 593 h 1779"/>
                <a:gd name="T20" fmla="*/ 0 w 721"/>
                <a:gd name="T21" fmla="*/ 1031 h 1779"/>
                <a:gd name="T22" fmla="*/ 65 w 721"/>
                <a:gd name="T23" fmla="*/ 1096 h 1779"/>
                <a:gd name="T24" fmla="*/ 130 w 721"/>
                <a:gd name="T25" fmla="*/ 1031 h 1779"/>
                <a:gd name="T26" fmla="*/ 141 w 721"/>
                <a:gd name="T27" fmla="*/ 614 h 1779"/>
                <a:gd name="T28" fmla="*/ 158 w 721"/>
                <a:gd name="T29" fmla="*/ 598 h 1779"/>
                <a:gd name="T30" fmla="*/ 174 w 721"/>
                <a:gd name="T31" fmla="*/ 614 h 1779"/>
                <a:gd name="T32" fmla="*/ 174 w 721"/>
                <a:gd name="T33" fmla="*/ 1084 h 1779"/>
                <a:gd name="T34" fmla="*/ 174 w 721"/>
                <a:gd name="T35" fmla="*/ 1122 h 1779"/>
                <a:gd name="T36" fmla="*/ 177 w 721"/>
                <a:gd name="T37" fmla="*/ 1707 h 1779"/>
                <a:gd name="T38" fmla="*/ 249 w 721"/>
                <a:gd name="T39" fmla="*/ 1779 h 1779"/>
                <a:gd name="T40" fmla="*/ 321 w 721"/>
                <a:gd name="T41" fmla="*/ 1707 h 1779"/>
                <a:gd name="T42" fmla="*/ 344 w 721"/>
                <a:gd name="T43" fmla="*/ 1122 h 1779"/>
                <a:gd name="T44" fmla="*/ 360 w 721"/>
                <a:gd name="T45" fmla="*/ 1106 h 1779"/>
                <a:gd name="T46" fmla="*/ 376 w 721"/>
                <a:gd name="T47" fmla="*/ 1122 h 1779"/>
                <a:gd name="T48" fmla="*/ 399 w 721"/>
                <a:gd name="T49" fmla="*/ 1707 h 1779"/>
                <a:gd name="T50" fmla="*/ 471 w 721"/>
                <a:gd name="T51" fmla="*/ 1779 h 1779"/>
                <a:gd name="T52" fmla="*/ 544 w 721"/>
                <a:gd name="T53" fmla="*/ 1707 h 1779"/>
                <a:gd name="T54" fmla="*/ 546 w 721"/>
                <a:gd name="T55" fmla="*/ 1122 h 1779"/>
                <a:gd name="T56" fmla="*/ 546 w 721"/>
                <a:gd name="T57" fmla="*/ 1084 h 1779"/>
                <a:gd name="T58" fmla="*/ 547 w 721"/>
                <a:gd name="T59" fmla="*/ 614 h 1779"/>
                <a:gd name="T60" fmla="*/ 563 w 721"/>
                <a:gd name="T61" fmla="*/ 598 h 1779"/>
                <a:gd name="T62" fmla="*/ 579 w 721"/>
                <a:gd name="T63" fmla="*/ 614 h 1779"/>
                <a:gd name="T64" fmla="*/ 590 w 721"/>
                <a:gd name="T65" fmla="*/ 1031 h 1779"/>
                <a:gd name="T66" fmla="*/ 655 w 721"/>
                <a:gd name="T67" fmla="*/ 1096 h 1779"/>
                <a:gd name="T68" fmla="*/ 721 w 721"/>
                <a:gd name="T69" fmla="*/ 1031 h 1779"/>
                <a:gd name="T70" fmla="*/ 696 w 721"/>
                <a:gd name="T71" fmla="*/ 593 h 17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721" h="1779">
                  <a:moveTo>
                    <a:pt x="195" y="161"/>
                  </a:moveTo>
                  <a:cubicBezTo>
                    <a:pt x="195" y="59"/>
                    <a:pt x="269" y="0"/>
                    <a:pt x="360" y="0"/>
                  </a:cubicBezTo>
                  <a:cubicBezTo>
                    <a:pt x="452" y="0"/>
                    <a:pt x="526" y="59"/>
                    <a:pt x="526" y="161"/>
                  </a:cubicBezTo>
                  <a:cubicBezTo>
                    <a:pt x="526" y="263"/>
                    <a:pt x="446" y="369"/>
                    <a:pt x="360" y="369"/>
                  </a:cubicBezTo>
                  <a:cubicBezTo>
                    <a:pt x="275" y="369"/>
                    <a:pt x="195" y="263"/>
                    <a:pt x="195" y="161"/>
                  </a:cubicBezTo>
                  <a:close/>
                  <a:moveTo>
                    <a:pt x="696" y="593"/>
                  </a:moveTo>
                  <a:cubicBezTo>
                    <a:pt x="696" y="474"/>
                    <a:pt x="572" y="393"/>
                    <a:pt x="497" y="393"/>
                  </a:cubicBezTo>
                  <a:cubicBezTo>
                    <a:pt x="421" y="393"/>
                    <a:pt x="420" y="449"/>
                    <a:pt x="360" y="449"/>
                  </a:cubicBezTo>
                  <a:cubicBezTo>
                    <a:pt x="301" y="449"/>
                    <a:pt x="283" y="393"/>
                    <a:pt x="223" y="393"/>
                  </a:cubicBezTo>
                  <a:cubicBezTo>
                    <a:pt x="164" y="393"/>
                    <a:pt x="24" y="474"/>
                    <a:pt x="24" y="593"/>
                  </a:cubicBezTo>
                  <a:cubicBezTo>
                    <a:pt x="0" y="1031"/>
                    <a:pt x="0" y="1031"/>
                    <a:pt x="0" y="1031"/>
                  </a:cubicBezTo>
                  <a:cubicBezTo>
                    <a:pt x="0" y="1067"/>
                    <a:pt x="29" y="1096"/>
                    <a:pt x="65" y="1096"/>
                  </a:cubicBezTo>
                  <a:cubicBezTo>
                    <a:pt x="101" y="1096"/>
                    <a:pt x="130" y="1067"/>
                    <a:pt x="130" y="1031"/>
                  </a:cubicBezTo>
                  <a:cubicBezTo>
                    <a:pt x="141" y="614"/>
                    <a:pt x="141" y="614"/>
                    <a:pt x="141" y="614"/>
                  </a:cubicBezTo>
                  <a:cubicBezTo>
                    <a:pt x="141" y="605"/>
                    <a:pt x="149" y="598"/>
                    <a:pt x="158" y="598"/>
                  </a:cubicBezTo>
                  <a:cubicBezTo>
                    <a:pt x="166" y="598"/>
                    <a:pt x="174" y="605"/>
                    <a:pt x="174" y="614"/>
                  </a:cubicBezTo>
                  <a:cubicBezTo>
                    <a:pt x="174" y="1084"/>
                    <a:pt x="174" y="1084"/>
                    <a:pt x="174" y="1084"/>
                  </a:cubicBezTo>
                  <a:cubicBezTo>
                    <a:pt x="174" y="1122"/>
                    <a:pt x="174" y="1122"/>
                    <a:pt x="174" y="1122"/>
                  </a:cubicBezTo>
                  <a:cubicBezTo>
                    <a:pt x="177" y="1707"/>
                    <a:pt x="177" y="1707"/>
                    <a:pt x="177" y="1707"/>
                  </a:cubicBezTo>
                  <a:cubicBezTo>
                    <a:pt x="177" y="1747"/>
                    <a:pt x="209" y="1779"/>
                    <a:pt x="249" y="1779"/>
                  </a:cubicBezTo>
                  <a:cubicBezTo>
                    <a:pt x="289" y="1779"/>
                    <a:pt x="321" y="1747"/>
                    <a:pt x="321" y="1707"/>
                  </a:cubicBezTo>
                  <a:cubicBezTo>
                    <a:pt x="344" y="1122"/>
                    <a:pt x="344" y="1122"/>
                    <a:pt x="344" y="1122"/>
                  </a:cubicBezTo>
                  <a:cubicBezTo>
                    <a:pt x="344" y="1113"/>
                    <a:pt x="351" y="1106"/>
                    <a:pt x="360" y="1106"/>
                  </a:cubicBezTo>
                  <a:cubicBezTo>
                    <a:pt x="369" y="1106"/>
                    <a:pt x="376" y="1113"/>
                    <a:pt x="376" y="1122"/>
                  </a:cubicBezTo>
                  <a:cubicBezTo>
                    <a:pt x="399" y="1707"/>
                    <a:pt x="399" y="1707"/>
                    <a:pt x="399" y="1707"/>
                  </a:cubicBezTo>
                  <a:cubicBezTo>
                    <a:pt x="399" y="1747"/>
                    <a:pt x="432" y="1779"/>
                    <a:pt x="471" y="1779"/>
                  </a:cubicBezTo>
                  <a:cubicBezTo>
                    <a:pt x="511" y="1779"/>
                    <a:pt x="544" y="1747"/>
                    <a:pt x="544" y="1707"/>
                  </a:cubicBezTo>
                  <a:cubicBezTo>
                    <a:pt x="546" y="1122"/>
                    <a:pt x="546" y="1122"/>
                    <a:pt x="546" y="1122"/>
                  </a:cubicBezTo>
                  <a:cubicBezTo>
                    <a:pt x="546" y="1084"/>
                    <a:pt x="546" y="1084"/>
                    <a:pt x="546" y="1084"/>
                  </a:cubicBezTo>
                  <a:cubicBezTo>
                    <a:pt x="547" y="614"/>
                    <a:pt x="547" y="614"/>
                    <a:pt x="547" y="614"/>
                  </a:cubicBezTo>
                  <a:cubicBezTo>
                    <a:pt x="547" y="605"/>
                    <a:pt x="554" y="598"/>
                    <a:pt x="563" y="598"/>
                  </a:cubicBezTo>
                  <a:cubicBezTo>
                    <a:pt x="572" y="598"/>
                    <a:pt x="579" y="605"/>
                    <a:pt x="579" y="614"/>
                  </a:cubicBezTo>
                  <a:cubicBezTo>
                    <a:pt x="590" y="1031"/>
                    <a:pt x="590" y="1031"/>
                    <a:pt x="590" y="1031"/>
                  </a:cubicBezTo>
                  <a:cubicBezTo>
                    <a:pt x="590" y="1067"/>
                    <a:pt x="619" y="1096"/>
                    <a:pt x="655" y="1096"/>
                  </a:cubicBezTo>
                  <a:cubicBezTo>
                    <a:pt x="691" y="1096"/>
                    <a:pt x="721" y="1067"/>
                    <a:pt x="721" y="1031"/>
                  </a:cubicBezTo>
                  <a:lnTo>
                    <a:pt x="696" y="593"/>
                  </a:lnTo>
                  <a:close/>
                </a:path>
              </a:pathLst>
            </a:custGeom>
            <a:solidFill>
              <a:srgbClr val="AFAFAF"/>
            </a:solidFill>
            <a:ln w="9525">
              <a:noFill/>
              <a:round/>
              <a:headEnd/>
              <a:tailEnd/>
            </a:ln>
            <a:effectLst/>
            <a:scene3d>
              <a:camera prst="orthographicFront"/>
              <a:lightRig rig="twoPt" dir="t">
                <a:rot lat="0" lon="0" rev="8400000"/>
              </a:lightRig>
            </a:scene3d>
            <a:sp3d extrusionH="63500" prstMaterial="matte"/>
          </p:spPr>
          <p:txBody>
            <a:bodyPr vert="horz" wrap="square" lIns="91440" tIns="45720" rIns="91440" bIns="45720" numCol="1" anchor="t" anchorCtr="0" compatLnSpc="1">
              <a:prstTxWarp prst="textNoShape">
                <a:avLst/>
              </a:prstTxWarp>
            </a:bodyPr>
            <a:lstStyle/>
            <a:p>
              <a:endParaRPr lang="de-DE"/>
            </a:p>
          </p:txBody>
        </p:sp>
        <p:sp>
          <p:nvSpPr>
            <p:cNvPr id="77" name="Freeform 76"/>
            <p:cNvSpPr>
              <a:spLocks noChangeAspect="1" noEditPoints="1"/>
            </p:cNvSpPr>
            <p:nvPr/>
          </p:nvSpPr>
          <p:spPr bwMode="gray">
            <a:xfrm>
              <a:off x="1403338" y="5526068"/>
              <a:ext cx="236708" cy="582632"/>
            </a:xfrm>
            <a:custGeom>
              <a:avLst/>
              <a:gdLst>
                <a:gd name="T0" fmla="*/ 195 w 721"/>
                <a:gd name="T1" fmla="*/ 161 h 1779"/>
                <a:gd name="T2" fmla="*/ 360 w 721"/>
                <a:gd name="T3" fmla="*/ 0 h 1779"/>
                <a:gd name="T4" fmla="*/ 526 w 721"/>
                <a:gd name="T5" fmla="*/ 161 h 1779"/>
                <a:gd name="T6" fmla="*/ 360 w 721"/>
                <a:gd name="T7" fmla="*/ 369 h 1779"/>
                <a:gd name="T8" fmla="*/ 195 w 721"/>
                <a:gd name="T9" fmla="*/ 161 h 1779"/>
                <a:gd name="T10" fmla="*/ 696 w 721"/>
                <a:gd name="T11" fmla="*/ 593 h 1779"/>
                <a:gd name="T12" fmla="*/ 497 w 721"/>
                <a:gd name="T13" fmla="*/ 393 h 1779"/>
                <a:gd name="T14" fmla="*/ 360 w 721"/>
                <a:gd name="T15" fmla="*/ 449 h 1779"/>
                <a:gd name="T16" fmla="*/ 223 w 721"/>
                <a:gd name="T17" fmla="*/ 393 h 1779"/>
                <a:gd name="T18" fmla="*/ 24 w 721"/>
                <a:gd name="T19" fmla="*/ 593 h 1779"/>
                <a:gd name="T20" fmla="*/ 0 w 721"/>
                <a:gd name="T21" fmla="*/ 1031 h 1779"/>
                <a:gd name="T22" fmla="*/ 65 w 721"/>
                <a:gd name="T23" fmla="*/ 1096 h 1779"/>
                <a:gd name="T24" fmla="*/ 130 w 721"/>
                <a:gd name="T25" fmla="*/ 1031 h 1779"/>
                <a:gd name="T26" fmla="*/ 141 w 721"/>
                <a:gd name="T27" fmla="*/ 614 h 1779"/>
                <a:gd name="T28" fmla="*/ 158 w 721"/>
                <a:gd name="T29" fmla="*/ 598 h 1779"/>
                <a:gd name="T30" fmla="*/ 174 w 721"/>
                <a:gd name="T31" fmla="*/ 614 h 1779"/>
                <a:gd name="T32" fmla="*/ 174 w 721"/>
                <a:gd name="T33" fmla="*/ 1084 h 1779"/>
                <a:gd name="T34" fmla="*/ 174 w 721"/>
                <a:gd name="T35" fmla="*/ 1122 h 1779"/>
                <a:gd name="T36" fmla="*/ 177 w 721"/>
                <a:gd name="T37" fmla="*/ 1707 h 1779"/>
                <a:gd name="T38" fmla="*/ 249 w 721"/>
                <a:gd name="T39" fmla="*/ 1779 h 1779"/>
                <a:gd name="T40" fmla="*/ 321 w 721"/>
                <a:gd name="T41" fmla="*/ 1707 h 1779"/>
                <a:gd name="T42" fmla="*/ 344 w 721"/>
                <a:gd name="T43" fmla="*/ 1122 h 1779"/>
                <a:gd name="T44" fmla="*/ 360 w 721"/>
                <a:gd name="T45" fmla="*/ 1106 h 1779"/>
                <a:gd name="T46" fmla="*/ 376 w 721"/>
                <a:gd name="T47" fmla="*/ 1122 h 1779"/>
                <a:gd name="T48" fmla="*/ 399 w 721"/>
                <a:gd name="T49" fmla="*/ 1707 h 1779"/>
                <a:gd name="T50" fmla="*/ 471 w 721"/>
                <a:gd name="T51" fmla="*/ 1779 h 1779"/>
                <a:gd name="T52" fmla="*/ 544 w 721"/>
                <a:gd name="T53" fmla="*/ 1707 h 1779"/>
                <a:gd name="T54" fmla="*/ 546 w 721"/>
                <a:gd name="T55" fmla="*/ 1122 h 1779"/>
                <a:gd name="T56" fmla="*/ 546 w 721"/>
                <a:gd name="T57" fmla="*/ 1084 h 1779"/>
                <a:gd name="T58" fmla="*/ 547 w 721"/>
                <a:gd name="T59" fmla="*/ 614 h 1779"/>
                <a:gd name="T60" fmla="*/ 563 w 721"/>
                <a:gd name="T61" fmla="*/ 598 h 1779"/>
                <a:gd name="T62" fmla="*/ 579 w 721"/>
                <a:gd name="T63" fmla="*/ 614 h 1779"/>
                <a:gd name="T64" fmla="*/ 590 w 721"/>
                <a:gd name="T65" fmla="*/ 1031 h 1779"/>
                <a:gd name="T66" fmla="*/ 655 w 721"/>
                <a:gd name="T67" fmla="*/ 1096 h 1779"/>
                <a:gd name="T68" fmla="*/ 721 w 721"/>
                <a:gd name="T69" fmla="*/ 1031 h 1779"/>
                <a:gd name="T70" fmla="*/ 696 w 721"/>
                <a:gd name="T71" fmla="*/ 593 h 17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721" h="1779">
                  <a:moveTo>
                    <a:pt x="195" y="161"/>
                  </a:moveTo>
                  <a:cubicBezTo>
                    <a:pt x="195" y="59"/>
                    <a:pt x="269" y="0"/>
                    <a:pt x="360" y="0"/>
                  </a:cubicBezTo>
                  <a:cubicBezTo>
                    <a:pt x="452" y="0"/>
                    <a:pt x="526" y="59"/>
                    <a:pt x="526" y="161"/>
                  </a:cubicBezTo>
                  <a:cubicBezTo>
                    <a:pt x="526" y="263"/>
                    <a:pt x="446" y="369"/>
                    <a:pt x="360" y="369"/>
                  </a:cubicBezTo>
                  <a:cubicBezTo>
                    <a:pt x="275" y="369"/>
                    <a:pt x="195" y="263"/>
                    <a:pt x="195" y="161"/>
                  </a:cubicBezTo>
                  <a:close/>
                  <a:moveTo>
                    <a:pt x="696" y="593"/>
                  </a:moveTo>
                  <a:cubicBezTo>
                    <a:pt x="696" y="474"/>
                    <a:pt x="572" y="393"/>
                    <a:pt x="497" y="393"/>
                  </a:cubicBezTo>
                  <a:cubicBezTo>
                    <a:pt x="421" y="393"/>
                    <a:pt x="420" y="449"/>
                    <a:pt x="360" y="449"/>
                  </a:cubicBezTo>
                  <a:cubicBezTo>
                    <a:pt x="301" y="449"/>
                    <a:pt x="283" y="393"/>
                    <a:pt x="223" y="393"/>
                  </a:cubicBezTo>
                  <a:cubicBezTo>
                    <a:pt x="164" y="393"/>
                    <a:pt x="24" y="474"/>
                    <a:pt x="24" y="593"/>
                  </a:cubicBezTo>
                  <a:cubicBezTo>
                    <a:pt x="0" y="1031"/>
                    <a:pt x="0" y="1031"/>
                    <a:pt x="0" y="1031"/>
                  </a:cubicBezTo>
                  <a:cubicBezTo>
                    <a:pt x="0" y="1067"/>
                    <a:pt x="29" y="1096"/>
                    <a:pt x="65" y="1096"/>
                  </a:cubicBezTo>
                  <a:cubicBezTo>
                    <a:pt x="101" y="1096"/>
                    <a:pt x="130" y="1067"/>
                    <a:pt x="130" y="1031"/>
                  </a:cubicBezTo>
                  <a:cubicBezTo>
                    <a:pt x="141" y="614"/>
                    <a:pt x="141" y="614"/>
                    <a:pt x="141" y="614"/>
                  </a:cubicBezTo>
                  <a:cubicBezTo>
                    <a:pt x="141" y="605"/>
                    <a:pt x="149" y="598"/>
                    <a:pt x="158" y="598"/>
                  </a:cubicBezTo>
                  <a:cubicBezTo>
                    <a:pt x="166" y="598"/>
                    <a:pt x="174" y="605"/>
                    <a:pt x="174" y="614"/>
                  </a:cubicBezTo>
                  <a:cubicBezTo>
                    <a:pt x="174" y="1084"/>
                    <a:pt x="174" y="1084"/>
                    <a:pt x="174" y="1084"/>
                  </a:cubicBezTo>
                  <a:cubicBezTo>
                    <a:pt x="174" y="1122"/>
                    <a:pt x="174" y="1122"/>
                    <a:pt x="174" y="1122"/>
                  </a:cubicBezTo>
                  <a:cubicBezTo>
                    <a:pt x="177" y="1707"/>
                    <a:pt x="177" y="1707"/>
                    <a:pt x="177" y="1707"/>
                  </a:cubicBezTo>
                  <a:cubicBezTo>
                    <a:pt x="177" y="1747"/>
                    <a:pt x="209" y="1779"/>
                    <a:pt x="249" y="1779"/>
                  </a:cubicBezTo>
                  <a:cubicBezTo>
                    <a:pt x="289" y="1779"/>
                    <a:pt x="321" y="1747"/>
                    <a:pt x="321" y="1707"/>
                  </a:cubicBezTo>
                  <a:cubicBezTo>
                    <a:pt x="344" y="1122"/>
                    <a:pt x="344" y="1122"/>
                    <a:pt x="344" y="1122"/>
                  </a:cubicBezTo>
                  <a:cubicBezTo>
                    <a:pt x="344" y="1113"/>
                    <a:pt x="351" y="1106"/>
                    <a:pt x="360" y="1106"/>
                  </a:cubicBezTo>
                  <a:cubicBezTo>
                    <a:pt x="369" y="1106"/>
                    <a:pt x="376" y="1113"/>
                    <a:pt x="376" y="1122"/>
                  </a:cubicBezTo>
                  <a:cubicBezTo>
                    <a:pt x="399" y="1707"/>
                    <a:pt x="399" y="1707"/>
                    <a:pt x="399" y="1707"/>
                  </a:cubicBezTo>
                  <a:cubicBezTo>
                    <a:pt x="399" y="1747"/>
                    <a:pt x="432" y="1779"/>
                    <a:pt x="471" y="1779"/>
                  </a:cubicBezTo>
                  <a:cubicBezTo>
                    <a:pt x="511" y="1779"/>
                    <a:pt x="544" y="1747"/>
                    <a:pt x="544" y="1707"/>
                  </a:cubicBezTo>
                  <a:cubicBezTo>
                    <a:pt x="546" y="1122"/>
                    <a:pt x="546" y="1122"/>
                    <a:pt x="546" y="1122"/>
                  </a:cubicBezTo>
                  <a:cubicBezTo>
                    <a:pt x="546" y="1084"/>
                    <a:pt x="546" y="1084"/>
                    <a:pt x="546" y="1084"/>
                  </a:cubicBezTo>
                  <a:cubicBezTo>
                    <a:pt x="547" y="614"/>
                    <a:pt x="547" y="614"/>
                    <a:pt x="547" y="614"/>
                  </a:cubicBezTo>
                  <a:cubicBezTo>
                    <a:pt x="547" y="605"/>
                    <a:pt x="554" y="598"/>
                    <a:pt x="563" y="598"/>
                  </a:cubicBezTo>
                  <a:cubicBezTo>
                    <a:pt x="572" y="598"/>
                    <a:pt x="579" y="605"/>
                    <a:pt x="579" y="614"/>
                  </a:cubicBezTo>
                  <a:cubicBezTo>
                    <a:pt x="590" y="1031"/>
                    <a:pt x="590" y="1031"/>
                    <a:pt x="590" y="1031"/>
                  </a:cubicBezTo>
                  <a:cubicBezTo>
                    <a:pt x="590" y="1067"/>
                    <a:pt x="619" y="1096"/>
                    <a:pt x="655" y="1096"/>
                  </a:cubicBezTo>
                  <a:cubicBezTo>
                    <a:pt x="691" y="1096"/>
                    <a:pt x="721" y="1067"/>
                    <a:pt x="721" y="1031"/>
                  </a:cubicBezTo>
                  <a:lnTo>
                    <a:pt x="696" y="593"/>
                  </a:lnTo>
                  <a:close/>
                </a:path>
              </a:pathLst>
            </a:custGeom>
            <a:solidFill>
              <a:srgbClr val="AFAFAF"/>
            </a:solidFill>
            <a:ln w="9525">
              <a:noFill/>
              <a:round/>
              <a:headEnd/>
              <a:tailEnd/>
            </a:ln>
            <a:effectLst/>
            <a:scene3d>
              <a:camera prst="orthographicFront"/>
              <a:lightRig rig="twoPt" dir="t">
                <a:rot lat="0" lon="0" rev="8400000"/>
              </a:lightRig>
            </a:scene3d>
            <a:sp3d extrusionH="63500" prstMaterial="matte"/>
          </p:spPr>
          <p:txBody>
            <a:bodyPr vert="horz" wrap="square" lIns="91440" tIns="45720" rIns="91440" bIns="45720" numCol="1" anchor="t" anchorCtr="0" compatLnSpc="1">
              <a:prstTxWarp prst="textNoShape">
                <a:avLst/>
              </a:prstTxWarp>
            </a:bodyPr>
            <a:lstStyle/>
            <a:p>
              <a:endParaRPr lang="de-DE"/>
            </a:p>
          </p:txBody>
        </p:sp>
        <p:sp>
          <p:nvSpPr>
            <p:cNvPr id="78" name="Freeform 77"/>
            <p:cNvSpPr>
              <a:spLocks noChangeAspect="1" noEditPoints="1"/>
            </p:cNvSpPr>
            <p:nvPr/>
          </p:nvSpPr>
          <p:spPr bwMode="gray">
            <a:xfrm>
              <a:off x="2101814" y="5526068"/>
              <a:ext cx="236708" cy="582632"/>
            </a:xfrm>
            <a:custGeom>
              <a:avLst/>
              <a:gdLst>
                <a:gd name="T0" fmla="*/ 195 w 721"/>
                <a:gd name="T1" fmla="*/ 161 h 1779"/>
                <a:gd name="T2" fmla="*/ 360 w 721"/>
                <a:gd name="T3" fmla="*/ 0 h 1779"/>
                <a:gd name="T4" fmla="*/ 526 w 721"/>
                <a:gd name="T5" fmla="*/ 161 h 1779"/>
                <a:gd name="T6" fmla="*/ 360 w 721"/>
                <a:gd name="T7" fmla="*/ 369 h 1779"/>
                <a:gd name="T8" fmla="*/ 195 w 721"/>
                <a:gd name="T9" fmla="*/ 161 h 1779"/>
                <a:gd name="T10" fmla="*/ 696 w 721"/>
                <a:gd name="T11" fmla="*/ 593 h 1779"/>
                <a:gd name="T12" fmla="*/ 497 w 721"/>
                <a:gd name="T13" fmla="*/ 393 h 1779"/>
                <a:gd name="T14" fmla="*/ 360 w 721"/>
                <a:gd name="T15" fmla="*/ 449 h 1779"/>
                <a:gd name="T16" fmla="*/ 223 w 721"/>
                <a:gd name="T17" fmla="*/ 393 h 1779"/>
                <a:gd name="T18" fmla="*/ 24 w 721"/>
                <a:gd name="T19" fmla="*/ 593 h 1779"/>
                <a:gd name="T20" fmla="*/ 0 w 721"/>
                <a:gd name="T21" fmla="*/ 1031 h 1779"/>
                <a:gd name="T22" fmla="*/ 65 w 721"/>
                <a:gd name="T23" fmla="*/ 1096 h 1779"/>
                <a:gd name="T24" fmla="*/ 130 w 721"/>
                <a:gd name="T25" fmla="*/ 1031 h 1779"/>
                <a:gd name="T26" fmla="*/ 141 w 721"/>
                <a:gd name="T27" fmla="*/ 614 h 1779"/>
                <a:gd name="T28" fmla="*/ 158 w 721"/>
                <a:gd name="T29" fmla="*/ 598 h 1779"/>
                <a:gd name="T30" fmla="*/ 174 w 721"/>
                <a:gd name="T31" fmla="*/ 614 h 1779"/>
                <a:gd name="T32" fmla="*/ 174 w 721"/>
                <a:gd name="T33" fmla="*/ 1084 h 1779"/>
                <a:gd name="T34" fmla="*/ 174 w 721"/>
                <a:gd name="T35" fmla="*/ 1122 h 1779"/>
                <a:gd name="T36" fmla="*/ 177 w 721"/>
                <a:gd name="T37" fmla="*/ 1707 h 1779"/>
                <a:gd name="T38" fmla="*/ 249 w 721"/>
                <a:gd name="T39" fmla="*/ 1779 h 1779"/>
                <a:gd name="T40" fmla="*/ 321 w 721"/>
                <a:gd name="T41" fmla="*/ 1707 h 1779"/>
                <a:gd name="T42" fmla="*/ 344 w 721"/>
                <a:gd name="T43" fmla="*/ 1122 h 1779"/>
                <a:gd name="T44" fmla="*/ 360 w 721"/>
                <a:gd name="T45" fmla="*/ 1106 h 1779"/>
                <a:gd name="T46" fmla="*/ 376 w 721"/>
                <a:gd name="T47" fmla="*/ 1122 h 1779"/>
                <a:gd name="T48" fmla="*/ 399 w 721"/>
                <a:gd name="T49" fmla="*/ 1707 h 1779"/>
                <a:gd name="T50" fmla="*/ 471 w 721"/>
                <a:gd name="T51" fmla="*/ 1779 h 1779"/>
                <a:gd name="T52" fmla="*/ 544 w 721"/>
                <a:gd name="T53" fmla="*/ 1707 h 1779"/>
                <a:gd name="T54" fmla="*/ 546 w 721"/>
                <a:gd name="T55" fmla="*/ 1122 h 1779"/>
                <a:gd name="T56" fmla="*/ 546 w 721"/>
                <a:gd name="T57" fmla="*/ 1084 h 1779"/>
                <a:gd name="T58" fmla="*/ 547 w 721"/>
                <a:gd name="T59" fmla="*/ 614 h 1779"/>
                <a:gd name="T60" fmla="*/ 563 w 721"/>
                <a:gd name="T61" fmla="*/ 598 h 1779"/>
                <a:gd name="T62" fmla="*/ 579 w 721"/>
                <a:gd name="T63" fmla="*/ 614 h 1779"/>
                <a:gd name="T64" fmla="*/ 590 w 721"/>
                <a:gd name="T65" fmla="*/ 1031 h 1779"/>
                <a:gd name="T66" fmla="*/ 655 w 721"/>
                <a:gd name="T67" fmla="*/ 1096 h 1779"/>
                <a:gd name="T68" fmla="*/ 721 w 721"/>
                <a:gd name="T69" fmla="*/ 1031 h 1779"/>
                <a:gd name="T70" fmla="*/ 696 w 721"/>
                <a:gd name="T71" fmla="*/ 593 h 17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721" h="1779">
                  <a:moveTo>
                    <a:pt x="195" y="161"/>
                  </a:moveTo>
                  <a:cubicBezTo>
                    <a:pt x="195" y="59"/>
                    <a:pt x="269" y="0"/>
                    <a:pt x="360" y="0"/>
                  </a:cubicBezTo>
                  <a:cubicBezTo>
                    <a:pt x="452" y="0"/>
                    <a:pt x="526" y="59"/>
                    <a:pt x="526" y="161"/>
                  </a:cubicBezTo>
                  <a:cubicBezTo>
                    <a:pt x="526" y="263"/>
                    <a:pt x="446" y="369"/>
                    <a:pt x="360" y="369"/>
                  </a:cubicBezTo>
                  <a:cubicBezTo>
                    <a:pt x="275" y="369"/>
                    <a:pt x="195" y="263"/>
                    <a:pt x="195" y="161"/>
                  </a:cubicBezTo>
                  <a:close/>
                  <a:moveTo>
                    <a:pt x="696" y="593"/>
                  </a:moveTo>
                  <a:cubicBezTo>
                    <a:pt x="696" y="474"/>
                    <a:pt x="572" y="393"/>
                    <a:pt x="497" y="393"/>
                  </a:cubicBezTo>
                  <a:cubicBezTo>
                    <a:pt x="421" y="393"/>
                    <a:pt x="420" y="449"/>
                    <a:pt x="360" y="449"/>
                  </a:cubicBezTo>
                  <a:cubicBezTo>
                    <a:pt x="301" y="449"/>
                    <a:pt x="283" y="393"/>
                    <a:pt x="223" y="393"/>
                  </a:cubicBezTo>
                  <a:cubicBezTo>
                    <a:pt x="164" y="393"/>
                    <a:pt x="24" y="474"/>
                    <a:pt x="24" y="593"/>
                  </a:cubicBezTo>
                  <a:cubicBezTo>
                    <a:pt x="0" y="1031"/>
                    <a:pt x="0" y="1031"/>
                    <a:pt x="0" y="1031"/>
                  </a:cubicBezTo>
                  <a:cubicBezTo>
                    <a:pt x="0" y="1067"/>
                    <a:pt x="29" y="1096"/>
                    <a:pt x="65" y="1096"/>
                  </a:cubicBezTo>
                  <a:cubicBezTo>
                    <a:pt x="101" y="1096"/>
                    <a:pt x="130" y="1067"/>
                    <a:pt x="130" y="1031"/>
                  </a:cubicBezTo>
                  <a:cubicBezTo>
                    <a:pt x="141" y="614"/>
                    <a:pt x="141" y="614"/>
                    <a:pt x="141" y="614"/>
                  </a:cubicBezTo>
                  <a:cubicBezTo>
                    <a:pt x="141" y="605"/>
                    <a:pt x="149" y="598"/>
                    <a:pt x="158" y="598"/>
                  </a:cubicBezTo>
                  <a:cubicBezTo>
                    <a:pt x="166" y="598"/>
                    <a:pt x="174" y="605"/>
                    <a:pt x="174" y="614"/>
                  </a:cubicBezTo>
                  <a:cubicBezTo>
                    <a:pt x="174" y="1084"/>
                    <a:pt x="174" y="1084"/>
                    <a:pt x="174" y="1084"/>
                  </a:cubicBezTo>
                  <a:cubicBezTo>
                    <a:pt x="174" y="1122"/>
                    <a:pt x="174" y="1122"/>
                    <a:pt x="174" y="1122"/>
                  </a:cubicBezTo>
                  <a:cubicBezTo>
                    <a:pt x="177" y="1707"/>
                    <a:pt x="177" y="1707"/>
                    <a:pt x="177" y="1707"/>
                  </a:cubicBezTo>
                  <a:cubicBezTo>
                    <a:pt x="177" y="1747"/>
                    <a:pt x="209" y="1779"/>
                    <a:pt x="249" y="1779"/>
                  </a:cubicBezTo>
                  <a:cubicBezTo>
                    <a:pt x="289" y="1779"/>
                    <a:pt x="321" y="1747"/>
                    <a:pt x="321" y="1707"/>
                  </a:cubicBezTo>
                  <a:cubicBezTo>
                    <a:pt x="344" y="1122"/>
                    <a:pt x="344" y="1122"/>
                    <a:pt x="344" y="1122"/>
                  </a:cubicBezTo>
                  <a:cubicBezTo>
                    <a:pt x="344" y="1113"/>
                    <a:pt x="351" y="1106"/>
                    <a:pt x="360" y="1106"/>
                  </a:cubicBezTo>
                  <a:cubicBezTo>
                    <a:pt x="369" y="1106"/>
                    <a:pt x="376" y="1113"/>
                    <a:pt x="376" y="1122"/>
                  </a:cubicBezTo>
                  <a:cubicBezTo>
                    <a:pt x="399" y="1707"/>
                    <a:pt x="399" y="1707"/>
                    <a:pt x="399" y="1707"/>
                  </a:cubicBezTo>
                  <a:cubicBezTo>
                    <a:pt x="399" y="1747"/>
                    <a:pt x="432" y="1779"/>
                    <a:pt x="471" y="1779"/>
                  </a:cubicBezTo>
                  <a:cubicBezTo>
                    <a:pt x="511" y="1779"/>
                    <a:pt x="544" y="1747"/>
                    <a:pt x="544" y="1707"/>
                  </a:cubicBezTo>
                  <a:cubicBezTo>
                    <a:pt x="546" y="1122"/>
                    <a:pt x="546" y="1122"/>
                    <a:pt x="546" y="1122"/>
                  </a:cubicBezTo>
                  <a:cubicBezTo>
                    <a:pt x="546" y="1084"/>
                    <a:pt x="546" y="1084"/>
                    <a:pt x="546" y="1084"/>
                  </a:cubicBezTo>
                  <a:cubicBezTo>
                    <a:pt x="547" y="614"/>
                    <a:pt x="547" y="614"/>
                    <a:pt x="547" y="614"/>
                  </a:cubicBezTo>
                  <a:cubicBezTo>
                    <a:pt x="547" y="605"/>
                    <a:pt x="554" y="598"/>
                    <a:pt x="563" y="598"/>
                  </a:cubicBezTo>
                  <a:cubicBezTo>
                    <a:pt x="572" y="598"/>
                    <a:pt x="579" y="605"/>
                    <a:pt x="579" y="614"/>
                  </a:cubicBezTo>
                  <a:cubicBezTo>
                    <a:pt x="590" y="1031"/>
                    <a:pt x="590" y="1031"/>
                    <a:pt x="590" y="1031"/>
                  </a:cubicBezTo>
                  <a:cubicBezTo>
                    <a:pt x="590" y="1067"/>
                    <a:pt x="619" y="1096"/>
                    <a:pt x="655" y="1096"/>
                  </a:cubicBezTo>
                  <a:cubicBezTo>
                    <a:pt x="691" y="1096"/>
                    <a:pt x="721" y="1067"/>
                    <a:pt x="721" y="1031"/>
                  </a:cubicBezTo>
                  <a:lnTo>
                    <a:pt x="696" y="593"/>
                  </a:lnTo>
                  <a:close/>
                </a:path>
              </a:pathLst>
            </a:custGeom>
            <a:solidFill>
              <a:srgbClr val="AFAFAF"/>
            </a:solidFill>
            <a:ln w="9525">
              <a:noFill/>
              <a:round/>
              <a:headEnd/>
              <a:tailEnd/>
            </a:ln>
            <a:effectLst/>
            <a:scene3d>
              <a:camera prst="orthographicFront"/>
              <a:lightRig rig="twoPt" dir="t">
                <a:rot lat="0" lon="0" rev="8400000"/>
              </a:lightRig>
            </a:scene3d>
            <a:sp3d extrusionH="63500" prstMaterial="matte"/>
          </p:spPr>
          <p:txBody>
            <a:bodyPr vert="horz" wrap="square" lIns="91440" tIns="45720" rIns="91440" bIns="45720" numCol="1" anchor="t" anchorCtr="0" compatLnSpc="1">
              <a:prstTxWarp prst="textNoShape">
                <a:avLst/>
              </a:prstTxWarp>
            </a:bodyPr>
            <a:lstStyle/>
            <a:p>
              <a:endParaRPr lang="de-DE"/>
            </a:p>
          </p:txBody>
        </p:sp>
        <p:sp>
          <p:nvSpPr>
            <p:cNvPr id="79" name="Freeform 78"/>
            <p:cNvSpPr>
              <a:spLocks noChangeAspect="1" noEditPoints="1"/>
            </p:cNvSpPr>
            <p:nvPr/>
          </p:nvSpPr>
          <p:spPr bwMode="gray">
            <a:xfrm>
              <a:off x="2800290" y="5526068"/>
              <a:ext cx="236708" cy="582632"/>
            </a:xfrm>
            <a:custGeom>
              <a:avLst/>
              <a:gdLst>
                <a:gd name="T0" fmla="*/ 195 w 721"/>
                <a:gd name="T1" fmla="*/ 161 h 1779"/>
                <a:gd name="T2" fmla="*/ 360 w 721"/>
                <a:gd name="T3" fmla="*/ 0 h 1779"/>
                <a:gd name="T4" fmla="*/ 526 w 721"/>
                <a:gd name="T5" fmla="*/ 161 h 1779"/>
                <a:gd name="T6" fmla="*/ 360 w 721"/>
                <a:gd name="T7" fmla="*/ 369 h 1779"/>
                <a:gd name="T8" fmla="*/ 195 w 721"/>
                <a:gd name="T9" fmla="*/ 161 h 1779"/>
                <a:gd name="T10" fmla="*/ 696 w 721"/>
                <a:gd name="T11" fmla="*/ 593 h 1779"/>
                <a:gd name="T12" fmla="*/ 497 w 721"/>
                <a:gd name="T13" fmla="*/ 393 h 1779"/>
                <a:gd name="T14" fmla="*/ 360 w 721"/>
                <a:gd name="T15" fmla="*/ 449 h 1779"/>
                <a:gd name="T16" fmla="*/ 223 w 721"/>
                <a:gd name="T17" fmla="*/ 393 h 1779"/>
                <a:gd name="T18" fmla="*/ 24 w 721"/>
                <a:gd name="T19" fmla="*/ 593 h 1779"/>
                <a:gd name="T20" fmla="*/ 0 w 721"/>
                <a:gd name="T21" fmla="*/ 1031 h 1779"/>
                <a:gd name="T22" fmla="*/ 65 w 721"/>
                <a:gd name="T23" fmla="*/ 1096 h 1779"/>
                <a:gd name="T24" fmla="*/ 130 w 721"/>
                <a:gd name="T25" fmla="*/ 1031 h 1779"/>
                <a:gd name="T26" fmla="*/ 141 w 721"/>
                <a:gd name="T27" fmla="*/ 614 h 1779"/>
                <a:gd name="T28" fmla="*/ 158 w 721"/>
                <a:gd name="T29" fmla="*/ 598 h 1779"/>
                <a:gd name="T30" fmla="*/ 174 w 721"/>
                <a:gd name="T31" fmla="*/ 614 h 1779"/>
                <a:gd name="T32" fmla="*/ 174 w 721"/>
                <a:gd name="T33" fmla="*/ 1084 h 1779"/>
                <a:gd name="T34" fmla="*/ 174 w 721"/>
                <a:gd name="T35" fmla="*/ 1122 h 1779"/>
                <a:gd name="T36" fmla="*/ 177 w 721"/>
                <a:gd name="T37" fmla="*/ 1707 h 1779"/>
                <a:gd name="T38" fmla="*/ 249 w 721"/>
                <a:gd name="T39" fmla="*/ 1779 h 1779"/>
                <a:gd name="T40" fmla="*/ 321 w 721"/>
                <a:gd name="T41" fmla="*/ 1707 h 1779"/>
                <a:gd name="T42" fmla="*/ 344 w 721"/>
                <a:gd name="T43" fmla="*/ 1122 h 1779"/>
                <a:gd name="T44" fmla="*/ 360 w 721"/>
                <a:gd name="T45" fmla="*/ 1106 h 1779"/>
                <a:gd name="T46" fmla="*/ 376 w 721"/>
                <a:gd name="T47" fmla="*/ 1122 h 1779"/>
                <a:gd name="T48" fmla="*/ 399 w 721"/>
                <a:gd name="T49" fmla="*/ 1707 h 1779"/>
                <a:gd name="T50" fmla="*/ 471 w 721"/>
                <a:gd name="T51" fmla="*/ 1779 h 1779"/>
                <a:gd name="T52" fmla="*/ 544 w 721"/>
                <a:gd name="T53" fmla="*/ 1707 h 1779"/>
                <a:gd name="T54" fmla="*/ 546 w 721"/>
                <a:gd name="T55" fmla="*/ 1122 h 1779"/>
                <a:gd name="T56" fmla="*/ 546 w 721"/>
                <a:gd name="T57" fmla="*/ 1084 h 1779"/>
                <a:gd name="T58" fmla="*/ 547 w 721"/>
                <a:gd name="T59" fmla="*/ 614 h 1779"/>
                <a:gd name="T60" fmla="*/ 563 w 721"/>
                <a:gd name="T61" fmla="*/ 598 h 1779"/>
                <a:gd name="T62" fmla="*/ 579 w 721"/>
                <a:gd name="T63" fmla="*/ 614 h 1779"/>
                <a:gd name="T64" fmla="*/ 590 w 721"/>
                <a:gd name="T65" fmla="*/ 1031 h 1779"/>
                <a:gd name="T66" fmla="*/ 655 w 721"/>
                <a:gd name="T67" fmla="*/ 1096 h 1779"/>
                <a:gd name="T68" fmla="*/ 721 w 721"/>
                <a:gd name="T69" fmla="*/ 1031 h 1779"/>
                <a:gd name="T70" fmla="*/ 696 w 721"/>
                <a:gd name="T71" fmla="*/ 593 h 17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721" h="1779">
                  <a:moveTo>
                    <a:pt x="195" y="161"/>
                  </a:moveTo>
                  <a:cubicBezTo>
                    <a:pt x="195" y="59"/>
                    <a:pt x="269" y="0"/>
                    <a:pt x="360" y="0"/>
                  </a:cubicBezTo>
                  <a:cubicBezTo>
                    <a:pt x="452" y="0"/>
                    <a:pt x="526" y="59"/>
                    <a:pt x="526" y="161"/>
                  </a:cubicBezTo>
                  <a:cubicBezTo>
                    <a:pt x="526" y="263"/>
                    <a:pt x="446" y="369"/>
                    <a:pt x="360" y="369"/>
                  </a:cubicBezTo>
                  <a:cubicBezTo>
                    <a:pt x="275" y="369"/>
                    <a:pt x="195" y="263"/>
                    <a:pt x="195" y="161"/>
                  </a:cubicBezTo>
                  <a:close/>
                  <a:moveTo>
                    <a:pt x="696" y="593"/>
                  </a:moveTo>
                  <a:cubicBezTo>
                    <a:pt x="696" y="474"/>
                    <a:pt x="572" y="393"/>
                    <a:pt x="497" y="393"/>
                  </a:cubicBezTo>
                  <a:cubicBezTo>
                    <a:pt x="421" y="393"/>
                    <a:pt x="420" y="449"/>
                    <a:pt x="360" y="449"/>
                  </a:cubicBezTo>
                  <a:cubicBezTo>
                    <a:pt x="301" y="449"/>
                    <a:pt x="283" y="393"/>
                    <a:pt x="223" y="393"/>
                  </a:cubicBezTo>
                  <a:cubicBezTo>
                    <a:pt x="164" y="393"/>
                    <a:pt x="24" y="474"/>
                    <a:pt x="24" y="593"/>
                  </a:cubicBezTo>
                  <a:cubicBezTo>
                    <a:pt x="0" y="1031"/>
                    <a:pt x="0" y="1031"/>
                    <a:pt x="0" y="1031"/>
                  </a:cubicBezTo>
                  <a:cubicBezTo>
                    <a:pt x="0" y="1067"/>
                    <a:pt x="29" y="1096"/>
                    <a:pt x="65" y="1096"/>
                  </a:cubicBezTo>
                  <a:cubicBezTo>
                    <a:pt x="101" y="1096"/>
                    <a:pt x="130" y="1067"/>
                    <a:pt x="130" y="1031"/>
                  </a:cubicBezTo>
                  <a:cubicBezTo>
                    <a:pt x="141" y="614"/>
                    <a:pt x="141" y="614"/>
                    <a:pt x="141" y="614"/>
                  </a:cubicBezTo>
                  <a:cubicBezTo>
                    <a:pt x="141" y="605"/>
                    <a:pt x="149" y="598"/>
                    <a:pt x="158" y="598"/>
                  </a:cubicBezTo>
                  <a:cubicBezTo>
                    <a:pt x="166" y="598"/>
                    <a:pt x="174" y="605"/>
                    <a:pt x="174" y="614"/>
                  </a:cubicBezTo>
                  <a:cubicBezTo>
                    <a:pt x="174" y="1084"/>
                    <a:pt x="174" y="1084"/>
                    <a:pt x="174" y="1084"/>
                  </a:cubicBezTo>
                  <a:cubicBezTo>
                    <a:pt x="174" y="1122"/>
                    <a:pt x="174" y="1122"/>
                    <a:pt x="174" y="1122"/>
                  </a:cubicBezTo>
                  <a:cubicBezTo>
                    <a:pt x="177" y="1707"/>
                    <a:pt x="177" y="1707"/>
                    <a:pt x="177" y="1707"/>
                  </a:cubicBezTo>
                  <a:cubicBezTo>
                    <a:pt x="177" y="1747"/>
                    <a:pt x="209" y="1779"/>
                    <a:pt x="249" y="1779"/>
                  </a:cubicBezTo>
                  <a:cubicBezTo>
                    <a:pt x="289" y="1779"/>
                    <a:pt x="321" y="1747"/>
                    <a:pt x="321" y="1707"/>
                  </a:cubicBezTo>
                  <a:cubicBezTo>
                    <a:pt x="344" y="1122"/>
                    <a:pt x="344" y="1122"/>
                    <a:pt x="344" y="1122"/>
                  </a:cubicBezTo>
                  <a:cubicBezTo>
                    <a:pt x="344" y="1113"/>
                    <a:pt x="351" y="1106"/>
                    <a:pt x="360" y="1106"/>
                  </a:cubicBezTo>
                  <a:cubicBezTo>
                    <a:pt x="369" y="1106"/>
                    <a:pt x="376" y="1113"/>
                    <a:pt x="376" y="1122"/>
                  </a:cubicBezTo>
                  <a:cubicBezTo>
                    <a:pt x="399" y="1707"/>
                    <a:pt x="399" y="1707"/>
                    <a:pt x="399" y="1707"/>
                  </a:cubicBezTo>
                  <a:cubicBezTo>
                    <a:pt x="399" y="1747"/>
                    <a:pt x="432" y="1779"/>
                    <a:pt x="471" y="1779"/>
                  </a:cubicBezTo>
                  <a:cubicBezTo>
                    <a:pt x="511" y="1779"/>
                    <a:pt x="544" y="1747"/>
                    <a:pt x="544" y="1707"/>
                  </a:cubicBezTo>
                  <a:cubicBezTo>
                    <a:pt x="546" y="1122"/>
                    <a:pt x="546" y="1122"/>
                    <a:pt x="546" y="1122"/>
                  </a:cubicBezTo>
                  <a:cubicBezTo>
                    <a:pt x="546" y="1084"/>
                    <a:pt x="546" y="1084"/>
                    <a:pt x="546" y="1084"/>
                  </a:cubicBezTo>
                  <a:cubicBezTo>
                    <a:pt x="547" y="614"/>
                    <a:pt x="547" y="614"/>
                    <a:pt x="547" y="614"/>
                  </a:cubicBezTo>
                  <a:cubicBezTo>
                    <a:pt x="547" y="605"/>
                    <a:pt x="554" y="598"/>
                    <a:pt x="563" y="598"/>
                  </a:cubicBezTo>
                  <a:cubicBezTo>
                    <a:pt x="572" y="598"/>
                    <a:pt x="579" y="605"/>
                    <a:pt x="579" y="614"/>
                  </a:cubicBezTo>
                  <a:cubicBezTo>
                    <a:pt x="590" y="1031"/>
                    <a:pt x="590" y="1031"/>
                    <a:pt x="590" y="1031"/>
                  </a:cubicBezTo>
                  <a:cubicBezTo>
                    <a:pt x="590" y="1067"/>
                    <a:pt x="619" y="1096"/>
                    <a:pt x="655" y="1096"/>
                  </a:cubicBezTo>
                  <a:cubicBezTo>
                    <a:pt x="691" y="1096"/>
                    <a:pt x="721" y="1067"/>
                    <a:pt x="721" y="1031"/>
                  </a:cubicBezTo>
                  <a:lnTo>
                    <a:pt x="696" y="593"/>
                  </a:lnTo>
                  <a:close/>
                </a:path>
              </a:pathLst>
            </a:custGeom>
            <a:solidFill>
              <a:srgbClr val="AFAFAF"/>
            </a:solidFill>
            <a:ln w="9525">
              <a:noFill/>
              <a:round/>
              <a:headEnd/>
              <a:tailEnd/>
            </a:ln>
            <a:effectLst/>
            <a:scene3d>
              <a:camera prst="orthographicFront"/>
              <a:lightRig rig="twoPt" dir="t">
                <a:rot lat="0" lon="0" rev="8400000"/>
              </a:lightRig>
            </a:scene3d>
            <a:sp3d extrusionH="63500" prstMaterial="matte"/>
          </p:spPr>
          <p:txBody>
            <a:bodyPr vert="horz" wrap="square" lIns="91440" tIns="45720" rIns="91440" bIns="45720" numCol="1" anchor="t" anchorCtr="0" compatLnSpc="1">
              <a:prstTxWarp prst="textNoShape">
                <a:avLst/>
              </a:prstTxWarp>
            </a:bodyPr>
            <a:lstStyle/>
            <a:p>
              <a:endParaRPr lang="de-DE"/>
            </a:p>
          </p:txBody>
        </p:sp>
        <p:sp>
          <p:nvSpPr>
            <p:cNvPr id="80" name="Freeform 79"/>
            <p:cNvSpPr>
              <a:spLocks noChangeAspect="1" noEditPoints="1"/>
            </p:cNvSpPr>
            <p:nvPr/>
          </p:nvSpPr>
          <p:spPr bwMode="gray">
            <a:xfrm>
              <a:off x="3536866" y="5526068"/>
              <a:ext cx="236708" cy="582632"/>
            </a:xfrm>
            <a:custGeom>
              <a:avLst/>
              <a:gdLst>
                <a:gd name="T0" fmla="*/ 195 w 721"/>
                <a:gd name="T1" fmla="*/ 161 h 1779"/>
                <a:gd name="T2" fmla="*/ 360 w 721"/>
                <a:gd name="T3" fmla="*/ 0 h 1779"/>
                <a:gd name="T4" fmla="*/ 526 w 721"/>
                <a:gd name="T5" fmla="*/ 161 h 1779"/>
                <a:gd name="T6" fmla="*/ 360 w 721"/>
                <a:gd name="T7" fmla="*/ 369 h 1779"/>
                <a:gd name="T8" fmla="*/ 195 w 721"/>
                <a:gd name="T9" fmla="*/ 161 h 1779"/>
                <a:gd name="T10" fmla="*/ 696 w 721"/>
                <a:gd name="T11" fmla="*/ 593 h 1779"/>
                <a:gd name="T12" fmla="*/ 497 w 721"/>
                <a:gd name="T13" fmla="*/ 393 h 1779"/>
                <a:gd name="T14" fmla="*/ 360 w 721"/>
                <a:gd name="T15" fmla="*/ 449 h 1779"/>
                <a:gd name="T16" fmla="*/ 223 w 721"/>
                <a:gd name="T17" fmla="*/ 393 h 1779"/>
                <a:gd name="T18" fmla="*/ 24 w 721"/>
                <a:gd name="T19" fmla="*/ 593 h 1779"/>
                <a:gd name="T20" fmla="*/ 0 w 721"/>
                <a:gd name="T21" fmla="*/ 1031 h 1779"/>
                <a:gd name="T22" fmla="*/ 65 w 721"/>
                <a:gd name="T23" fmla="*/ 1096 h 1779"/>
                <a:gd name="T24" fmla="*/ 130 w 721"/>
                <a:gd name="T25" fmla="*/ 1031 h 1779"/>
                <a:gd name="T26" fmla="*/ 141 w 721"/>
                <a:gd name="T27" fmla="*/ 614 h 1779"/>
                <a:gd name="T28" fmla="*/ 158 w 721"/>
                <a:gd name="T29" fmla="*/ 598 h 1779"/>
                <a:gd name="T30" fmla="*/ 174 w 721"/>
                <a:gd name="T31" fmla="*/ 614 h 1779"/>
                <a:gd name="T32" fmla="*/ 174 w 721"/>
                <a:gd name="T33" fmla="*/ 1084 h 1779"/>
                <a:gd name="T34" fmla="*/ 174 w 721"/>
                <a:gd name="T35" fmla="*/ 1122 h 1779"/>
                <a:gd name="T36" fmla="*/ 177 w 721"/>
                <a:gd name="T37" fmla="*/ 1707 h 1779"/>
                <a:gd name="T38" fmla="*/ 249 w 721"/>
                <a:gd name="T39" fmla="*/ 1779 h 1779"/>
                <a:gd name="T40" fmla="*/ 321 w 721"/>
                <a:gd name="T41" fmla="*/ 1707 h 1779"/>
                <a:gd name="T42" fmla="*/ 344 w 721"/>
                <a:gd name="T43" fmla="*/ 1122 h 1779"/>
                <a:gd name="T44" fmla="*/ 360 w 721"/>
                <a:gd name="T45" fmla="*/ 1106 h 1779"/>
                <a:gd name="T46" fmla="*/ 376 w 721"/>
                <a:gd name="T47" fmla="*/ 1122 h 1779"/>
                <a:gd name="T48" fmla="*/ 399 w 721"/>
                <a:gd name="T49" fmla="*/ 1707 h 1779"/>
                <a:gd name="T50" fmla="*/ 471 w 721"/>
                <a:gd name="T51" fmla="*/ 1779 h 1779"/>
                <a:gd name="T52" fmla="*/ 544 w 721"/>
                <a:gd name="T53" fmla="*/ 1707 h 1779"/>
                <a:gd name="T54" fmla="*/ 546 w 721"/>
                <a:gd name="T55" fmla="*/ 1122 h 1779"/>
                <a:gd name="T56" fmla="*/ 546 w 721"/>
                <a:gd name="T57" fmla="*/ 1084 h 1779"/>
                <a:gd name="T58" fmla="*/ 547 w 721"/>
                <a:gd name="T59" fmla="*/ 614 h 1779"/>
                <a:gd name="T60" fmla="*/ 563 w 721"/>
                <a:gd name="T61" fmla="*/ 598 h 1779"/>
                <a:gd name="T62" fmla="*/ 579 w 721"/>
                <a:gd name="T63" fmla="*/ 614 h 1779"/>
                <a:gd name="T64" fmla="*/ 590 w 721"/>
                <a:gd name="T65" fmla="*/ 1031 h 1779"/>
                <a:gd name="T66" fmla="*/ 655 w 721"/>
                <a:gd name="T67" fmla="*/ 1096 h 1779"/>
                <a:gd name="T68" fmla="*/ 721 w 721"/>
                <a:gd name="T69" fmla="*/ 1031 h 1779"/>
                <a:gd name="T70" fmla="*/ 696 w 721"/>
                <a:gd name="T71" fmla="*/ 593 h 17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721" h="1779">
                  <a:moveTo>
                    <a:pt x="195" y="161"/>
                  </a:moveTo>
                  <a:cubicBezTo>
                    <a:pt x="195" y="59"/>
                    <a:pt x="269" y="0"/>
                    <a:pt x="360" y="0"/>
                  </a:cubicBezTo>
                  <a:cubicBezTo>
                    <a:pt x="452" y="0"/>
                    <a:pt x="526" y="59"/>
                    <a:pt x="526" y="161"/>
                  </a:cubicBezTo>
                  <a:cubicBezTo>
                    <a:pt x="526" y="263"/>
                    <a:pt x="446" y="369"/>
                    <a:pt x="360" y="369"/>
                  </a:cubicBezTo>
                  <a:cubicBezTo>
                    <a:pt x="275" y="369"/>
                    <a:pt x="195" y="263"/>
                    <a:pt x="195" y="161"/>
                  </a:cubicBezTo>
                  <a:close/>
                  <a:moveTo>
                    <a:pt x="696" y="593"/>
                  </a:moveTo>
                  <a:cubicBezTo>
                    <a:pt x="696" y="474"/>
                    <a:pt x="572" y="393"/>
                    <a:pt x="497" y="393"/>
                  </a:cubicBezTo>
                  <a:cubicBezTo>
                    <a:pt x="421" y="393"/>
                    <a:pt x="420" y="449"/>
                    <a:pt x="360" y="449"/>
                  </a:cubicBezTo>
                  <a:cubicBezTo>
                    <a:pt x="301" y="449"/>
                    <a:pt x="283" y="393"/>
                    <a:pt x="223" y="393"/>
                  </a:cubicBezTo>
                  <a:cubicBezTo>
                    <a:pt x="164" y="393"/>
                    <a:pt x="24" y="474"/>
                    <a:pt x="24" y="593"/>
                  </a:cubicBezTo>
                  <a:cubicBezTo>
                    <a:pt x="0" y="1031"/>
                    <a:pt x="0" y="1031"/>
                    <a:pt x="0" y="1031"/>
                  </a:cubicBezTo>
                  <a:cubicBezTo>
                    <a:pt x="0" y="1067"/>
                    <a:pt x="29" y="1096"/>
                    <a:pt x="65" y="1096"/>
                  </a:cubicBezTo>
                  <a:cubicBezTo>
                    <a:pt x="101" y="1096"/>
                    <a:pt x="130" y="1067"/>
                    <a:pt x="130" y="1031"/>
                  </a:cubicBezTo>
                  <a:cubicBezTo>
                    <a:pt x="141" y="614"/>
                    <a:pt x="141" y="614"/>
                    <a:pt x="141" y="614"/>
                  </a:cubicBezTo>
                  <a:cubicBezTo>
                    <a:pt x="141" y="605"/>
                    <a:pt x="149" y="598"/>
                    <a:pt x="158" y="598"/>
                  </a:cubicBezTo>
                  <a:cubicBezTo>
                    <a:pt x="166" y="598"/>
                    <a:pt x="174" y="605"/>
                    <a:pt x="174" y="614"/>
                  </a:cubicBezTo>
                  <a:cubicBezTo>
                    <a:pt x="174" y="1084"/>
                    <a:pt x="174" y="1084"/>
                    <a:pt x="174" y="1084"/>
                  </a:cubicBezTo>
                  <a:cubicBezTo>
                    <a:pt x="174" y="1122"/>
                    <a:pt x="174" y="1122"/>
                    <a:pt x="174" y="1122"/>
                  </a:cubicBezTo>
                  <a:cubicBezTo>
                    <a:pt x="177" y="1707"/>
                    <a:pt x="177" y="1707"/>
                    <a:pt x="177" y="1707"/>
                  </a:cubicBezTo>
                  <a:cubicBezTo>
                    <a:pt x="177" y="1747"/>
                    <a:pt x="209" y="1779"/>
                    <a:pt x="249" y="1779"/>
                  </a:cubicBezTo>
                  <a:cubicBezTo>
                    <a:pt x="289" y="1779"/>
                    <a:pt x="321" y="1747"/>
                    <a:pt x="321" y="1707"/>
                  </a:cubicBezTo>
                  <a:cubicBezTo>
                    <a:pt x="344" y="1122"/>
                    <a:pt x="344" y="1122"/>
                    <a:pt x="344" y="1122"/>
                  </a:cubicBezTo>
                  <a:cubicBezTo>
                    <a:pt x="344" y="1113"/>
                    <a:pt x="351" y="1106"/>
                    <a:pt x="360" y="1106"/>
                  </a:cubicBezTo>
                  <a:cubicBezTo>
                    <a:pt x="369" y="1106"/>
                    <a:pt x="376" y="1113"/>
                    <a:pt x="376" y="1122"/>
                  </a:cubicBezTo>
                  <a:cubicBezTo>
                    <a:pt x="399" y="1707"/>
                    <a:pt x="399" y="1707"/>
                    <a:pt x="399" y="1707"/>
                  </a:cubicBezTo>
                  <a:cubicBezTo>
                    <a:pt x="399" y="1747"/>
                    <a:pt x="432" y="1779"/>
                    <a:pt x="471" y="1779"/>
                  </a:cubicBezTo>
                  <a:cubicBezTo>
                    <a:pt x="511" y="1779"/>
                    <a:pt x="544" y="1747"/>
                    <a:pt x="544" y="1707"/>
                  </a:cubicBezTo>
                  <a:cubicBezTo>
                    <a:pt x="546" y="1122"/>
                    <a:pt x="546" y="1122"/>
                    <a:pt x="546" y="1122"/>
                  </a:cubicBezTo>
                  <a:cubicBezTo>
                    <a:pt x="546" y="1084"/>
                    <a:pt x="546" y="1084"/>
                    <a:pt x="546" y="1084"/>
                  </a:cubicBezTo>
                  <a:cubicBezTo>
                    <a:pt x="547" y="614"/>
                    <a:pt x="547" y="614"/>
                    <a:pt x="547" y="614"/>
                  </a:cubicBezTo>
                  <a:cubicBezTo>
                    <a:pt x="547" y="605"/>
                    <a:pt x="554" y="598"/>
                    <a:pt x="563" y="598"/>
                  </a:cubicBezTo>
                  <a:cubicBezTo>
                    <a:pt x="572" y="598"/>
                    <a:pt x="579" y="605"/>
                    <a:pt x="579" y="614"/>
                  </a:cubicBezTo>
                  <a:cubicBezTo>
                    <a:pt x="590" y="1031"/>
                    <a:pt x="590" y="1031"/>
                    <a:pt x="590" y="1031"/>
                  </a:cubicBezTo>
                  <a:cubicBezTo>
                    <a:pt x="590" y="1067"/>
                    <a:pt x="619" y="1096"/>
                    <a:pt x="655" y="1096"/>
                  </a:cubicBezTo>
                  <a:cubicBezTo>
                    <a:pt x="691" y="1096"/>
                    <a:pt x="721" y="1067"/>
                    <a:pt x="721" y="1031"/>
                  </a:cubicBezTo>
                  <a:lnTo>
                    <a:pt x="696" y="593"/>
                  </a:lnTo>
                  <a:close/>
                </a:path>
              </a:pathLst>
            </a:custGeom>
            <a:solidFill>
              <a:srgbClr val="AFAFAF"/>
            </a:solidFill>
            <a:ln w="9525">
              <a:noFill/>
              <a:round/>
              <a:headEnd/>
              <a:tailEnd/>
            </a:ln>
            <a:effectLst/>
            <a:scene3d>
              <a:camera prst="orthographicFront"/>
              <a:lightRig rig="twoPt" dir="t">
                <a:rot lat="0" lon="0" rev="8400000"/>
              </a:lightRig>
            </a:scene3d>
            <a:sp3d extrusionH="63500" prstMaterial="matte"/>
          </p:spPr>
          <p:txBody>
            <a:bodyPr vert="horz" wrap="square" lIns="91440" tIns="45720" rIns="91440" bIns="45720" numCol="1" anchor="t" anchorCtr="0" compatLnSpc="1">
              <a:prstTxWarp prst="textNoShape">
                <a:avLst/>
              </a:prstTxWarp>
            </a:bodyPr>
            <a:lstStyle/>
            <a:p>
              <a:endParaRPr lang="de-DE"/>
            </a:p>
          </p:txBody>
        </p:sp>
        <p:sp>
          <p:nvSpPr>
            <p:cNvPr id="81" name="Freeform 80"/>
            <p:cNvSpPr>
              <a:spLocks noChangeAspect="1" noEditPoints="1"/>
            </p:cNvSpPr>
            <p:nvPr/>
          </p:nvSpPr>
          <p:spPr bwMode="gray">
            <a:xfrm>
              <a:off x="3873404" y="5526068"/>
              <a:ext cx="236708" cy="582632"/>
            </a:xfrm>
            <a:custGeom>
              <a:avLst/>
              <a:gdLst>
                <a:gd name="T0" fmla="*/ 195 w 721"/>
                <a:gd name="T1" fmla="*/ 161 h 1779"/>
                <a:gd name="T2" fmla="*/ 360 w 721"/>
                <a:gd name="T3" fmla="*/ 0 h 1779"/>
                <a:gd name="T4" fmla="*/ 526 w 721"/>
                <a:gd name="T5" fmla="*/ 161 h 1779"/>
                <a:gd name="T6" fmla="*/ 360 w 721"/>
                <a:gd name="T7" fmla="*/ 369 h 1779"/>
                <a:gd name="T8" fmla="*/ 195 w 721"/>
                <a:gd name="T9" fmla="*/ 161 h 1779"/>
                <a:gd name="T10" fmla="*/ 696 w 721"/>
                <a:gd name="T11" fmla="*/ 593 h 1779"/>
                <a:gd name="T12" fmla="*/ 497 w 721"/>
                <a:gd name="T13" fmla="*/ 393 h 1779"/>
                <a:gd name="T14" fmla="*/ 360 w 721"/>
                <a:gd name="T15" fmla="*/ 449 h 1779"/>
                <a:gd name="T16" fmla="*/ 223 w 721"/>
                <a:gd name="T17" fmla="*/ 393 h 1779"/>
                <a:gd name="T18" fmla="*/ 24 w 721"/>
                <a:gd name="T19" fmla="*/ 593 h 1779"/>
                <a:gd name="T20" fmla="*/ 0 w 721"/>
                <a:gd name="T21" fmla="*/ 1031 h 1779"/>
                <a:gd name="T22" fmla="*/ 65 w 721"/>
                <a:gd name="T23" fmla="*/ 1096 h 1779"/>
                <a:gd name="T24" fmla="*/ 130 w 721"/>
                <a:gd name="T25" fmla="*/ 1031 h 1779"/>
                <a:gd name="T26" fmla="*/ 141 w 721"/>
                <a:gd name="T27" fmla="*/ 614 h 1779"/>
                <a:gd name="T28" fmla="*/ 158 w 721"/>
                <a:gd name="T29" fmla="*/ 598 h 1779"/>
                <a:gd name="T30" fmla="*/ 174 w 721"/>
                <a:gd name="T31" fmla="*/ 614 h 1779"/>
                <a:gd name="T32" fmla="*/ 174 w 721"/>
                <a:gd name="T33" fmla="*/ 1084 h 1779"/>
                <a:gd name="T34" fmla="*/ 174 w 721"/>
                <a:gd name="T35" fmla="*/ 1122 h 1779"/>
                <a:gd name="T36" fmla="*/ 177 w 721"/>
                <a:gd name="T37" fmla="*/ 1707 h 1779"/>
                <a:gd name="T38" fmla="*/ 249 w 721"/>
                <a:gd name="T39" fmla="*/ 1779 h 1779"/>
                <a:gd name="T40" fmla="*/ 321 w 721"/>
                <a:gd name="T41" fmla="*/ 1707 h 1779"/>
                <a:gd name="T42" fmla="*/ 344 w 721"/>
                <a:gd name="T43" fmla="*/ 1122 h 1779"/>
                <a:gd name="T44" fmla="*/ 360 w 721"/>
                <a:gd name="T45" fmla="*/ 1106 h 1779"/>
                <a:gd name="T46" fmla="*/ 376 w 721"/>
                <a:gd name="T47" fmla="*/ 1122 h 1779"/>
                <a:gd name="T48" fmla="*/ 399 w 721"/>
                <a:gd name="T49" fmla="*/ 1707 h 1779"/>
                <a:gd name="T50" fmla="*/ 471 w 721"/>
                <a:gd name="T51" fmla="*/ 1779 h 1779"/>
                <a:gd name="T52" fmla="*/ 544 w 721"/>
                <a:gd name="T53" fmla="*/ 1707 h 1779"/>
                <a:gd name="T54" fmla="*/ 546 w 721"/>
                <a:gd name="T55" fmla="*/ 1122 h 1779"/>
                <a:gd name="T56" fmla="*/ 546 w 721"/>
                <a:gd name="T57" fmla="*/ 1084 h 1779"/>
                <a:gd name="T58" fmla="*/ 547 w 721"/>
                <a:gd name="T59" fmla="*/ 614 h 1779"/>
                <a:gd name="T60" fmla="*/ 563 w 721"/>
                <a:gd name="T61" fmla="*/ 598 h 1779"/>
                <a:gd name="T62" fmla="*/ 579 w 721"/>
                <a:gd name="T63" fmla="*/ 614 h 1779"/>
                <a:gd name="T64" fmla="*/ 590 w 721"/>
                <a:gd name="T65" fmla="*/ 1031 h 1779"/>
                <a:gd name="T66" fmla="*/ 655 w 721"/>
                <a:gd name="T67" fmla="*/ 1096 h 1779"/>
                <a:gd name="T68" fmla="*/ 721 w 721"/>
                <a:gd name="T69" fmla="*/ 1031 h 1779"/>
                <a:gd name="T70" fmla="*/ 696 w 721"/>
                <a:gd name="T71" fmla="*/ 593 h 17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721" h="1779">
                  <a:moveTo>
                    <a:pt x="195" y="161"/>
                  </a:moveTo>
                  <a:cubicBezTo>
                    <a:pt x="195" y="59"/>
                    <a:pt x="269" y="0"/>
                    <a:pt x="360" y="0"/>
                  </a:cubicBezTo>
                  <a:cubicBezTo>
                    <a:pt x="452" y="0"/>
                    <a:pt x="526" y="59"/>
                    <a:pt x="526" y="161"/>
                  </a:cubicBezTo>
                  <a:cubicBezTo>
                    <a:pt x="526" y="263"/>
                    <a:pt x="446" y="369"/>
                    <a:pt x="360" y="369"/>
                  </a:cubicBezTo>
                  <a:cubicBezTo>
                    <a:pt x="275" y="369"/>
                    <a:pt x="195" y="263"/>
                    <a:pt x="195" y="161"/>
                  </a:cubicBezTo>
                  <a:close/>
                  <a:moveTo>
                    <a:pt x="696" y="593"/>
                  </a:moveTo>
                  <a:cubicBezTo>
                    <a:pt x="696" y="474"/>
                    <a:pt x="572" y="393"/>
                    <a:pt x="497" y="393"/>
                  </a:cubicBezTo>
                  <a:cubicBezTo>
                    <a:pt x="421" y="393"/>
                    <a:pt x="420" y="449"/>
                    <a:pt x="360" y="449"/>
                  </a:cubicBezTo>
                  <a:cubicBezTo>
                    <a:pt x="301" y="449"/>
                    <a:pt x="283" y="393"/>
                    <a:pt x="223" y="393"/>
                  </a:cubicBezTo>
                  <a:cubicBezTo>
                    <a:pt x="164" y="393"/>
                    <a:pt x="24" y="474"/>
                    <a:pt x="24" y="593"/>
                  </a:cubicBezTo>
                  <a:cubicBezTo>
                    <a:pt x="0" y="1031"/>
                    <a:pt x="0" y="1031"/>
                    <a:pt x="0" y="1031"/>
                  </a:cubicBezTo>
                  <a:cubicBezTo>
                    <a:pt x="0" y="1067"/>
                    <a:pt x="29" y="1096"/>
                    <a:pt x="65" y="1096"/>
                  </a:cubicBezTo>
                  <a:cubicBezTo>
                    <a:pt x="101" y="1096"/>
                    <a:pt x="130" y="1067"/>
                    <a:pt x="130" y="1031"/>
                  </a:cubicBezTo>
                  <a:cubicBezTo>
                    <a:pt x="141" y="614"/>
                    <a:pt x="141" y="614"/>
                    <a:pt x="141" y="614"/>
                  </a:cubicBezTo>
                  <a:cubicBezTo>
                    <a:pt x="141" y="605"/>
                    <a:pt x="149" y="598"/>
                    <a:pt x="158" y="598"/>
                  </a:cubicBezTo>
                  <a:cubicBezTo>
                    <a:pt x="166" y="598"/>
                    <a:pt x="174" y="605"/>
                    <a:pt x="174" y="614"/>
                  </a:cubicBezTo>
                  <a:cubicBezTo>
                    <a:pt x="174" y="1084"/>
                    <a:pt x="174" y="1084"/>
                    <a:pt x="174" y="1084"/>
                  </a:cubicBezTo>
                  <a:cubicBezTo>
                    <a:pt x="174" y="1122"/>
                    <a:pt x="174" y="1122"/>
                    <a:pt x="174" y="1122"/>
                  </a:cubicBezTo>
                  <a:cubicBezTo>
                    <a:pt x="177" y="1707"/>
                    <a:pt x="177" y="1707"/>
                    <a:pt x="177" y="1707"/>
                  </a:cubicBezTo>
                  <a:cubicBezTo>
                    <a:pt x="177" y="1747"/>
                    <a:pt x="209" y="1779"/>
                    <a:pt x="249" y="1779"/>
                  </a:cubicBezTo>
                  <a:cubicBezTo>
                    <a:pt x="289" y="1779"/>
                    <a:pt x="321" y="1747"/>
                    <a:pt x="321" y="1707"/>
                  </a:cubicBezTo>
                  <a:cubicBezTo>
                    <a:pt x="344" y="1122"/>
                    <a:pt x="344" y="1122"/>
                    <a:pt x="344" y="1122"/>
                  </a:cubicBezTo>
                  <a:cubicBezTo>
                    <a:pt x="344" y="1113"/>
                    <a:pt x="351" y="1106"/>
                    <a:pt x="360" y="1106"/>
                  </a:cubicBezTo>
                  <a:cubicBezTo>
                    <a:pt x="369" y="1106"/>
                    <a:pt x="376" y="1113"/>
                    <a:pt x="376" y="1122"/>
                  </a:cubicBezTo>
                  <a:cubicBezTo>
                    <a:pt x="399" y="1707"/>
                    <a:pt x="399" y="1707"/>
                    <a:pt x="399" y="1707"/>
                  </a:cubicBezTo>
                  <a:cubicBezTo>
                    <a:pt x="399" y="1747"/>
                    <a:pt x="432" y="1779"/>
                    <a:pt x="471" y="1779"/>
                  </a:cubicBezTo>
                  <a:cubicBezTo>
                    <a:pt x="511" y="1779"/>
                    <a:pt x="544" y="1747"/>
                    <a:pt x="544" y="1707"/>
                  </a:cubicBezTo>
                  <a:cubicBezTo>
                    <a:pt x="546" y="1122"/>
                    <a:pt x="546" y="1122"/>
                    <a:pt x="546" y="1122"/>
                  </a:cubicBezTo>
                  <a:cubicBezTo>
                    <a:pt x="546" y="1084"/>
                    <a:pt x="546" y="1084"/>
                    <a:pt x="546" y="1084"/>
                  </a:cubicBezTo>
                  <a:cubicBezTo>
                    <a:pt x="547" y="614"/>
                    <a:pt x="547" y="614"/>
                    <a:pt x="547" y="614"/>
                  </a:cubicBezTo>
                  <a:cubicBezTo>
                    <a:pt x="547" y="605"/>
                    <a:pt x="554" y="598"/>
                    <a:pt x="563" y="598"/>
                  </a:cubicBezTo>
                  <a:cubicBezTo>
                    <a:pt x="572" y="598"/>
                    <a:pt x="579" y="605"/>
                    <a:pt x="579" y="614"/>
                  </a:cubicBezTo>
                  <a:cubicBezTo>
                    <a:pt x="590" y="1031"/>
                    <a:pt x="590" y="1031"/>
                    <a:pt x="590" y="1031"/>
                  </a:cubicBezTo>
                  <a:cubicBezTo>
                    <a:pt x="590" y="1067"/>
                    <a:pt x="619" y="1096"/>
                    <a:pt x="655" y="1096"/>
                  </a:cubicBezTo>
                  <a:cubicBezTo>
                    <a:pt x="691" y="1096"/>
                    <a:pt x="721" y="1067"/>
                    <a:pt x="721" y="1031"/>
                  </a:cubicBezTo>
                  <a:lnTo>
                    <a:pt x="696" y="593"/>
                  </a:lnTo>
                  <a:close/>
                </a:path>
              </a:pathLst>
            </a:custGeom>
            <a:solidFill>
              <a:srgbClr val="AFAFAF"/>
            </a:solidFill>
            <a:ln w="9525">
              <a:noFill/>
              <a:round/>
              <a:headEnd/>
              <a:tailEnd/>
            </a:ln>
            <a:effectLst/>
            <a:scene3d>
              <a:camera prst="orthographicFront"/>
              <a:lightRig rig="twoPt" dir="t">
                <a:rot lat="0" lon="0" rev="8400000"/>
              </a:lightRig>
            </a:scene3d>
            <a:sp3d extrusionH="63500" prstMaterial="matte"/>
          </p:spPr>
          <p:txBody>
            <a:bodyPr vert="horz" wrap="square" lIns="91440" tIns="45720" rIns="91440" bIns="45720" numCol="1" anchor="t" anchorCtr="0" compatLnSpc="1">
              <a:prstTxWarp prst="textNoShape">
                <a:avLst/>
              </a:prstTxWarp>
            </a:bodyPr>
            <a:lstStyle>
              <a:defPPr>
                <a:defRPr lang="de-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de-DE"/>
            </a:p>
          </p:txBody>
        </p:sp>
        <p:sp>
          <p:nvSpPr>
            <p:cNvPr id="82" name="Freeform 81"/>
            <p:cNvSpPr>
              <a:spLocks noChangeAspect="1" noEditPoints="1"/>
            </p:cNvSpPr>
            <p:nvPr/>
          </p:nvSpPr>
          <p:spPr bwMode="gray">
            <a:xfrm>
              <a:off x="4197244" y="5526068"/>
              <a:ext cx="236708" cy="582632"/>
            </a:xfrm>
            <a:custGeom>
              <a:avLst/>
              <a:gdLst>
                <a:gd name="T0" fmla="*/ 195 w 721"/>
                <a:gd name="T1" fmla="*/ 161 h 1779"/>
                <a:gd name="T2" fmla="*/ 360 w 721"/>
                <a:gd name="T3" fmla="*/ 0 h 1779"/>
                <a:gd name="T4" fmla="*/ 526 w 721"/>
                <a:gd name="T5" fmla="*/ 161 h 1779"/>
                <a:gd name="T6" fmla="*/ 360 w 721"/>
                <a:gd name="T7" fmla="*/ 369 h 1779"/>
                <a:gd name="T8" fmla="*/ 195 w 721"/>
                <a:gd name="T9" fmla="*/ 161 h 1779"/>
                <a:gd name="T10" fmla="*/ 696 w 721"/>
                <a:gd name="T11" fmla="*/ 593 h 1779"/>
                <a:gd name="T12" fmla="*/ 497 w 721"/>
                <a:gd name="T13" fmla="*/ 393 h 1779"/>
                <a:gd name="T14" fmla="*/ 360 w 721"/>
                <a:gd name="T15" fmla="*/ 449 h 1779"/>
                <a:gd name="T16" fmla="*/ 223 w 721"/>
                <a:gd name="T17" fmla="*/ 393 h 1779"/>
                <a:gd name="T18" fmla="*/ 24 w 721"/>
                <a:gd name="T19" fmla="*/ 593 h 1779"/>
                <a:gd name="T20" fmla="*/ 0 w 721"/>
                <a:gd name="T21" fmla="*/ 1031 h 1779"/>
                <a:gd name="T22" fmla="*/ 65 w 721"/>
                <a:gd name="T23" fmla="*/ 1096 h 1779"/>
                <a:gd name="T24" fmla="*/ 130 w 721"/>
                <a:gd name="T25" fmla="*/ 1031 h 1779"/>
                <a:gd name="T26" fmla="*/ 141 w 721"/>
                <a:gd name="T27" fmla="*/ 614 h 1779"/>
                <a:gd name="T28" fmla="*/ 158 w 721"/>
                <a:gd name="T29" fmla="*/ 598 h 1779"/>
                <a:gd name="T30" fmla="*/ 174 w 721"/>
                <a:gd name="T31" fmla="*/ 614 h 1779"/>
                <a:gd name="T32" fmla="*/ 174 w 721"/>
                <a:gd name="T33" fmla="*/ 1084 h 1779"/>
                <a:gd name="T34" fmla="*/ 174 w 721"/>
                <a:gd name="T35" fmla="*/ 1122 h 1779"/>
                <a:gd name="T36" fmla="*/ 177 w 721"/>
                <a:gd name="T37" fmla="*/ 1707 h 1779"/>
                <a:gd name="T38" fmla="*/ 249 w 721"/>
                <a:gd name="T39" fmla="*/ 1779 h 1779"/>
                <a:gd name="T40" fmla="*/ 321 w 721"/>
                <a:gd name="T41" fmla="*/ 1707 h 1779"/>
                <a:gd name="T42" fmla="*/ 344 w 721"/>
                <a:gd name="T43" fmla="*/ 1122 h 1779"/>
                <a:gd name="T44" fmla="*/ 360 w 721"/>
                <a:gd name="T45" fmla="*/ 1106 h 1779"/>
                <a:gd name="T46" fmla="*/ 376 w 721"/>
                <a:gd name="T47" fmla="*/ 1122 h 1779"/>
                <a:gd name="T48" fmla="*/ 399 w 721"/>
                <a:gd name="T49" fmla="*/ 1707 h 1779"/>
                <a:gd name="T50" fmla="*/ 471 w 721"/>
                <a:gd name="T51" fmla="*/ 1779 h 1779"/>
                <a:gd name="T52" fmla="*/ 544 w 721"/>
                <a:gd name="T53" fmla="*/ 1707 h 1779"/>
                <a:gd name="T54" fmla="*/ 546 w 721"/>
                <a:gd name="T55" fmla="*/ 1122 h 1779"/>
                <a:gd name="T56" fmla="*/ 546 w 721"/>
                <a:gd name="T57" fmla="*/ 1084 h 1779"/>
                <a:gd name="T58" fmla="*/ 547 w 721"/>
                <a:gd name="T59" fmla="*/ 614 h 1779"/>
                <a:gd name="T60" fmla="*/ 563 w 721"/>
                <a:gd name="T61" fmla="*/ 598 h 1779"/>
                <a:gd name="T62" fmla="*/ 579 w 721"/>
                <a:gd name="T63" fmla="*/ 614 h 1779"/>
                <a:gd name="T64" fmla="*/ 590 w 721"/>
                <a:gd name="T65" fmla="*/ 1031 h 1779"/>
                <a:gd name="T66" fmla="*/ 655 w 721"/>
                <a:gd name="T67" fmla="*/ 1096 h 1779"/>
                <a:gd name="T68" fmla="*/ 721 w 721"/>
                <a:gd name="T69" fmla="*/ 1031 h 1779"/>
                <a:gd name="T70" fmla="*/ 696 w 721"/>
                <a:gd name="T71" fmla="*/ 593 h 17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721" h="1779">
                  <a:moveTo>
                    <a:pt x="195" y="161"/>
                  </a:moveTo>
                  <a:cubicBezTo>
                    <a:pt x="195" y="59"/>
                    <a:pt x="269" y="0"/>
                    <a:pt x="360" y="0"/>
                  </a:cubicBezTo>
                  <a:cubicBezTo>
                    <a:pt x="452" y="0"/>
                    <a:pt x="526" y="59"/>
                    <a:pt x="526" y="161"/>
                  </a:cubicBezTo>
                  <a:cubicBezTo>
                    <a:pt x="526" y="263"/>
                    <a:pt x="446" y="369"/>
                    <a:pt x="360" y="369"/>
                  </a:cubicBezTo>
                  <a:cubicBezTo>
                    <a:pt x="275" y="369"/>
                    <a:pt x="195" y="263"/>
                    <a:pt x="195" y="161"/>
                  </a:cubicBezTo>
                  <a:close/>
                  <a:moveTo>
                    <a:pt x="696" y="593"/>
                  </a:moveTo>
                  <a:cubicBezTo>
                    <a:pt x="696" y="474"/>
                    <a:pt x="572" y="393"/>
                    <a:pt x="497" y="393"/>
                  </a:cubicBezTo>
                  <a:cubicBezTo>
                    <a:pt x="421" y="393"/>
                    <a:pt x="420" y="449"/>
                    <a:pt x="360" y="449"/>
                  </a:cubicBezTo>
                  <a:cubicBezTo>
                    <a:pt x="301" y="449"/>
                    <a:pt x="283" y="393"/>
                    <a:pt x="223" y="393"/>
                  </a:cubicBezTo>
                  <a:cubicBezTo>
                    <a:pt x="164" y="393"/>
                    <a:pt x="24" y="474"/>
                    <a:pt x="24" y="593"/>
                  </a:cubicBezTo>
                  <a:cubicBezTo>
                    <a:pt x="0" y="1031"/>
                    <a:pt x="0" y="1031"/>
                    <a:pt x="0" y="1031"/>
                  </a:cubicBezTo>
                  <a:cubicBezTo>
                    <a:pt x="0" y="1067"/>
                    <a:pt x="29" y="1096"/>
                    <a:pt x="65" y="1096"/>
                  </a:cubicBezTo>
                  <a:cubicBezTo>
                    <a:pt x="101" y="1096"/>
                    <a:pt x="130" y="1067"/>
                    <a:pt x="130" y="1031"/>
                  </a:cubicBezTo>
                  <a:cubicBezTo>
                    <a:pt x="141" y="614"/>
                    <a:pt x="141" y="614"/>
                    <a:pt x="141" y="614"/>
                  </a:cubicBezTo>
                  <a:cubicBezTo>
                    <a:pt x="141" y="605"/>
                    <a:pt x="149" y="598"/>
                    <a:pt x="158" y="598"/>
                  </a:cubicBezTo>
                  <a:cubicBezTo>
                    <a:pt x="166" y="598"/>
                    <a:pt x="174" y="605"/>
                    <a:pt x="174" y="614"/>
                  </a:cubicBezTo>
                  <a:cubicBezTo>
                    <a:pt x="174" y="1084"/>
                    <a:pt x="174" y="1084"/>
                    <a:pt x="174" y="1084"/>
                  </a:cubicBezTo>
                  <a:cubicBezTo>
                    <a:pt x="174" y="1122"/>
                    <a:pt x="174" y="1122"/>
                    <a:pt x="174" y="1122"/>
                  </a:cubicBezTo>
                  <a:cubicBezTo>
                    <a:pt x="177" y="1707"/>
                    <a:pt x="177" y="1707"/>
                    <a:pt x="177" y="1707"/>
                  </a:cubicBezTo>
                  <a:cubicBezTo>
                    <a:pt x="177" y="1747"/>
                    <a:pt x="209" y="1779"/>
                    <a:pt x="249" y="1779"/>
                  </a:cubicBezTo>
                  <a:cubicBezTo>
                    <a:pt x="289" y="1779"/>
                    <a:pt x="321" y="1747"/>
                    <a:pt x="321" y="1707"/>
                  </a:cubicBezTo>
                  <a:cubicBezTo>
                    <a:pt x="344" y="1122"/>
                    <a:pt x="344" y="1122"/>
                    <a:pt x="344" y="1122"/>
                  </a:cubicBezTo>
                  <a:cubicBezTo>
                    <a:pt x="344" y="1113"/>
                    <a:pt x="351" y="1106"/>
                    <a:pt x="360" y="1106"/>
                  </a:cubicBezTo>
                  <a:cubicBezTo>
                    <a:pt x="369" y="1106"/>
                    <a:pt x="376" y="1113"/>
                    <a:pt x="376" y="1122"/>
                  </a:cubicBezTo>
                  <a:cubicBezTo>
                    <a:pt x="399" y="1707"/>
                    <a:pt x="399" y="1707"/>
                    <a:pt x="399" y="1707"/>
                  </a:cubicBezTo>
                  <a:cubicBezTo>
                    <a:pt x="399" y="1747"/>
                    <a:pt x="432" y="1779"/>
                    <a:pt x="471" y="1779"/>
                  </a:cubicBezTo>
                  <a:cubicBezTo>
                    <a:pt x="511" y="1779"/>
                    <a:pt x="544" y="1747"/>
                    <a:pt x="544" y="1707"/>
                  </a:cubicBezTo>
                  <a:cubicBezTo>
                    <a:pt x="546" y="1122"/>
                    <a:pt x="546" y="1122"/>
                    <a:pt x="546" y="1122"/>
                  </a:cubicBezTo>
                  <a:cubicBezTo>
                    <a:pt x="546" y="1084"/>
                    <a:pt x="546" y="1084"/>
                    <a:pt x="546" y="1084"/>
                  </a:cubicBezTo>
                  <a:cubicBezTo>
                    <a:pt x="547" y="614"/>
                    <a:pt x="547" y="614"/>
                    <a:pt x="547" y="614"/>
                  </a:cubicBezTo>
                  <a:cubicBezTo>
                    <a:pt x="547" y="605"/>
                    <a:pt x="554" y="598"/>
                    <a:pt x="563" y="598"/>
                  </a:cubicBezTo>
                  <a:cubicBezTo>
                    <a:pt x="572" y="598"/>
                    <a:pt x="579" y="605"/>
                    <a:pt x="579" y="614"/>
                  </a:cubicBezTo>
                  <a:cubicBezTo>
                    <a:pt x="590" y="1031"/>
                    <a:pt x="590" y="1031"/>
                    <a:pt x="590" y="1031"/>
                  </a:cubicBezTo>
                  <a:cubicBezTo>
                    <a:pt x="590" y="1067"/>
                    <a:pt x="619" y="1096"/>
                    <a:pt x="655" y="1096"/>
                  </a:cubicBezTo>
                  <a:cubicBezTo>
                    <a:pt x="691" y="1096"/>
                    <a:pt x="721" y="1067"/>
                    <a:pt x="721" y="1031"/>
                  </a:cubicBezTo>
                  <a:lnTo>
                    <a:pt x="696" y="593"/>
                  </a:lnTo>
                  <a:close/>
                </a:path>
              </a:pathLst>
            </a:custGeom>
            <a:solidFill>
              <a:srgbClr val="AFAFAF"/>
            </a:solidFill>
            <a:ln w="9525">
              <a:noFill/>
              <a:round/>
              <a:headEnd/>
              <a:tailEnd/>
            </a:ln>
            <a:effectLst/>
            <a:scene3d>
              <a:camera prst="orthographicFront"/>
              <a:lightRig rig="twoPt" dir="t">
                <a:rot lat="0" lon="0" rev="8400000"/>
              </a:lightRig>
            </a:scene3d>
            <a:sp3d extrusionH="63500" prstMaterial="matte"/>
          </p:spPr>
          <p:txBody>
            <a:bodyPr vert="horz" wrap="square" lIns="91440" tIns="45720" rIns="91440" bIns="45720" numCol="1" anchor="t" anchorCtr="0" compatLnSpc="1">
              <a:prstTxWarp prst="textNoShape">
                <a:avLst/>
              </a:prstTxWarp>
            </a:bodyPr>
            <a:lstStyle>
              <a:defPPr>
                <a:defRPr lang="de-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de-DE"/>
            </a:p>
          </p:txBody>
        </p:sp>
      </p:grpSp>
      <p:sp>
        <p:nvSpPr>
          <p:cNvPr id="83" name="Textfeld 310"/>
          <p:cNvSpPr txBox="1"/>
          <p:nvPr/>
        </p:nvSpPr>
        <p:spPr bwMode="gray">
          <a:xfrm>
            <a:off x="6126956" y="5803900"/>
            <a:ext cx="5715000" cy="546100"/>
          </a:xfrm>
          <a:prstGeom prst="rect">
            <a:avLst/>
          </a:prstGeom>
          <a:noFill/>
        </p:spPr>
        <p:txBody>
          <a:bodyPr wrap="square" lIns="108000" tIns="0" rIns="0" bIns="0" rtlCol="0" anchor="ctr" anchorCtr="0">
            <a:noAutofit/>
          </a:bodyPr>
          <a:lstStyle/>
          <a:p>
            <a:pPr lvl="0">
              <a:spcAft>
                <a:spcPts val="600"/>
              </a:spcAft>
            </a:pPr>
            <a:r>
              <a:rPr lang="en-US" b="1" dirty="0" smtClean="0"/>
              <a:t>I'm not worried about health and eat as much confectionery as I like</a:t>
            </a:r>
            <a:endParaRPr lang="de-DE" b="1" dirty="0">
              <a:solidFill>
                <a:schemeClr val="accent1"/>
              </a:solidFill>
            </a:endParaRPr>
          </a:p>
        </p:txBody>
      </p:sp>
      <p:sp>
        <p:nvSpPr>
          <p:cNvPr id="84" name="Rectangle 83"/>
          <p:cNvSpPr/>
          <p:nvPr/>
        </p:nvSpPr>
        <p:spPr>
          <a:xfrm>
            <a:off x="4660900" y="2674620"/>
            <a:ext cx="1409700" cy="923330"/>
          </a:xfrm>
          <a:prstGeom prst="rect">
            <a:avLst/>
          </a:prstGeom>
        </p:spPr>
        <p:txBody>
          <a:bodyPr wrap="square">
            <a:spAutoFit/>
          </a:bodyPr>
          <a:lstStyle/>
          <a:p>
            <a:r>
              <a:rPr lang="de-DE" sz="5400" dirty="0" smtClean="0">
                <a:solidFill>
                  <a:schemeClr val="accent1"/>
                </a:solidFill>
              </a:rPr>
              <a:t>27% </a:t>
            </a:r>
            <a:endParaRPr lang="en-GB" dirty="0"/>
          </a:p>
        </p:txBody>
      </p:sp>
      <p:sp>
        <p:nvSpPr>
          <p:cNvPr id="85" name="Rectangle 84"/>
          <p:cNvSpPr/>
          <p:nvPr/>
        </p:nvSpPr>
        <p:spPr>
          <a:xfrm>
            <a:off x="4686300" y="3456940"/>
            <a:ext cx="1409700" cy="923330"/>
          </a:xfrm>
          <a:prstGeom prst="rect">
            <a:avLst/>
          </a:prstGeom>
        </p:spPr>
        <p:txBody>
          <a:bodyPr wrap="square">
            <a:spAutoFit/>
          </a:bodyPr>
          <a:lstStyle/>
          <a:p>
            <a:r>
              <a:rPr lang="de-DE" sz="5400" dirty="0" smtClean="0">
                <a:solidFill>
                  <a:schemeClr val="accent1"/>
                </a:solidFill>
              </a:rPr>
              <a:t>2</a:t>
            </a:r>
            <a:r>
              <a:rPr lang="de-DE" sz="5400" dirty="0">
                <a:solidFill>
                  <a:schemeClr val="accent1"/>
                </a:solidFill>
              </a:rPr>
              <a:t>5</a:t>
            </a:r>
            <a:r>
              <a:rPr lang="de-DE" sz="5400" dirty="0" smtClean="0">
                <a:solidFill>
                  <a:schemeClr val="accent1"/>
                </a:solidFill>
              </a:rPr>
              <a:t>% </a:t>
            </a:r>
            <a:endParaRPr lang="en-GB" sz="5400" dirty="0"/>
          </a:p>
        </p:txBody>
      </p:sp>
      <p:sp>
        <p:nvSpPr>
          <p:cNvPr id="86" name="Rectangle 85"/>
          <p:cNvSpPr/>
          <p:nvPr/>
        </p:nvSpPr>
        <p:spPr>
          <a:xfrm>
            <a:off x="4648200" y="4175760"/>
            <a:ext cx="1409700" cy="923330"/>
          </a:xfrm>
          <a:prstGeom prst="rect">
            <a:avLst/>
          </a:prstGeom>
        </p:spPr>
        <p:txBody>
          <a:bodyPr wrap="square">
            <a:spAutoFit/>
          </a:bodyPr>
          <a:lstStyle/>
          <a:p>
            <a:r>
              <a:rPr lang="de-DE" sz="5400" dirty="0" smtClean="0">
                <a:solidFill>
                  <a:schemeClr val="accent1"/>
                </a:solidFill>
              </a:rPr>
              <a:t>14% </a:t>
            </a:r>
            <a:endParaRPr lang="en-GB" sz="5400" dirty="0"/>
          </a:p>
        </p:txBody>
      </p:sp>
      <p:sp>
        <p:nvSpPr>
          <p:cNvPr id="87" name="Rectangle 86"/>
          <p:cNvSpPr/>
          <p:nvPr/>
        </p:nvSpPr>
        <p:spPr>
          <a:xfrm>
            <a:off x="4686300" y="4881880"/>
            <a:ext cx="1409700" cy="923330"/>
          </a:xfrm>
          <a:prstGeom prst="rect">
            <a:avLst/>
          </a:prstGeom>
        </p:spPr>
        <p:txBody>
          <a:bodyPr wrap="square">
            <a:spAutoFit/>
          </a:bodyPr>
          <a:lstStyle/>
          <a:p>
            <a:r>
              <a:rPr lang="de-DE" sz="5400" dirty="0" smtClean="0">
                <a:solidFill>
                  <a:schemeClr val="accent1"/>
                </a:solidFill>
              </a:rPr>
              <a:t>13% </a:t>
            </a:r>
            <a:endParaRPr lang="en-GB" sz="5400" dirty="0"/>
          </a:p>
        </p:txBody>
      </p:sp>
      <p:sp>
        <p:nvSpPr>
          <p:cNvPr id="88" name="Rectangle 87"/>
          <p:cNvSpPr/>
          <p:nvPr/>
        </p:nvSpPr>
        <p:spPr>
          <a:xfrm>
            <a:off x="4699000" y="5588000"/>
            <a:ext cx="1409700" cy="923330"/>
          </a:xfrm>
          <a:prstGeom prst="rect">
            <a:avLst/>
          </a:prstGeom>
        </p:spPr>
        <p:txBody>
          <a:bodyPr wrap="square">
            <a:spAutoFit/>
          </a:bodyPr>
          <a:lstStyle/>
          <a:p>
            <a:r>
              <a:rPr lang="de-DE" sz="5400" dirty="0" smtClean="0">
                <a:solidFill>
                  <a:schemeClr val="accent1"/>
                </a:solidFill>
              </a:rPr>
              <a:t>12% </a:t>
            </a:r>
            <a:endParaRPr lang="en-GB" sz="5400" dirty="0"/>
          </a:p>
        </p:txBody>
      </p:sp>
      <p:sp>
        <p:nvSpPr>
          <p:cNvPr id="91" name="Rectangle 90"/>
          <p:cNvSpPr>
            <a:spLocks noChangeArrowheads="1"/>
          </p:cNvSpPr>
          <p:nvPr/>
        </p:nvSpPr>
        <p:spPr bwMode="auto">
          <a:xfrm>
            <a:off x="0" y="0"/>
            <a:ext cx="12192000" cy="908058"/>
          </a:xfrm>
          <a:prstGeom prst="rect">
            <a:avLst/>
          </a:prstGeom>
          <a:solidFill>
            <a:schemeClr val="accent1"/>
          </a:solidFill>
          <a:ln w="9525" algn="ctr">
            <a:noFill/>
            <a:round/>
            <a:headEnd/>
            <a:tailEnd/>
          </a:ln>
          <a:effectLst>
            <a:outerShdw blurRad="50800" dist="38100" dir="2700000" algn="tl" rotWithShape="0">
              <a:prstClr val="black">
                <a:alpha val="40000"/>
              </a:prstClr>
            </a:outerShdw>
          </a:effectLst>
        </p:spPr>
        <p:txBody>
          <a:bodyPr anchor="ct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85725" lvl="2" algn="ctr" fontAlgn="base">
              <a:spcBef>
                <a:spcPct val="0"/>
              </a:spcBef>
              <a:spcAft>
                <a:spcPct val="0"/>
              </a:spcAft>
            </a:pPr>
            <a:r>
              <a:rPr lang="en-GB" sz="2000" b="1" dirty="0" smtClean="0">
                <a:solidFill>
                  <a:schemeClr val="bg1"/>
                </a:solidFill>
              </a:rPr>
              <a:t>Over half of consumers agree that confectionery should be enjoyed as part of a healthy balanced diet but over a quarter (27%) believe that confectionery should be removed from checkouts due to its perceived contribution to childhood obesity.</a:t>
            </a:r>
          </a:p>
        </p:txBody>
      </p:sp>
      <p:sp>
        <p:nvSpPr>
          <p:cNvPr id="90" name="Rounded Rectangle 89"/>
          <p:cNvSpPr/>
          <p:nvPr/>
        </p:nvSpPr>
        <p:spPr>
          <a:xfrm>
            <a:off x="115888" y="958858"/>
            <a:ext cx="11936412" cy="1032956"/>
          </a:xfrm>
          <a:prstGeom prst="roundRect">
            <a:avLst/>
          </a:prstGeom>
          <a:noFill/>
          <a:ln w="38100">
            <a:solidFill>
              <a:schemeClr val="tx1"/>
            </a:solid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lvl="0" algn="ctr">
              <a:defRPr/>
            </a:pPr>
            <a:r>
              <a:rPr lang="en-GB" sz="1400" b="1" kern="0" dirty="0" smtClean="0">
                <a:solidFill>
                  <a:schemeClr val="accent1"/>
                </a:solidFill>
              </a:rPr>
              <a:t>Women are significantly </a:t>
            </a:r>
            <a:r>
              <a:rPr lang="en-GB" sz="1400" b="1" kern="0" dirty="0">
                <a:solidFill>
                  <a:schemeClr val="accent1"/>
                </a:solidFill>
              </a:rPr>
              <a:t>less likely to agree with the statement ‘I am not worried about health and eat as much confectionery as I like’ </a:t>
            </a:r>
            <a:r>
              <a:rPr lang="en-GB" sz="1400" b="1" kern="0" dirty="0" smtClean="0">
                <a:solidFill>
                  <a:schemeClr val="accent1"/>
                </a:solidFill>
              </a:rPr>
              <a:t>than men </a:t>
            </a:r>
            <a:r>
              <a:rPr lang="en-GB" sz="1400" b="1" kern="0" dirty="0">
                <a:solidFill>
                  <a:schemeClr val="accent1"/>
                </a:solidFill>
              </a:rPr>
              <a:t>(8% vs 15</a:t>
            </a:r>
            <a:r>
              <a:rPr lang="en-GB" sz="1400" b="1" kern="0" dirty="0" smtClean="0">
                <a:solidFill>
                  <a:schemeClr val="accent1"/>
                </a:solidFill>
              </a:rPr>
              <a:t>%) while over half of women believe that confectionery should be enjoyed as part of a balanced diet (55%). </a:t>
            </a:r>
          </a:p>
          <a:p>
            <a:pPr lvl="0" algn="ctr">
              <a:defRPr/>
            </a:pPr>
            <a:r>
              <a:rPr lang="en-GB" sz="1400" b="1" kern="0" dirty="0" smtClean="0">
                <a:solidFill>
                  <a:schemeClr val="accent1"/>
                </a:solidFill>
              </a:rPr>
              <a:t>Parents with children under 16 were more likely to </a:t>
            </a:r>
            <a:r>
              <a:rPr lang="en-GB" sz="1400" b="1" kern="0" dirty="0">
                <a:solidFill>
                  <a:schemeClr val="accent1"/>
                </a:solidFill>
              </a:rPr>
              <a:t>agree with </a:t>
            </a:r>
            <a:r>
              <a:rPr lang="en-GB" sz="1400" b="1" kern="0" dirty="0" smtClean="0">
                <a:solidFill>
                  <a:schemeClr val="accent1"/>
                </a:solidFill>
              </a:rPr>
              <a:t>the statement ‘I'm </a:t>
            </a:r>
            <a:r>
              <a:rPr lang="en-GB" sz="1400" b="1" kern="0" dirty="0">
                <a:solidFill>
                  <a:schemeClr val="accent1"/>
                </a:solidFill>
              </a:rPr>
              <a:t>trying to cut down on the amount of confectionery I eat and seeing it by checkouts makes it harder to do </a:t>
            </a:r>
            <a:r>
              <a:rPr lang="en-GB" sz="1400" b="1" kern="0" dirty="0" smtClean="0">
                <a:solidFill>
                  <a:schemeClr val="accent1"/>
                </a:solidFill>
              </a:rPr>
              <a:t>this’ in opposition to individuals without children in that age (18% vs 12%).</a:t>
            </a:r>
            <a:endParaRPr lang="en-GB" sz="1400" b="1" kern="0" dirty="0">
              <a:solidFill>
                <a:schemeClr val="accent1"/>
              </a:solidFill>
            </a:endParaRPr>
          </a:p>
        </p:txBody>
      </p:sp>
    </p:spTree>
    <p:extLst>
      <p:ext uri="{BB962C8B-B14F-4D97-AF65-F5344CB8AC3E}">
        <p14:creationId xmlns:p14="http://schemas.microsoft.com/office/powerpoint/2010/main" val="2690137630"/>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Textfeld 165"/>
          <p:cNvSpPr txBox="1"/>
          <p:nvPr/>
        </p:nvSpPr>
        <p:spPr bwMode="gray">
          <a:xfrm>
            <a:off x="1511300" y="2483257"/>
            <a:ext cx="5764212" cy="376430"/>
          </a:xfrm>
          <a:prstGeom prst="rect">
            <a:avLst/>
          </a:prstGeom>
          <a:noFill/>
        </p:spPr>
        <p:txBody>
          <a:bodyPr wrap="square" lIns="72000" tIns="0" rIns="108000" bIns="0" rtlCol="0" anchor="ctr" anchorCtr="0">
            <a:noAutofit/>
          </a:bodyPr>
          <a:lstStyle>
            <a:defPPr>
              <a:defRPr lang="de-DE"/>
            </a:defPPr>
            <a:lvl1pPr lvl="0" algn="ctr">
              <a:spcAft>
                <a:spcPts val="600"/>
              </a:spcAft>
              <a:defRPr sz="1200">
                <a:solidFill>
                  <a:prstClr val="black"/>
                </a:solidFill>
              </a:defRPr>
            </a:lvl1pPr>
          </a:lstStyle>
          <a:p>
            <a:pPr algn="l"/>
            <a:r>
              <a:rPr lang="en-GB" sz="2400" dirty="0"/>
              <a:t>I think these products are </a:t>
            </a:r>
            <a:r>
              <a:rPr lang="en-GB" sz="2400" dirty="0" smtClean="0"/>
              <a:t>healthier </a:t>
            </a:r>
          </a:p>
          <a:p>
            <a:pPr algn="l"/>
            <a:r>
              <a:rPr lang="en-GB" sz="2400" dirty="0" smtClean="0"/>
              <a:t>than sweets and </a:t>
            </a:r>
            <a:r>
              <a:rPr lang="en-GB" sz="2400" dirty="0"/>
              <a:t>chocolate</a:t>
            </a:r>
            <a:endParaRPr lang="de-DE" sz="2400" dirty="0"/>
          </a:p>
        </p:txBody>
      </p:sp>
      <p:sp>
        <p:nvSpPr>
          <p:cNvPr id="21" name="Rechteck 168"/>
          <p:cNvSpPr/>
          <p:nvPr/>
        </p:nvSpPr>
        <p:spPr bwMode="gray">
          <a:xfrm>
            <a:off x="6488113" y="2555735"/>
            <a:ext cx="4992687" cy="329244"/>
          </a:xfrm>
          <a:prstGeom prst="rect">
            <a:avLst/>
          </a:prstGeom>
          <a:gradFill flip="none" rotWithShape="1">
            <a:gsLst>
              <a:gs pos="100000">
                <a:srgbClr val="E6E6E6"/>
              </a:gs>
              <a:gs pos="0">
                <a:srgbClr val="7D7D7D"/>
              </a:gs>
            </a:gsLst>
            <a:lin ang="5400000" scaled="1"/>
            <a:tileRect/>
          </a:gradFill>
          <a:ln w="12700">
            <a:noFill/>
            <a:round/>
            <a:headEnd/>
            <a:tailEnd/>
          </a:ln>
        </p:spPr>
        <p:txBody>
          <a:bodyPr rtlCol="0" anchor="ctr"/>
          <a:lstStyle/>
          <a:p>
            <a:pPr algn="ctr"/>
            <a:endParaRPr lang="de-DE" sz="1400"/>
          </a:p>
        </p:txBody>
      </p:sp>
      <p:sp>
        <p:nvSpPr>
          <p:cNvPr id="24" name="Rechteck 171"/>
          <p:cNvSpPr/>
          <p:nvPr/>
        </p:nvSpPr>
        <p:spPr bwMode="gray">
          <a:xfrm>
            <a:off x="6488112" y="2552040"/>
            <a:ext cx="2236788" cy="329244"/>
          </a:xfrm>
          <a:prstGeom prst="rect">
            <a:avLst/>
          </a:prstGeom>
          <a:gradFill flip="none" rotWithShape="1">
            <a:gsLst>
              <a:gs pos="0">
                <a:srgbClr val="00B050">
                  <a:shade val="30000"/>
                  <a:satMod val="115000"/>
                </a:srgbClr>
              </a:gs>
              <a:gs pos="50000">
                <a:srgbClr val="00B050">
                  <a:shade val="67500"/>
                  <a:satMod val="115000"/>
                </a:srgbClr>
              </a:gs>
              <a:gs pos="100000">
                <a:srgbClr val="00B050">
                  <a:shade val="100000"/>
                  <a:satMod val="115000"/>
                </a:srgbClr>
              </a:gs>
            </a:gsLst>
            <a:lin ang="16200000" scaled="1"/>
            <a:tileRect/>
          </a:gradFill>
          <a:ln w="12700">
            <a:noFill/>
            <a:round/>
            <a:headEnd/>
            <a:tailEnd/>
          </a:ln>
        </p:spPr>
        <p:txBody>
          <a:bodyPr rtlCol="0" anchor="ctr"/>
          <a:lstStyle/>
          <a:p>
            <a:pPr algn="ctr"/>
            <a:endParaRPr lang="de-DE" sz="1400"/>
          </a:p>
        </p:txBody>
      </p:sp>
      <p:sp>
        <p:nvSpPr>
          <p:cNvPr id="33" name="Rechteckige Legende 185"/>
          <p:cNvSpPr/>
          <p:nvPr/>
        </p:nvSpPr>
        <p:spPr bwMode="gray">
          <a:xfrm>
            <a:off x="7279831" y="3919649"/>
            <a:ext cx="668363" cy="341535"/>
          </a:xfrm>
          <a:prstGeom prst="wedgeRectCallout">
            <a:avLst>
              <a:gd name="adj1" fmla="val 21881"/>
              <a:gd name="adj2" fmla="val 66274"/>
            </a:avLst>
          </a:prstGeom>
          <a:solidFill>
            <a:srgbClr val="FFFFFF"/>
          </a:solidFill>
          <a:ln w="6350">
            <a:solidFill>
              <a:srgbClr val="C0C0C0"/>
            </a:solidFill>
            <a:round/>
            <a:headEnd/>
            <a:tailEnd/>
          </a:ln>
          <a:effectLst>
            <a:outerShdw blurRad="50800" dist="12700" dir="2700000" algn="tl" rotWithShape="0">
              <a:prstClr val="black">
                <a:alpha val="30000"/>
              </a:prstClr>
            </a:outerShdw>
          </a:effectLst>
        </p:spPr>
        <p:txBody>
          <a:bodyPr lIns="0" rIns="0" rtlCol="0" anchor="ctr"/>
          <a:lstStyle/>
          <a:p>
            <a:pPr algn="ctr"/>
            <a:r>
              <a:rPr lang="de-DE" sz="2800" b="1" dirty="0">
                <a:solidFill>
                  <a:schemeClr val="accent2"/>
                </a:solidFill>
              </a:rPr>
              <a:t>26%</a:t>
            </a:r>
          </a:p>
        </p:txBody>
      </p:sp>
      <p:sp>
        <p:nvSpPr>
          <p:cNvPr id="34" name="Textfeld 165"/>
          <p:cNvSpPr txBox="1"/>
          <p:nvPr/>
        </p:nvSpPr>
        <p:spPr bwMode="gray">
          <a:xfrm>
            <a:off x="1485900" y="3435757"/>
            <a:ext cx="5408612" cy="376430"/>
          </a:xfrm>
          <a:prstGeom prst="rect">
            <a:avLst/>
          </a:prstGeom>
          <a:noFill/>
        </p:spPr>
        <p:txBody>
          <a:bodyPr wrap="square" lIns="72000" tIns="0" rIns="108000" bIns="0" rtlCol="0" anchor="ctr" anchorCtr="0">
            <a:noAutofit/>
          </a:bodyPr>
          <a:lstStyle>
            <a:defPPr>
              <a:defRPr lang="de-DE"/>
            </a:defPPr>
            <a:lvl1pPr lvl="0" algn="ctr">
              <a:spcAft>
                <a:spcPts val="600"/>
              </a:spcAft>
              <a:defRPr sz="1200">
                <a:solidFill>
                  <a:prstClr val="black"/>
                </a:solidFill>
              </a:defRPr>
            </a:lvl1pPr>
          </a:lstStyle>
          <a:p>
            <a:pPr algn="l"/>
            <a:r>
              <a:rPr lang="en-GB" sz="2400" dirty="0"/>
              <a:t>I am concerned about the amount of sugar in these products</a:t>
            </a:r>
            <a:endParaRPr lang="de-DE" sz="2400" dirty="0"/>
          </a:p>
        </p:txBody>
      </p:sp>
      <p:sp>
        <p:nvSpPr>
          <p:cNvPr id="35" name="Textfeld 165"/>
          <p:cNvSpPr txBox="1"/>
          <p:nvPr/>
        </p:nvSpPr>
        <p:spPr bwMode="gray">
          <a:xfrm>
            <a:off x="1473200" y="4477157"/>
            <a:ext cx="5662612" cy="376430"/>
          </a:xfrm>
          <a:prstGeom prst="rect">
            <a:avLst/>
          </a:prstGeom>
          <a:noFill/>
        </p:spPr>
        <p:txBody>
          <a:bodyPr wrap="square" lIns="72000" tIns="0" rIns="108000" bIns="0" rtlCol="0" anchor="ctr" anchorCtr="0">
            <a:noAutofit/>
          </a:bodyPr>
          <a:lstStyle>
            <a:defPPr>
              <a:defRPr lang="de-DE"/>
            </a:defPPr>
            <a:lvl1pPr lvl="0" algn="ctr">
              <a:spcAft>
                <a:spcPts val="600"/>
              </a:spcAft>
              <a:defRPr sz="1200">
                <a:solidFill>
                  <a:prstClr val="black"/>
                </a:solidFill>
              </a:defRPr>
            </a:lvl1pPr>
          </a:lstStyle>
          <a:p>
            <a:pPr algn="l"/>
            <a:r>
              <a:rPr lang="en-GB" sz="2400" dirty="0"/>
              <a:t>I think these products are healthy and </a:t>
            </a:r>
            <a:endParaRPr lang="en-GB" sz="2400" dirty="0" smtClean="0"/>
          </a:p>
          <a:p>
            <a:pPr algn="l"/>
            <a:r>
              <a:rPr lang="en-GB" sz="2400" dirty="0" smtClean="0"/>
              <a:t>count </a:t>
            </a:r>
            <a:r>
              <a:rPr lang="en-GB" sz="2400" dirty="0"/>
              <a:t>towards my five a day</a:t>
            </a:r>
            <a:endParaRPr lang="de-DE" sz="2400" dirty="0"/>
          </a:p>
        </p:txBody>
      </p:sp>
      <p:sp>
        <p:nvSpPr>
          <p:cNvPr id="36" name="Textfeld 165"/>
          <p:cNvSpPr txBox="1"/>
          <p:nvPr/>
        </p:nvSpPr>
        <p:spPr bwMode="gray">
          <a:xfrm>
            <a:off x="254000" y="5035957"/>
            <a:ext cx="5878513" cy="376430"/>
          </a:xfrm>
          <a:prstGeom prst="rect">
            <a:avLst/>
          </a:prstGeom>
          <a:noFill/>
        </p:spPr>
        <p:txBody>
          <a:bodyPr wrap="square" lIns="72000" tIns="0" rIns="108000" bIns="0" rtlCol="0" anchor="ctr" anchorCtr="0">
            <a:noAutofit/>
          </a:bodyPr>
          <a:lstStyle>
            <a:defPPr>
              <a:defRPr lang="de-DE"/>
            </a:defPPr>
            <a:lvl1pPr lvl="0" algn="ctr">
              <a:spcAft>
                <a:spcPts val="600"/>
              </a:spcAft>
              <a:defRPr sz="1200">
                <a:solidFill>
                  <a:prstClr val="black"/>
                </a:solidFill>
              </a:defRPr>
            </a:lvl1pPr>
          </a:lstStyle>
          <a:p>
            <a:pPr algn="r"/>
            <a:endParaRPr lang="de-DE" sz="2400" dirty="0"/>
          </a:p>
        </p:txBody>
      </p:sp>
      <p:sp>
        <p:nvSpPr>
          <p:cNvPr id="38" name="Rechteck 168"/>
          <p:cNvSpPr/>
          <p:nvPr/>
        </p:nvSpPr>
        <p:spPr bwMode="gray">
          <a:xfrm>
            <a:off x="6488113" y="3366456"/>
            <a:ext cx="4992687" cy="329244"/>
          </a:xfrm>
          <a:prstGeom prst="rect">
            <a:avLst/>
          </a:prstGeom>
          <a:gradFill flip="none" rotWithShape="1">
            <a:gsLst>
              <a:gs pos="100000">
                <a:srgbClr val="E6E6E6"/>
              </a:gs>
              <a:gs pos="0">
                <a:srgbClr val="7D7D7D"/>
              </a:gs>
            </a:gsLst>
            <a:lin ang="5400000" scaled="1"/>
            <a:tileRect/>
          </a:gradFill>
          <a:ln w="12700">
            <a:noFill/>
            <a:round/>
            <a:headEnd/>
            <a:tailEnd/>
          </a:ln>
        </p:spPr>
        <p:txBody>
          <a:bodyPr rtlCol="0" anchor="ctr"/>
          <a:lstStyle/>
          <a:p>
            <a:pPr algn="ctr"/>
            <a:endParaRPr lang="de-DE" sz="1400"/>
          </a:p>
        </p:txBody>
      </p:sp>
      <p:sp>
        <p:nvSpPr>
          <p:cNvPr id="39" name="Rechteck 171"/>
          <p:cNvSpPr/>
          <p:nvPr/>
        </p:nvSpPr>
        <p:spPr bwMode="gray">
          <a:xfrm>
            <a:off x="6488112" y="3362761"/>
            <a:ext cx="1919288" cy="329244"/>
          </a:xfrm>
          <a:prstGeom prst="rect">
            <a:avLst/>
          </a:prstGeom>
          <a:gradFill flip="none" rotWithShape="1">
            <a:gsLst>
              <a:gs pos="90000">
                <a:schemeClr val="accent1"/>
              </a:gs>
              <a:gs pos="50000">
                <a:schemeClr val="accent1">
                  <a:lumMod val="60000"/>
                  <a:lumOff val="40000"/>
                </a:schemeClr>
              </a:gs>
              <a:gs pos="0">
                <a:schemeClr val="accent1">
                  <a:lumMod val="60000"/>
                  <a:lumOff val="40000"/>
                </a:schemeClr>
              </a:gs>
              <a:gs pos="15000">
                <a:schemeClr val="accent1">
                  <a:lumMod val="40000"/>
                  <a:lumOff val="60000"/>
                </a:schemeClr>
              </a:gs>
            </a:gsLst>
            <a:lin ang="5400000" scaled="1"/>
            <a:tileRect/>
          </a:gradFill>
          <a:ln w="12700">
            <a:noFill/>
            <a:round/>
            <a:headEnd/>
            <a:tailEnd/>
          </a:ln>
        </p:spPr>
        <p:txBody>
          <a:bodyPr rtlCol="0" anchor="ctr"/>
          <a:lstStyle/>
          <a:p>
            <a:pPr algn="ctr"/>
            <a:endParaRPr lang="de-DE" sz="1400"/>
          </a:p>
        </p:txBody>
      </p:sp>
      <p:sp>
        <p:nvSpPr>
          <p:cNvPr id="40" name="Rechteck 168"/>
          <p:cNvSpPr/>
          <p:nvPr/>
        </p:nvSpPr>
        <p:spPr bwMode="gray">
          <a:xfrm>
            <a:off x="6488113" y="4359135"/>
            <a:ext cx="4992687" cy="329244"/>
          </a:xfrm>
          <a:prstGeom prst="rect">
            <a:avLst/>
          </a:prstGeom>
          <a:gradFill flip="none" rotWithShape="1">
            <a:gsLst>
              <a:gs pos="100000">
                <a:srgbClr val="E6E6E6"/>
              </a:gs>
              <a:gs pos="0">
                <a:srgbClr val="7D7D7D"/>
              </a:gs>
            </a:gsLst>
            <a:lin ang="5400000" scaled="1"/>
            <a:tileRect/>
          </a:gradFill>
          <a:ln w="12700">
            <a:noFill/>
            <a:round/>
            <a:headEnd/>
            <a:tailEnd/>
          </a:ln>
        </p:spPr>
        <p:txBody>
          <a:bodyPr rtlCol="0" anchor="ctr"/>
          <a:lstStyle/>
          <a:p>
            <a:pPr algn="ctr"/>
            <a:endParaRPr lang="de-DE" sz="1400"/>
          </a:p>
        </p:txBody>
      </p:sp>
      <p:sp>
        <p:nvSpPr>
          <p:cNvPr id="41" name="Rechteck 171"/>
          <p:cNvSpPr/>
          <p:nvPr/>
        </p:nvSpPr>
        <p:spPr bwMode="gray">
          <a:xfrm>
            <a:off x="6488112" y="4355440"/>
            <a:ext cx="1244182" cy="329244"/>
          </a:xfrm>
          <a:prstGeom prst="rect">
            <a:avLst/>
          </a:prstGeom>
          <a:gradFill flip="none" rotWithShape="1">
            <a:gsLst>
              <a:gs pos="0">
                <a:schemeClr val="accent2">
                  <a:shade val="30000"/>
                  <a:satMod val="115000"/>
                </a:schemeClr>
              </a:gs>
              <a:gs pos="50000">
                <a:schemeClr val="accent2">
                  <a:shade val="67500"/>
                  <a:satMod val="115000"/>
                </a:schemeClr>
              </a:gs>
              <a:gs pos="100000">
                <a:schemeClr val="accent2">
                  <a:shade val="100000"/>
                  <a:satMod val="115000"/>
                </a:schemeClr>
              </a:gs>
            </a:gsLst>
            <a:lin ang="16200000" scaled="1"/>
            <a:tileRect/>
          </a:gradFill>
          <a:ln w="12700">
            <a:noFill/>
            <a:round/>
            <a:headEnd/>
            <a:tailEnd/>
          </a:ln>
        </p:spPr>
        <p:txBody>
          <a:bodyPr rtlCol="0" anchor="ctr"/>
          <a:lstStyle/>
          <a:p>
            <a:pPr algn="ctr"/>
            <a:endParaRPr lang="de-DE" sz="1400"/>
          </a:p>
        </p:txBody>
      </p:sp>
      <p:sp>
        <p:nvSpPr>
          <p:cNvPr id="46" name="Textfeld 165"/>
          <p:cNvSpPr txBox="1"/>
          <p:nvPr/>
        </p:nvSpPr>
        <p:spPr bwMode="gray">
          <a:xfrm>
            <a:off x="1485900" y="5480457"/>
            <a:ext cx="5878513" cy="376430"/>
          </a:xfrm>
          <a:prstGeom prst="rect">
            <a:avLst/>
          </a:prstGeom>
          <a:noFill/>
        </p:spPr>
        <p:txBody>
          <a:bodyPr wrap="square" lIns="72000" tIns="0" rIns="108000" bIns="0" rtlCol="0" anchor="ctr" anchorCtr="0">
            <a:noAutofit/>
          </a:bodyPr>
          <a:lstStyle>
            <a:defPPr>
              <a:defRPr lang="de-DE"/>
            </a:defPPr>
            <a:lvl1pPr lvl="0" algn="ctr">
              <a:spcAft>
                <a:spcPts val="600"/>
              </a:spcAft>
              <a:defRPr sz="1200">
                <a:solidFill>
                  <a:prstClr val="black"/>
                </a:solidFill>
              </a:defRPr>
            </a:lvl1pPr>
          </a:lstStyle>
          <a:p>
            <a:pPr algn="l"/>
            <a:r>
              <a:rPr lang="en-GB" sz="2400" dirty="0"/>
              <a:t>I think these products are </a:t>
            </a:r>
            <a:r>
              <a:rPr lang="en-GB" sz="2400" dirty="0" smtClean="0"/>
              <a:t>unhealthier </a:t>
            </a:r>
          </a:p>
          <a:p>
            <a:pPr algn="l"/>
            <a:r>
              <a:rPr lang="en-GB" sz="2400" dirty="0" smtClean="0"/>
              <a:t>than </a:t>
            </a:r>
            <a:r>
              <a:rPr lang="en-GB" sz="2400" dirty="0"/>
              <a:t>sweets and chocolate</a:t>
            </a:r>
            <a:endParaRPr lang="de-DE" sz="2400" dirty="0"/>
          </a:p>
        </p:txBody>
      </p:sp>
      <p:sp>
        <p:nvSpPr>
          <p:cNvPr id="47" name="Rechteck 168"/>
          <p:cNvSpPr/>
          <p:nvPr/>
        </p:nvSpPr>
        <p:spPr bwMode="gray">
          <a:xfrm>
            <a:off x="6488113" y="5400535"/>
            <a:ext cx="4992687" cy="329244"/>
          </a:xfrm>
          <a:prstGeom prst="rect">
            <a:avLst/>
          </a:prstGeom>
          <a:gradFill flip="none" rotWithShape="1">
            <a:gsLst>
              <a:gs pos="100000">
                <a:srgbClr val="E6E6E6"/>
              </a:gs>
              <a:gs pos="0">
                <a:srgbClr val="7D7D7D"/>
              </a:gs>
            </a:gsLst>
            <a:lin ang="5400000" scaled="1"/>
            <a:tileRect/>
          </a:gradFill>
          <a:ln w="12700">
            <a:noFill/>
            <a:round/>
            <a:headEnd/>
            <a:tailEnd/>
          </a:ln>
        </p:spPr>
        <p:txBody>
          <a:bodyPr rtlCol="0" anchor="ctr"/>
          <a:lstStyle/>
          <a:p>
            <a:pPr algn="ctr"/>
            <a:endParaRPr lang="de-DE" sz="1400"/>
          </a:p>
        </p:txBody>
      </p:sp>
      <p:sp>
        <p:nvSpPr>
          <p:cNvPr id="48" name="Rechteck 171"/>
          <p:cNvSpPr/>
          <p:nvPr/>
        </p:nvSpPr>
        <p:spPr bwMode="gray">
          <a:xfrm>
            <a:off x="6488113" y="5396840"/>
            <a:ext cx="522287" cy="329244"/>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lin ang="16200000" scaled="1"/>
            <a:tileRect/>
          </a:gradFill>
          <a:ln w="12700">
            <a:noFill/>
            <a:round/>
            <a:headEnd/>
            <a:tailEnd/>
          </a:ln>
        </p:spPr>
        <p:txBody>
          <a:bodyPr rtlCol="0" anchor="ctr"/>
          <a:lstStyle/>
          <a:p>
            <a:pPr algn="ctr"/>
            <a:endParaRPr lang="de-DE" sz="1400"/>
          </a:p>
        </p:txBody>
      </p:sp>
      <p:sp>
        <p:nvSpPr>
          <p:cNvPr id="51" name="Rechteckige Legende 185"/>
          <p:cNvSpPr/>
          <p:nvPr/>
        </p:nvSpPr>
        <p:spPr bwMode="gray">
          <a:xfrm>
            <a:off x="8182811" y="2131595"/>
            <a:ext cx="786063" cy="401052"/>
          </a:xfrm>
          <a:prstGeom prst="wedgeRectCallout">
            <a:avLst>
              <a:gd name="adj1" fmla="val 21881"/>
              <a:gd name="adj2" fmla="val 66274"/>
            </a:avLst>
          </a:prstGeom>
          <a:solidFill>
            <a:srgbClr val="FFFFFF"/>
          </a:solidFill>
          <a:ln w="6350">
            <a:solidFill>
              <a:srgbClr val="C0C0C0"/>
            </a:solidFill>
            <a:round/>
            <a:headEnd/>
            <a:tailEnd/>
          </a:ln>
          <a:effectLst>
            <a:outerShdw blurRad="50800" dist="12700" dir="2700000" algn="tl" rotWithShape="0">
              <a:prstClr val="black">
                <a:alpha val="30000"/>
              </a:prstClr>
            </a:outerShdw>
          </a:effectLst>
        </p:spPr>
        <p:txBody>
          <a:bodyPr lIns="0" rIns="0" rtlCol="0" anchor="ctr"/>
          <a:lstStyle/>
          <a:p>
            <a:pPr algn="ctr"/>
            <a:r>
              <a:rPr lang="de-DE" sz="2800" b="1" dirty="0">
                <a:solidFill>
                  <a:srgbClr val="00B050"/>
                </a:solidFill>
              </a:rPr>
              <a:t>4</a:t>
            </a:r>
            <a:r>
              <a:rPr lang="de-DE" sz="2800" b="1" dirty="0" smtClean="0">
                <a:solidFill>
                  <a:srgbClr val="00B050"/>
                </a:solidFill>
              </a:rPr>
              <a:t>4%</a:t>
            </a:r>
            <a:endParaRPr lang="de-DE" sz="2800" b="1" dirty="0">
              <a:solidFill>
                <a:srgbClr val="00B050"/>
              </a:solidFill>
            </a:endParaRPr>
          </a:p>
        </p:txBody>
      </p:sp>
      <p:sp>
        <p:nvSpPr>
          <p:cNvPr id="52" name="Rechteckige Legende 185"/>
          <p:cNvSpPr/>
          <p:nvPr/>
        </p:nvSpPr>
        <p:spPr bwMode="gray">
          <a:xfrm>
            <a:off x="7914832" y="2916348"/>
            <a:ext cx="657000" cy="366267"/>
          </a:xfrm>
          <a:prstGeom prst="wedgeRectCallout">
            <a:avLst>
              <a:gd name="adj1" fmla="val 21881"/>
              <a:gd name="adj2" fmla="val 66274"/>
            </a:avLst>
          </a:prstGeom>
          <a:solidFill>
            <a:srgbClr val="FFFFFF"/>
          </a:solidFill>
          <a:ln w="6350">
            <a:solidFill>
              <a:srgbClr val="C0C0C0"/>
            </a:solidFill>
            <a:round/>
            <a:headEnd/>
            <a:tailEnd/>
          </a:ln>
          <a:effectLst>
            <a:outerShdw blurRad="50800" dist="12700" dir="2700000" algn="tl" rotWithShape="0">
              <a:prstClr val="black">
                <a:alpha val="30000"/>
              </a:prstClr>
            </a:outerShdw>
          </a:effectLst>
        </p:spPr>
        <p:txBody>
          <a:bodyPr lIns="0" rIns="0" rtlCol="0" anchor="ctr"/>
          <a:lstStyle/>
          <a:p>
            <a:pPr algn="ctr"/>
            <a:r>
              <a:rPr lang="de-DE" sz="2800" b="1" dirty="0">
                <a:solidFill>
                  <a:srgbClr val="92D050"/>
                </a:solidFill>
              </a:rPr>
              <a:t>39%</a:t>
            </a:r>
          </a:p>
        </p:txBody>
      </p:sp>
      <p:sp>
        <p:nvSpPr>
          <p:cNvPr id="53" name="Rechteckige Legende 185"/>
          <p:cNvSpPr/>
          <p:nvPr/>
        </p:nvSpPr>
        <p:spPr bwMode="gray">
          <a:xfrm>
            <a:off x="6665553" y="4979765"/>
            <a:ext cx="493346" cy="346868"/>
          </a:xfrm>
          <a:prstGeom prst="wedgeRectCallout">
            <a:avLst>
              <a:gd name="adj1" fmla="val 21881"/>
              <a:gd name="adj2" fmla="val 66274"/>
            </a:avLst>
          </a:prstGeom>
          <a:solidFill>
            <a:srgbClr val="FFFFFF"/>
          </a:solidFill>
          <a:ln w="6350">
            <a:solidFill>
              <a:srgbClr val="C0C0C0"/>
            </a:solidFill>
            <a:round/>
            <a:headEnd/>
            <a:tailEnd/>
          </a:ln>
          <a:effectLst>
            <a:outerShdw blurRad="50800" dist="12700" dir="2700000" algn="tl" rotWithShape="0">
              <a:prstClr val="black">
                <a:alpha val="30000"/>
              </a:prstClr>
            </a:outerShdw>
          </a:effectLst>
        </p:spPr>
        <p:txBody>
          <a:bodyPr lIns="0" rIns="0" rtlCol="0" anchor="ctr"/>
          <a:lstStyle/>
          <a:p>
            <a:pPr algn="ctr"/>
            <a:r>
              <a:rPr lang="de-DE" sz="2800" b="1" dirty="0">
                <a:solidFill>
                  <a:srgbClr val="FF0000"/>
                </a:solidFill>
              </a:rPr>
              <a:t>8%</a:t>
            </a:r>
          </a:p>
        </p:txBody>
      </p:sp>
      <p:pic>
        <p:nvPicPr>
          <p:cNvPr id="54" name="Picture 8" descr="http://ecx.images-amazon.com/images/I/31xyuCnMSCL.jpg"/>
          <p:cNvPicPr>
            <a:picLocks noChangeAspect="1" noChangeArrowheads="1"/>
          </p:cNvPicPr>
          <p:nvPr/>
        </p:nvPicPr>
        <p:blipFill>
          <a:blip r:embed="rId2" cstate="print"/>
          <a:srcRect/>
          <a:stretch>
            <a:fillRect/>
          </a:stretch>
        </p:blipFill>
        <p:spPr bwMode="auto">
          <a:xfrm>
            <a:off x="133209" y="2362201"/>
            <a:ext cx="975826" cy="975826"/>
          </a:xfrm>
          <a:prstGeom prst="rect">
            <a:avLst/>
          </a:prstGeom>
          <a:noFill/>
        </p:spPr>
      </p:pic>
      <p:pic>
        <p:nvPicPr>
          <p:cNvPr id="55" name="Picture 6" descr="http://www.tiredmummyoftwo.co.uk/uploads/9/0/9/0/9090646/4609072.jpg"/>
          <p:cNvPicPr>
            <a:picLocks noChangeAspect="1" noChangeArrowheads="1"/>
          </p:cNvPicPr>
          <p:nvPr/>
        </p:nvPicPr>
        <p:blipFill>
          <a:blip r:embed="rId3" cstate="print"/>
          <a:srcRect/>
          <a:stretch>
            <a:fillRect/>
          </a:stretch>
        </p:blipFill>
        <p:spPr bwMode="auto">
          <a:xfrm>
            <a:off x="155455" y="3571354"/>
            <a:ext cx="1031883" cy="1112291"/>
          </a:xfrm>
          <a:prstGeom prst="rect">
            <a:avLst/>
          </a:prstGeom>
          <a:noFill/>
        </p:spPr>
      </p:pic>
      <p:pic>
        <p:nvPicPr>
          <p:cNvPr id="56" name="Picture 4" descr="http://www.fdin.org.uk/wordpress/wp-content/uploads/2013/05/Screen-shot-2013-05-28-at-20.21.58.png"/>
          <p:cNvPicPr>
            <a:picLocks noChangeAspect="1" noChangeArrowheads="1"/>
          </p:cNvPicPr>
          <p:nvPr/>
        </p:nvPicPr>
        <p:blipFill>
          <a:blip r:embed="rId4" cstate="print"/>
          <a:srcRect/>
          <a:stretch>
            <a:fillRect/>
          </a:stretch>
        </p:blipFill>
        <p:spPr bwMode="auto">
          <a:xfrm>
            <a:off x="177800" y="4953000"/>
            <a:ext cx="970445" cy="974178"/>
          </a:xfrm>
          <a:prstGeom prst="rect">
            <a:avLst/>
          </a:prstGeom>
          <a:noFill/>
        </p:spPr>
      </p:pic>
      <p:sp>
        <p:nvSpPr>
          <p:cNvPr id="57" name="Rectangle 56"/>
          <p:cNvSpPr/>
          <p:nvPr/>
        </p:nvSpPr>
        <p:spPr>
          <a:xfrm>
            <a:off x="3921456" y="6278542"/>
            <a:ext cx="6096000" cy="577081"/>
          </a:xfrm>
          <a:prstGeom prst="rect">
            <a:avLst/>
          </a:prstGeom>
        </p:spPr>
        <p:txBody>
          <a:bodyPr wrap="square">
            <a:spAutoFit/>
          </a:bodyPr>
          <a:lstStyle/>
          <a:p>
            <a:pPr algn="r"/>
            <a:r>
              <a:rPr lang="en-US" sz="1050" dirty="0" smtClean="0">
                <a:solidFill>
                  <a:srgbClr val="424F5A"/>
                </a:solidFill>
              </a:rPr>
              <a:t>QC7. We now want to discuss your attitudes towards fruit snacks and whole foods, such as those sold by Bear, Fruit Bowl and Urban Fruit. Which of these statements do you agree with? </a:t>
            </a:r>
          </a:p>
          <a:p>
            <a:pPr algn="r"/>
            <a:r>
              <a:rPr lang="en-US" sz="1050" dirty="0" smtClean="0">
                <a:solidFill>
                  <a:srgbClr val="424F5A"/>
                </a:solidFill>
              </a:rPr>
              <a:t>Base: All respondents: 2,040</a:t>
            </a:r>
          </a:p>
        </p:txBody>
      </p:sp>
      <p:sp>
        <p:nvSpPr>
          <p:cNvPr id="25" name="Rectangle 24"/>
          <p:cNvSpPr>
            <a:spLocks noChangeArrowheads="1"/>
          </p:cNvSpPr>
          <p:nvPr/>
        </p:nvSpPr>
        <p:spPr bwMode="auto">
          <a:xfrm>
            <a:off x="0" y="-1"/>
            <a:ext cx="12192000" cy="866069"/>
          </a:xfrm>
          <a:prstGeom prst="rect">
            <a:avLst/>
          </a:prstGeom>
          <a:solidFill>
            <a:schemeClr val="accent1"/>
          </a:solidFill>
          <a:ln w="9525" algn="ctr">
            <a:noFill/>
            <a:round/>
            <a:headEnd/>
            <a:tailEnd/>
          </a:ln>
          <a:effectLst>
            <a:outerShdw blurRad="50800" dist="38100" dir="2700000" algn="tl" rotWithShape="0">
              <a:prstClr val="black">
                <a:alpha val="40000"/>
              </a:prstClr>
            </a:outerShdw>
          </a:effectLst>
        </p:spPr>
        <p:txBody>
          <a:bodyPr anchor="ct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85725" lvl="2" algn="ctr" fontAlgn="base">
              <a:spcBef>
                <a:spcPct val="0"/>
              </a:spcBef>
              <a:spcAft>
                <a:spcPct val="0"/>
              </a:spcAft>
            </a:pPr>
            <a:r>
              <a:rPr lang="en-GB" sz="2000" b="1" dirty="0" smtClean="0">
                <a:solidFill>
                  <a:schemeClr val="bg1"/>
                </a:solidFill>
              </a:rPr>
              <a:t>When considering fruit snacks and whole foods such as those sold by Bear, Fruit Bowl and Urban Fruit, more than 4 in 10 consumers agreed that these products are healthier than sweets and chocolate</a:t>
            </a:r>
            <a:r>
              <a:rPr lang="en-GB" sz="2000" b="1" dirty="0">
                <a:solidFill>
                  <a:schemeClr val="bg1"/>
                </a:solidFill>
              </a:rPr>
              <a:t> </a:t>
            </a:r>
            <a:r>
              <a:rPr lang="en-GB" sz="2000" b="1" dirty="0" smtClean="0">
                <a:solidFill>
                  <a:schemeClr val="bg1"/>
                </a:solidFill>
              </a:rPr>
              <a:t>but a similar proportion are concerned about the amount of sugar in these products</a:t>
            </a:r>
          </a:p>
        </p:txBody>
      </p:sp>
      <p:sp>
        <p:nvSpPr>
          <p:cNvPr id="27" name="Rounded Rectangle 26"/>
          <p:cNvSpPr/>
          <p:nvPr/>
        </p:nvSpPr>
        <p:spPr>
          <a:xfrm>
            <a:off x="133209" y="970088"/>
            <a:ext cx="11911012" cy="937099"/>
          </a:xfrm>
          <a:prstGeom prst="roundRect">
            <a:avLst/>
          </a:prstGeom>
          <a:noFill/>
          <a:ln w="38100">
            <a:solidFill>
              <a:schemeClr val="accent1"/>
            </a:solid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lang="en-GB" sz="1400" b="1" kern="0" dirty="0" smtClean="0">
                <a:solidFill>
                  <a:schemeClr val="accent1"/>
                </a:solidFill>
              </a:rPr>
              <a:t>Women are significantly more likely than men to be concerned about the amount of sugar in these products (46% vs 32%).  However, men </a:t>
            </a:r>
            <a:r>
              <a:rPr lang="en-GB" sz="1400" b="1" kern="0" dirty="0">
                <a:solidFill>
                  <a:schemeClr val="accent1"/>
                </a:solidFill>
              </a:rPr>
              <a:t>were far more likely to agree that these products are unhealthier than sweets and chocolate </a:t>
            </a:r>
            <a:r>
              <a:rPr lang="en-GB" sz="1400" b="1" kern="0" dirty="0" smtClean="0">
                <a:solidFill>
                  <a:schemeClr val="accent1"/>
                </a:solidFill>
              </a:rPr>
              <a:t>than </a:t>
            </a:r>
            <a:r>
              <a:rPr lang="en-GB" sz="1400" b="1" kern="0" dirty="0">
                <a:solidFill>
                  <a:schemeClr val="accent1"/>
                </a:solidFill>
              </a:rPr>
              <a:t>women </a:t>
            </a:r>
            <a:r>
              <a:rPr lang="en-GB" sz="1400" b="1" kern="0" dirty="0" smtClean="0">
                <a:solidFill>
                  <a:schemeClr val="accent1"/>
                </a:solidFill>
              </a:rPr>
              <a:t>(12</a:t>
            </a:r>
            <a:r>
              <a:rPr lang="en-GB" sz="1400" b="1" kern="0" dirty="0">
                <a:solidFill>
                  <a:schemeClr val="accent1"/>
                </a:solidFill>
              </a:rPr>
              <a:t>% vs 5</a:t>
            </a:r>
            <a:r>
              <a:rPr lang="en-GB" sz="1400" b="1" kern="0" dirty="0" smtClean="0">
                <a:solidFill>
                  <a:schemeClr val="accent1"/>
                </a:solidFill>
              </a:rPr>
              <a:t>%). </a:t>
            </a:r>
          </a:p>
          <a:p>
            <a:pPr algn="ctr"/>
            <a:r>
              <a:rPr lang="en-GB" sz="1400" b="1" kern="0" dirty="0" smtClean="0">
                <a:solidFill>
                  <a:schemeClr val="accent1"/>
                </a:solidFill>
              </a:rPr>
              <a:t>Parents with children under 16 </a:t>
            </a:r>
            <a:r>
              <a:rPr lang="en-GB" sz="1400" b="1" kern="0" dirty="0" smtClean="0">
                <a:solidFill>
                  <a:schemeClr val="accent1"/>
                </a:solidFill>
              </a:rPr>
              <a:t>are </a:t>
            </a:r>
            <a:r>
              <a:rPr lang="en-GB" sz="1400" b="1" kern="0" dirty="0" smtClean="0">
                <a:solidFill>
                  <a:schemeClr val="accent1"/>
                </a:solidFill>
              </a:rPr>
              <a:t>significantly less concerned about the amount of sugar in these products than people without children </a:t>
            </a:r>
            <a:r>
              <a:rPr lang="en-GB" sz="1400" b="1" kern="0" dirty="0" smtClean="0">
                <a:solidFill>
                  <a:schemeClr val="accent1"/>
                </a:solidFill>
              </a:rPr>
              <a:t>(</a:t>
            </a:r>
            <a:r>
              <a:rPr lang="en-GB" sz="1400" b="1" kern="0" dirty="0" smtClean="0">
                <a:solidFill>
                  <a:schemeClr val="accent1"/>
                </a:solidFill>
              </a:rPr>
              <a:t>34% vs 41%)</a:t>
            </a:r>
            <a:endParaRPr lang="el-GR" sz="1400" b="1" kern="0" dirty="0">
              <a:solidFill>
                <a:schemeClr val="accent1"/>
              </a:solidFill>
            </a:endParaRPr>
          </a:p>
        </p:txBody>
      </p:sp>
    </p:spTree>
    <p:extLst>
      <p:ext uri="{BB962C8B-B14F-4D97-AF65-F5344CB8AC3E}">
        <p14:creationId xmlns:p14="http://schemas.microsoft.com/office/powerpoint/2010/main" val="3760730214"/>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hteck 392"/>
          <p:cNvSpPr/>
          <p:nvPr/>
        </p:nvSpPr>
        <p:spPr bwMode="gray">
          <a:xfrm>
            <a:off x="5092658" y="2028198"/>
            <a:ext cx="5138094" cy="4373920"/>
          </a:xfrm>
          <a:prstGeom prst="rect">
            <a:avLst/>
          </a:prstGeom>
        </p:spPr>
        <p:txBody>
          <a:bodyPr wrap="square" lIns="72000" tIns="0" rIns="0" bIns="0" anchor="ctr">
            <a:noAutofit/>
          </a:bodyPr>
          <a:lstStyle/>
          <a:p>
            <a:pPr lvl="0" algn="ctr"/>
            <a:endParaRPr lang="de-DE" sz="6600" b="1" dirty="0">
              <a:solidFill>
                <a:schemeClr val="accent1"/>
              </a:solidFill>
            </a:endParaRPr>
          </a:p>
        </p:txBody>
      </p:sp>
      <p:sp>
        <p:nvSpPr>
          <p:cNvPr id="14" name="Rectangle 5"/>
          <p:cNvSpPr>
            <a:spLocks noChangeArrowheads="1"/>
          </p:cNvSpPr>
          <p:nvPr/>
        </p:nvSpPr>
        <p:spPr bwMode="gray">
          <a:xfrm>
            <a:off x="4606740" y="2276584"/>
            <a:ext cx="112848" cy="1381016"/>
          </a:xfrm>
          <a:prstGeom prst="roundRect">
            <a:avLst>
              <a:gd name="adj" fmla="val 50000"/>
            </a:avLst>
          </a:prstGeom>
          <a:gradFill flip="none" rotWithShape="1">
            <a:gsLst>
              <a:gs pos="10000">
                <a:srgbClr val="FFFFFF"/>
              </a:gs>
              <a:gs pos="0">
                <a:srgbClr val="D7D7D7"/>
              </a:gs>
              <a:gs pos="100000">
                <a:srgbClr val="7D7D7D"/>
              </a:gs>
              <a:gs pos="85000">
                <a:srgbClr val="969696"/>
              </a:gs>
              <a:gs pos="60000">
                <a:srgbClr val="C8C8C8"/>
              </a:gs>
              <a:gs pos="20000">
                <a:srgbClr val="FFFFFF"/>
              </a:gs>
            </a:gsLst>
            <a:lin ang="0" scaled="1"/>
            <a:tileRect/>
          </a:gradFill>
          <a:ln w="12700">
            <a:solidFill>
              <a:schemeClr val="bg1"/>
            </a:solidFill>
            <a:round/>
            <a:headEnd/>
            <a:tailEnd/>
          </a:ln>
          <a:effectLst/>
        </p:spPr>
        <p:txBody>
          <a:bodyPr rtlCol="0" anchor="ctr"/>
          <a:lstStyle/>
          <a:p>
            <a:pPr algn="ctr"/>
            <a:endParaRPr lang="de-DE" sz="700">
              <a:solidFill>
                <a:schemeClr val="bg1"/>
              </a:solidFill>
            </a:endParaRPr>
          </a:p>
        </p:txBody>
      </p:sp>
      <p:sp>
        <p:nvSpPr>
          <p:cNvPr id="15" name="Freeform 6"/>
          <p:cNvSpPr>
            <a:spLocks/>
          </p:cNvSpPr>
          <p:nvPr/>
        </p:nvSpPr>
        <p:spPr bwMode="gray">
          <a:xfrm>
            <a:off x="4605669" y="2232176"/>
            <a:ext cx="1453819" cy="1044424"/>
          </a:xfrm>
          <a:custGeom>
            <a:avLst/>
            <a:gdLst/>
            <a:ahLst/>
            <a:cxnLst>
              <a:cxn ang="0">
                <a:pos x="502" y="293"/>
              </a:cxn>
              <a:cxn ang="0">
                <a:pos x="425" y="178"/>
              </a:cxn>
              <a:cxn ang="0">
                <a:pos x="425" y="178"/>
              </a:cxn>
              <a:cxn ang="0">
                <a:pos x="425" y="178"/>
              </a:cxn>
              <a:cxn ang="0">
                <a:pos x="502" y="62"/>
              </a:cxn>
              <a:cxn ang="0">
                <a:pos x="522" y="33"/>
              </a:cxn>
              <a:cxn ang="0">
                <a:pos x="527" y="10"/>
              </a:cxn>
              <a:cxn ang="0">
                <a:pos x="511" y="0"/>
              </a:cxn>
              <a:cxn ang="0">
                <a:pos x="0" y="0"/>
              </a:cxn>
              <a:cxn ang="0">
                <a:pos x="0" y="178"/>
              </a:cxn>
              <a:cxn ang="0">
                <a:pos x="0" y="356"/>
              </a:cxn>
              <a:cxn ang="0">
                <a:pos x="511" y="356"/>
              </a:cxn>
              <a:cxn ang="0">
                <a:pos x="527" y="345"/>
              </a:cxn>
              <a:cxn ang="0">
                <a:pos x="522" y="323"/>
              </a:cxn>
              <a:cxn ang="0">
                <a:pos x="502" y="293"/>
              </a:cxn>
            </a:cxnLst>
            <a:rect l="0" t="0" r="r" b="b"/>
            <a:pathLst>
              <a:path w="530" h="356">
                <a:moveTo>
                  <a:pt x="502" y="293"/>
                </a:moveTo>
                <a:cubicBezTo>
                  <a:pt x="425" y="178"/>
                  <a:pt x="425" y="178"/>
                  <a:pt x="425" y="178"/>
                </a:cubicBezTo>
                <a:cubicBezTo>
                  <a:pt x="425" y="178"/>
                  <a:pt x="425" y="178"/>
                  <a:pt x="425" y="178"/>
                </a:cubicBezTo>
                <a:cubicBezTo>
                  <a:pt x="425" y="178"/>
                  <a:pt x="425" y="178"/>
                  <a:pt x="425" y="178"/>
                </a:cubicBezTo>
                <a:cubicBezTo>
                  <a:pt x="502" y="62"/>
                  <a:pt x="502" y="62"/>
                  <a:pt x="502" y="62"/>
                </a:cubicBezTo>
                <a:cubicBezTo>
                  <a:pt x="502" y="62"/>
                  <a:pt x="503" y="63"/>
                  <a:pt x="522" y="33"/>
                </a:cubicBezTo>
                <a:cubicBezTo>
                  <a:pt x="528" y="24"/>
                  <a:pt x="530" y="17"/>
                  <a:pt x="527" y="10"/>
                </a:cubicBezTo>
                <a:cubicBezTo>
                  <a:pt x="523" y="0"/>
                  <a:pt x="511" y="0"/>
                  <a:pt x="511" y="0"/>
                </a:cubicBezTo>
                <a:cubicBezTo>
                  <a:pt x="0" y="0"/>
                  <a:pt x="0" y="0"/>
                  <a:pt x="0" y="0"/>
                </a:cubicBezTo>
                <a:cubicBezTo>
                  <a:pt x="0" y="178"/>
                  <a:pt x="0" y="178"/>
                  <a:pt x="0" y="178"/>
                </a:cubicBezTo>
                <a:cubicBezTo>
                  <a:pt x="0" y="356"/>
                  <a:pt x="0" y="356"/>
                  <a:pt x="0" y="356"/>
                </a:cubicBezTo>
                <a:cubicBezTo>
                  <a:pt x="511" y="356"/>
                  <a:pt x="511" y="356"/>
                  <a:pt x="511" y="356"/>
                </a:cubicBezTo>
                <a:cubicBezTo>
                  <a:pt x="511" y="356"/>
                  <a:pt x="523" y="356"/>
                  <a:pt x="527" y="345"/>
                </a:cubicBezTo>
                <a:cubicBezTo>
                  <a:pt x="530" y="338"/>
                  <a:pt x="528" y="332"/>
                  <a:pt x="522" y="323"/>
                </a:cubicBezTo>
                <a:cubicBezTo>
                  <a:pt x="503" y="293"/>
                  <a:pt x="502" y="293"/>
                  <a:pt x="502" y="293"/>
                </a:cubicBezTo>
                <a:close/>
              </a:path>
            </a:pathLst>
          </a:custGeom>
          <a:gradFill flip="none" rotWithShape="1">
            <a:gsLst>
              <a:gs pos="0">
                <a:schemeClr val="accent1"/>
              </a:gs>
              <a:gs pos="100000">
                <a:schemeClr val="accent1">
                  <a:lumMod val="60000"/>
                  <a:lumOff val="40000"/>
                </a:schemeClr>
              </a:gs>
            </a:gsLst>
            <a:lin ang="16200000" scaled="1"/>
            <a:tileRect/>
          </a:gradFill>
          <a:ln w="12700">
            <a:solidFill>
              <a:schemeClr val="bg1"/>
            </a:solidFill>
            <a:round/>
            <a:headEnd/>
            <a:tailEnd/>
          </a:ln>
          <a:effectLst/>
        </p:spPr>
        <p:txBody>
          <a:bodyPr vert="horz" wrap="none" rIns="144000" rtlCol="0" anchor="ctr"/>
          <a:lstStyle/>
          <a:p>
            <a:pPr algn="ctr"/>
            <a:r>
              <a:rPr lang="de-DE" sz="4000" b="1" dirty="0" smtClean="0">
                <a:solidFill>
                  <a:schemeClr val="bg1"/>
                </a:solidFill>
                <a:effectLst>
                  <a:outerShdw blurRad="38100" dist="12700" dir="2700000" algn="tl" rotWithShape="0">
                    <a:prstClr val="black">
                      <a:alpha val="40000"/>
                    </a:prstClr>
                  </a:outerShdw>
                </a:effectLst>
              </a:rPr>
              <a:t>Yes</a:t>
            </a:r>
          </a:p>
          <a:p>
            <a:pPr algn="ctr"/>
            <a:r>
              <a:rPr lang="de-DE" sz="4000" b="1" dirty="0" smtClean="0">
                <a:solidFill>
                  <a:schemeClr val="bg1"/>
                </a:solidFill>
                <a:effectLst>
                  <a:outerShdw blurRad="38100" dist="12700" dir="2700000" algn="tl" rotWithShape="0">
                    <a:prstClr val="black">
                      <a:alpha val="40000"/>
                    </a:prstClr>
                  </a:outerShdw>
                </a:effectLst>
              </a:rPr>
              <a:t>67%</a:t>
            </a:r>
          </a:p>
        </p:txBody>
      </p:sp>
      <p:sp>
        <p:nvSpPr>
          <p:cNvPr id="19" name="Rectangle 18"/>
          <p:cNvSpPr/>
          <p:nvPr/>
        </p:nvSpPr>
        <p:spPr>
          <a:xfrm>
            <a:off x="3934156" y="6329342"/>
            <a:ext cx="6096000" cy="415498"/>
          </a:xfrm>
          <a:prstGeom prst="rect">
            <a:avLst/>
          </a:prstGeom>
        </p:spPr>
        <p:txBody>
          <a:bodyPr wrap="square">
            <a:spAutoFit/>
          </a:bodyPr>
          <a:lstStyle/>
          <a:p>
            <a:pPr algn="r"/>
            <a:r>
              <a:rPr lang="en-US" sz="1050" dirty="0" smtClean="0">
                <a:solidFill>
                  <a:srgbClr val="424F5A"/>
                </a:solidFill>
              </a:rPr>
              <a:t>QC8. Do you give these types of products to your children? </a:t>
            </a:r>
          </a:p>
          <a:p>
            <a:pPr algn="r"/>
            <a:r>
              <a:rPr lang="en-US" sz="1050" dirty="0" smtClean="0">
                <a:solidFill>
                  <a:srgbClr val="424F5A"/>
                </a:solidFill>
              </a:rPr>
              <a:t>Base: </a:t>
            </a:r>
            <a:r>
              <a:rPr lang="en-GB" sz="1050" dirty="0" smtClean="0"/>
              <a:t>All who have a child under 16: 577</a:t>
            </a:r>
            <a:endParaRPr lang="en-GB" sz="1050" dirty="0"/>
          </a:p>
        </p:txBody>
      </p:sp>
      <p:sp>
        <p:nvSpPr>
          <p:cNvPr id="12" name="Rectangle 11"/>
          <p:cNvSpPr>
            <a:spLocks noChangeArrowheads="1"/>
          </p:cNvSpPr>
          <p:nvPr/>
        </p:nvSpPr>
        <p:spPr bwMode="auto">
          <a:xfrm>
            <a:off x="0" y="0"/>
            <a:ext cx="12192000" cy="764704"/>
          </a:xfrm>
          <a:prstGeom prst="rect">
            <a:avLst/>
          </a:prstGeom>
          <a:solidFill>
            <a:schemeClr val="accent1"/>
          </a:solidFill>
          <a:ln w="9525" algn="ctr">
            <a:noFill/>
            <a:round/>
            <a:headEnd/>
            <a:tailEnd/>
          </a:ln>
          <a:effectLst>
            <a:outerShdw blurRad="50800" dist="38100" dir="2700000" algn="tl" rotWithShape="0">
              <a:prstClr val="black">
                <a:alpha val="40000"/>
              </a:prstClr>
            </a:outerShdw>
          </a:effectLst>
        </p:spPr>
        <p:txBody>
          <a:bodyPr anchor="ct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85725" lvl="2" algn="ctr" fontAlgn="base">
              <a:spcBef>
                <a:spcPct val="0"/>
              </a:spcBef>
              <a:spcAft>
                <a:spcPct val="0"/>
              </a:spcAft>
            </a:pPr>
            <a:r>
              <a:rPr lang="en-GB" sz="2000" b="1" dirty="0" smtClean="0">
                <a:solidFill>
                  <a:schemeClr val="bg1"/>
                </a:solidFill>
              </a:rPr>
              <a:t>More than two thirds of consumers with a child under the age of 16 give products such as those sold by Bear, Fruit Bowl and Urban Fruit to their children.</a:t>
            </a:r>
          </a:p>
        </p:txBody>
      </p:sp>
      <p:pic>
        <p:nvPicPr>
          <p:cNvPr id="4098" name="Picture 2" descr="http://images.meredith.com/parents/images/2010/12/ss_101668186.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87400" y="2159000"/>
            <a:ext cx="3441700" cy="3441700"/>
          </a:xfrm>
          <a:prstGeom prst="rect">
            <a:avLst/>
          </a:prstGeom>
          <a:noFill/>
          <a:extLst>
            <a:ext uri="{909E8E84-426E-40DD-AFC4-6F175D3DCCD1}">
              <a14:hiddenFill xmlns:a14="http://schemas.microsoft.com/office/drawing/2010/main">
                <a:solidFill>
                  <a:srgbClr val="FFFFFF"/>
                </a:solidFill>
              </a14:hiddenFill>
            </a:ext>
          </a:extLst>
        </p:spPr>
      </p:pic>
      <p:sp>
        <p:nvSpPr>
          <p:cNvPr id="18" name="Rectangle 5"/>
          <p:cNvSpPr>
            <a:spLocks noChangeArrowheads="1"/>
          </p:cNvSpPr>
          <p:nvPr/>
        </p:nvSpPr>
        <p:spPr bwMode="gray">
          <a:xfrm>
            <a:off x="5946640" y="4232384"/>
            <a:ext cx="112848" cy="1381016"/>
          </a:xfrm>
          <a:prstGeom prst="roundRect">
            <a:avLst>
              <a:gd name="adj" fmla="val 50000"/>
            </a:avLst>
          </a:prstGeom>
          <a:gradFill flip="none" rotWithShape="1">
            <a:gsLst>
              <a:gs pos="10000">
                <a:srgbClr val="FFFFFF"/>
              </a:gs>
              <a:gs pos="0">
                <a:srgbClr val="D7D7D7"/>
              </a:gs>
              <a:gs pos="100000">
                <a:srgbClr val="7D7D7D"/>
              </a:gs>
              <a:gs pos="85000">
                <a:srgbClr val="969696"/>
              </a:gs>
              <a:gs pos="60000">
                <a:srgbClr val="C8C8C8"/>
              </a:gs>
              <a:gs pos="20000">
                <a:srgbClr val="FFFFFF"/>
              </a:gs>
            </a:gsLst>
            <a:lin ang="0" scaled="1"/>
            <a:tileRect/>
          </a:gradFill>
          <a:ln w="12700">
            <a:noFill/>
            <a:round/>
            <a:headEnd/>
            <a:tailEnd/>
          </a:ln>
          <a:effectLst/>
        </p:spPr>
        <p:txBody>
          <a:bodyPr rtlCol="0" anchor="ctr"/>
          <a:lstStyle/>
          <a:p>
            <a:pPr algn="ctr"/>
            <a:endParaRPr lang="de-DE" sz="700">
              <a:solidFill>
                <a:schemeClr val="bg1"/>
              </a:solidFill>
            </a:endParaRPr>
          </a:p>
        </p:txBody>
      </p:sp>
      <p:sp>
        <p:nvSpPr>
          <p:cNvPr id="20" name="Freeform 6"/>
          <p:cNvSpPr>
            <a:spLocks/>
          </p:cNvSpPr>
          <p:nvPr/>
        </p:nvSpPr>
        <p:spPr bwMode="gray">
          <a:xfrm flipH="1">
            <a:off x="4648200" y="4048276"/>
            <a:ext cx="1404798" cy="1069824"/>
          </a:xfrm>
          <a:custGeom>
            <a:avLst/>
            <a:gdLst/>
            <a:ahLst/>
            <a:cxnLst>
              <a:cxn ang="0">
                <a:pos x="502" y="293"/>
              </a:cxn>
              <a:cxn ang="0">
                <a:pos x="425" y="178"/>
              </a:cxn>
              <a:cxn ang="0">
                <a:pos x="425" y="178"/>
              </a:cxn>
              <a:cxn ang="0">
                <a:pos x="425" y="178"/>
              </a:cxn>
              <a:cxn ang="0">
                <a:pos x="502" y="62"/>
              </a:cxn>
              <a:cxn ang="0">
                <a:pos x="522" y="33"/>
              </a:cxn>
              <a:cxn ang="0">
                <a:pos x="527" y="10"/>
              </a:cxn>
              <a:cxn ang="0">
                <a:pos x="511" y="0"/>
              </a:cxn>
              <a:cxn ang="0">
                <a:pos x="0" y="0"/>
              </a:cxn>
              <a:cxn ang="0">
                <a:pos x="0" y="178"/>
              </a:cxn>
              <a:cxn ang="0">
                <a:pos x="0" y="356"/>
              </a:cxn>
              <a:cxn ang="0">
                <a:pos x="511" y="356"/>
              </a:cxn>
              <a:cxn ang="0">
                <a:pos x="527" y="345"/>
              </a:cxn>
              <a:cxn ang="0">
                <a:pos x="522" y="323"/>
              </a:cxn>
              <a:cxn ang="0">
                <a:pos x="502" y="293"/>
              </a:cxn>
            </a:cxnLst>
            <a:rect l="0" t="0" r="r" b="b"/>
            <a:pathLst>
              <a:path w="530" h="356">
                <a:moveTo>
                  <a:pt x="502" y="293"/>
                </a:moveTo>
                <a:cubicBezTo>
                  <a:pt x="425" y="178"/>
                  <a:pt x="425" y="178"/>
                  <a:pt x="425" y="178"/>
                </a:cubicBezTo>
                <a:cubicBezTo>
                  <a:pt x="425" y="178"/>
                  <a:pt x="425" y="178"/>
                  <a:pt x="425" y="178"/>
                </a:cubicBezTo>
                <a:cubicBezTo>
                  <a:pt x="425" y="178"/>
                  <a:pt x="425" y="178"/>
                  <a:pt x="425" y="178"/>
                </a:cubicBezTo>
                <a:cubicBezTo>
                  <a:pt x="502" y="62"/>
                  <a:pt x="502" y="62"/>
                  <a:pt x="502" y="62"/>
                </a:cubicBezTo>
                <a:cubicBezTo>
                  <a:pt x="502" y="62"/>
                  <a:pt x="503" y="63"/>
                  <a:pt x="522" y="33"/>
                </a:cubicBezTo>
                <a:cubicBezTo>
                  <a:pt x="528" y="24"/>
                  <a:pt x="530" y="17"/>
                  <a:pt x="527" y="10"/>
                </a:cubicBezTo>
                <a:cubicBezTo>
                  <a:pt x="523" y="0"/>
                  <a:pt x="511" y="0"/>
                  <a:pt x="511" y="0"/>
                </a:cubicBezTo>
                <a:cubicBezTo>
                  <a:pt x="0" y="0"/>
                  <a:pt x="0" y="0"/>
                  <a:pt x="0" y="0"/>
                </a:cubicBezTo>
                <a:cubicBezTo>
                  <a:pt x="0" y="178"/>
                  <a:pt x="0" y="178"/>
                  <a:pt x="0" y="178"/>
                </a:cubicBezTo>
                <a:cubicBezTo>
                  <a:pt x="0" y="356"/>
                  <a:pt x="0" y="356"/>
                  <a:pt x="0" y="356"/>
                </a:cubicBezTo>
                <a:cubicBezTo>
                  <a:pt x="511" y="356"/>
                  <a:pt x="511" y="356"/>
                  <a:pt x="511" y="356"/>
                </a:cubicBezTo>
                <a:cubicBezTo>
                  <a:pt x="511" y="356"/>
                  <a:pt x="523" y="356"/>
                  <a:pt x="527" y="345"/>
                </a:cubicBezTo>
                <a:cubicBezTo>
                  <a:pt x="530" y="338"/>
                  <a:pt x="528" y="332"/>
                  <a:pt x="522" y="323"/>
                </a:cubicBezTo>
                <a:cubicBezTo>
                  <a:pt x="503" y="293"/>
                  <a:pt x="502" y="293"/>
                  <a:pt x="502" y="293"/>
                </a:cubicBezTo>
                <a:close/>
              </a:path>
            </a:pathLst>
          </a:custGeom>
          <a:solidFill>
            <a:srgbClr val="FF0000"/>
          </a:solidFill>
          <a:ln w="12700">
            <a:solidFill>
              <a:schemeClr val="bg1"/>
            </a:solidFill>
            <a:round/>
            <a:headEnd/>
            <a:tailEnd/>
          </a:ln>
          <a:effectLst/>
        </p:spPr>
        <p:txBody>
          <a:bodyPr vert="horz" wrap="none" rIns="144000" rtlCol="0" anchor="ctr"/>
          <a:lstStyle/>
          <a:p>
            <a:pPr algn="ctr"/>
            <a:r>
              <a:rPr lang="de-DE" sz="4000" b="1" dirty="0" smtClean="0">
                <a:solidFill>
                  <a:schemeClr val="bg1"/>
                </a:solidFill>
                <a:effectLst>
                  <a:outerShdw blurRad="38100" dist="12700" dir="2700000" algn="tl" rotWithShape="0">
                    <a:prstClr val="black">
                      <a:alpha val="40000"/>
                    </a:prstClr>
                  </a:outerShdw>
                </a:effectLst>
              </a:rPr>
              <a:t>No</a:t>
            </a:r>
          </a:p>
          <a:p>
            <a:pPr algn="ctr"/>
            <a:r>
              <a:rPr lang="de-DE" sz="4000" b="1" dirty="0" smtClean="0">
                <a:solidFill>
                  <a:schemeClr val="bg1"/>
                </a:solidFill>
                <a:effectLst>
                  <a:outerShdw blurRad="38100" dist="12700" dir="2700000" algn="tl" rotWithShape="0">
                    <a:prstClr val="black">
                      <a:alpha val="40000"/>
                    </a:prstClr>
                  </a:outerShdw>
                </a:effectLst>
              </a:rPr>
              <a:t>33%</a:t>
            </a:r>
          </a:p>
        </p:txBody>
      </p:sp>
      <p:sp>
        <p:nvSpPr>
          <p:cNvPr id="2" name="TextBox 1"/>
          <p:cNvSpPr txBox="1"/>
          <p:nvPr/>
        </p:nvSpPr>
        <p:spPr>
          <a:xfrm>
            <a:off x="6362700" y="2273300"/>
            <a:ext cx="5334000" cy="1231106"/>
          </a:xfrm>
          <a:prstGeom prst="rect">
            <a:avLst/>
          </a:prstGeom>
          <a:noFill/>
        </p:spPr>
        <p:txBody>
          <a:bodyPr wrap="square" rtlCol="0">
            <a:spAutoFit/>
          </a:bodyPr>
          <a:lstStyle/>
          <a:p>
            <a:pPr marL="0" lvl="2"/>
            <a:r>
              <a:rPr lang="en-GB" sz="2800" b="1" dirty="0" smtClean="0">
                <a:solidFill>
                  <a:schemeClr val="accent6">
                    <a:lumMod val="75000"/>
                  </a:schemeClr>
                </a:solidFill>
              </a:rPr>
              <a:t>Give  </a:t>
            </a:r>
            <a:r>
              <a:rPr lang="en-GB" sz="2800" b="1" dirty="0">
                <a:solidFill>
                  <a:schemeClr val="accent6">
                    <a:lumMod val="75000"/>
                  </a:schemeClr>
                </a:solidFill>
              </a:rPr>
              <a:t>products </a:t>
            </a:r>
            <a:r>
              <a:rPr lang="en-GB" sz="2800" b="1" dirty="0" smtClean="0">
                <a:solidFill>
                  <a:schemeClr val="accent6">
                    <a:lumMod val="75000"/>
                  </a:schemeClr>
                </a:solidFill>
              </a:rPr>
              <a:t>such as fruit snacks and whole foods to </a:t>
            </a:r>
            <a:r>
              <a:rPr lang="en-GB" sz="2800" b="1" dirty="0">
                <a:solidFill>
                  <a:schemeClr val="accent6">
                    <a:lumMod val="75000"/>
                  </a:schemeClr>
                </a:solidFill>
              </a:rPr>
              <a:t>their children.</a:t>
            </a:r>
          </a:p>
          <a:p>
            <a:endParaRPr lang="en-GB" dirty="0"/>
          </a:p>
        </p:txBody>
      </p:sp>
      <p:sp>
        <p:nvSpPr>
          <p:cNvPr id="21" name="TextBox 20"/>
          <p:cNvSpPr txBox="1"/>
          <p:nvPr/>
        </p:nvSpPr>
        <p:spPr>
          <a:xfrm>
            <a:off x="6464300" y="4114800"/>
            <a:ext cx="5435600" cy="1231106"/>
          </a:xfrm>
          <a:prstGeom prst="rect">
            <a:avLst/>
          </a:prstGeom>
          <a:noFill/>
        </p:spPr>
        <p:txBody>
          <a:bodyPr wrap="square" rtlCol="0">
            <a:spAutoFit/>
          </a:bodyPr>
          <a:lstStyle/>
          <a:p>
            <a:pPr marL="0" lvl="2"/>
            <a:r>
              <a:rPr lang="en-GB" sz="2800" b="1" dirty="0">
                <a:solidFill>
                  <a:schemeClr val="accent6">
                    <a:lumMod val="75000"/>
                  </a:schemeClr>
                </a:solidFill>
              </a:rPr>
              <a:t>Do not give such products to their children.</a:t>
            </a:r>
          </a:p>
          <a:p>
            <a:endParaRPr lang="en-GB" dirty="0"/>
          </a:p>
        </p:txBody>
      </p:sp>
      <p:sp>
        <p:nvSpPr>
          <p:cNvPr id="22" name="Rounded Rectangle 21"/>
          <p:cNvSpPr/>
          <p:nvPr/>
        </p:nvSpPr>
        <p:spPr>
          <a:xfrm>
            <a:off x="115888" y="869764"/>
            <a:ext cx="11887200" cy="648072"/>
          </a:xfrm>
          <a:prstGeom prst="roundRect">
            <a:avLst/>
          </a:prstGeom>
          <a:noFill/>
          <a:ln w="38100">
            <a:solidFill>
              <a:schemeClr val="accent1"/>
            </a:solid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lang="en-GB" sz="1400" b="1" kern="0" dirty="0">
                <a:solidFill>
                  <a:schemeClr val="accent1"/>
                </a:solidFill>
              </a:rPr>
              <a:t>London and Scotland are the </a:t>
            </a:r>
            <a:r>
              <a:rPr lang="en-GB" sz="1400" b="1" kern="0" dirty="0" smtClean="0">
                <a:solidFill>
                  <a:schemeClr val="accent1"/>
                </a:solidFill>
              </a:rPr>
              <a:t>regions most likely </a:t>
            </a:r>
            <a:r>
              <a:rPr lang="en-GB" sz="1400" b="1" kern="0" dirty="0">
                <a:solidFill>
                  <a:schemeClr val="accent1"/>
                </a:solidFill>
              </a:rPr>
              <a:t>to give </a:t>
            </a:r>
            <a:r>
              <a:rPr lang="en-GB" sz="1400" b="1" kern="0" dirty="0" smtClean="0">
                <a:solidFill>
                  <a:schemeClr val="accent1"/>
                </a:solidFill>
              </a:rPr>
              <a:t>these products </a:t>
            </a:r>
            <a:r>
              <a:rPr lang="en-GB" sz="1400" b="1" kern="0" dirty="0">
                <a:solidFill>
                  <a:schemeClr val="accent1"/>
                </a:solidFill>
              </a:rPr>
              <a:t>to their </a:t>
            </a:r>
            <a:r>
              <a:rPr lang="en-GB" sz="1400" b="1" kern="0" dirty="0" smtClean="0">
                <a:solidFill>
                  <a:schemeClr val="accent1"/>
                </a:solidFill>
              </a:rPr>
              <a:t>children with </a:t>
            </a:r>
            <a:r>
              <a:rPr lang="en-GB" sz="1400" b="1" kern="0" dirty="0">
                <a:solidFill>
                  <a:schemeClr val="accent1"/>
                </a:solidFill>
              </a:rPr>
              <a:t>76% and 78% in comparison all the rest areas which span from 51% </a:t>
            </a:r>
            <a:r>
              <a:rPr lang="en-GB" sz="1400" b="1" kern="0" dirty="0" smtClean="0">
                <a:solidFill>
                  <a:schemeClr val="accent1"/>
                </a:solidFill>
              </a:rPr>
              <a:t>in the </a:t>
            </a:r>
            <a:r>
              <a:rPr lang="en-GB" sz="1400" b="1" kern="0" dirty="0">
                <a:solidFill>
                  <a:schemeClr val="accent1"/>
                </a:solidFill>
              </a:rPr>
              <a:t>East of England to 69% </a:t>
            </a:r>
            <a:r>
              <a:rPr lang="en-GB" sz="1400" b="1" kern="0" dirty="0" smtClean="0">
                <a:solidFill>
                  <a:schemeClr val="accent1"/>
                </a:solidFill>
              </a:rPr>
              <a:t>in the </a:t>
            </a:r>
            <a:r>
              <a:rPr lang="en-GB" sz="1400" b="1" kern="0" dirty="0">
                <a:solidFill>
                  <a:schemeClr val="accent1"/>
                </a:solidFill>
              </a:rPr>
              <a:t>Midlands.</a:t>
            </a:r>
            <a:endParaRPr lang="el-GR" sz="1400" b="1" kern="0" dirty="0">
              <a:solidFill>
                <a:schemeClr val="accent1"/>
              </a:solidFill>
            </a:endParaRPr>
          </a:p>
        </p:txBody>
      </p:sp>
    </p:spTree>
    <p:extLst>
      <p:ext uri="{BB962C8B-B14F-4D97-AF65-F5344CB8AC3E}">
        <p14:creationId xmlns:p14="http://schemas.microsoft.com/office/powerpoint/2010/main" val="1557642274"/>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p:cNvSpPr/>
          <p:nvPr/>
        </p:nvSpPr>
        <p:spPr bwMode="auto">
          <a:xfrm>
            <a:off x="4828674" y="2005263"/>
            <a:ext cx="7363326" cy="3561348"/>
          </a:xfrm>
          <a:prstGeom prst="rect">
            <a:avLst/>
          </a:prstGeom>
          <a:solidFill>
            <a:schemeClr val="bg1">
              <a:lumMod val="85000"/>
            </a:schemeClr>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GB" sz="2400" b="0" i="0" u="none" strike="noStrike" cap="none" normalizeH="0" baseline="0">
              <a:ln>
                <a:noFill/>
              </a:ln>
              <a:solidFill>
                <a:schemeClr val="tx1"/>
              </a:solidFill>
              <a:effectLst/>
              <a:latin typeface="Arial" charset="0"/>
              <a:ea typeface="ヒラギノ角ゴ Pro W3" charset="-128"/>
              <a:cs typeface="ヒラギノ角ゴ Pro W3" charset="-128"/>
            </a:endParaRPr>
          </a:p>
        </p:txBody>
      </p:sp>
      <p:pic>
        <p:nvPicPr>
          <p:cNvPr id="5122" name="Picture 2" descr="http://fawesome.ifood.tv/files/image/86/39/571251-food-additives.jpg"/>
          <p:cNvPicPr>
            <a:picLocks noChangeAspect="1" noChangeArrowheads="1"/>
          </p:cNvPicPr>
          <p:nvPr/>
        </p:nvPicPr>
        <p:blipFill rotWithShape="1">
          <a:blip r:embed="rId2">
            <a:extLst>
              <a:ext uri="{28A0092B-C50C-407E-A947-70E740481C1C}">
                <a14:useLocalDpi xmlns:a14="http://schemas.microsoft.com/office/drawing/2010/main" val="0"/>
              </a:ext>
            </a:extLst>
          </a:blip>
          <a:srcRect l="8548" t="482" r="-324" b="-482"/>
          <a:stretch/>
        </p:blipFill>
        <p:spPr bwMode="auto">
          <a:xfrm>
            <a:off x="-16042" y="1994073"/>
            <a:ext cx="4876800" cy="3586059"/>
          </a:xfrm>
          <a:prstGeom prst="rect">
            <a:avLst/>
          </a:prstGeom>
          <a:noFill/>
          <a:extLst>
            <a:ext uri="{909E8E84-426E-40DD-AFC4-6F175D3DCCD1}">
              <a14:hiddenFill xmlns:a14="http://schemas.microsoft.com/office/drawing/2010/main">
                <a:solidFill>
                  <a:srgbClr val="FFFFFF"/>
                </a:solidFill>
              </a14:hiddenFill>
            </a:ext>
          </a:extLst>
        </p:spPr>
      </p:pic>
      <p:sp>
        <p:nvSpPr>
          <p:cNvPr id="4" name="Gleichschenkliges Dreieck 198"/>
          <p:cNvSpPr/>
          <p:nvPr/>
        </p:nvSpPr>
        <p:spPr bwMode="gray">
          <a:xfrm>
            <a:off x="4992105" y="2547074"/>
            <a:ext cx="1493081" cy="1282978"/>
          </a:xfrm>
          <a:prstGeom prst="triangle">
            <a:avLst/>
          </a:prstGeom>
          <a:solidFill>
            <a:srgbClr val="0070C0"/>
          </a:solidFill>
          <a:ln w="12700">
            <a:noFill/>
            <a:round/>
            <a:headEnd/>
            <a:tailEnd/>
          </a:ln>
        </p:spPr>
        <p:txBody>
          <a:bodyPr rtlCol="0" anchor="ctr"/>
          <a:lstStyle/>
          <a:p>
            <a:pPr algn="ctr"/>
            <a:endParaRPr lang="de-DE">
              <a:solidFill>
                <a:srgbClr val="D2FB86"/>
              </a:solidFill>
            </a:endParaRPr>
          </a:p>
        </p:txBody>
      </p:sp>
      <p:sp>
        <p:nvSpPr>
          <p:cNvPr id="5" name="Gleichschenkliges Dreieck 195"/>
          <p:cNvSpPr/>
          <p:nvPr/>
        </p:nvSpPr>
        <p:spPr bwMode="gray">
          <a:xfrm>
            <a:off x="9076564" y="2526799"/>
            <a:ext cx="3003141" cy="2371190"/>
          </a:xfrm>
          <a:prstGeom prst="triangle">
            <a:avLst/>
          </a:prstGeom>
          <a:solidFill>
            <a:schemeClr val="accent3"/>
          </a:solidFill>
          <a:ln w="12700">
            <a:noFill/>
            <a:round/>
            <a:headEnd/>
            <a:tailEnd/>
          </a:ln>
        </p:spPr>
        <p:txBody>
          <a:bodyPr rtlCol="0" anchor="ctr"/>
          <a:lstStyle/>
          <a:p>
            <a:pPr algn="ctr"/>
            <a:endParaRPr lang="de-DE"/>
          </a:p>
        </p:txBody>
      </p:sp>
      <p:sp>
        <p:nvSpPr>
          <p:cNvPr id="6" name="Gleichschenkliges Dreieck 192"/>
          <p:cNvSpPr/>
          <p:nvPr/>
        </p:nvSpPr>
        <p:spPr bwMode="gray">
          <a:xfrm>
            <a:off x="6678475" y="2498810"/>
            <a:ext cx="2168868" cy="1860377"/>
          </a:xfrm>
          <a:prstGeom prst="triangle">
            <a:avLst/>
          </a:prstGeom>
          <a:solidFill>
            <a:srgbClr val="7030A0"/>
          </a:solidFill>
          <a:ln w="12700">
            <a:noFill/>
            <a:round/>
            <a:headEnd/>
            <a:tailEnd/>
          </a:ln>
        </p:spPr>
        <p:txBody>
          <a:bodyPr rtlCol="0" anchor="ctr"/>
          <a:lstStyle/>
          <a:p>
            <a:pPr algn="ctr"/>
            <a:endParaRPr lang="de-DE"/>
          </a:p>
        </p:txBody>
      </p:sp>
      <p:sp>
        <p:nvSpPr>
          <p:cNvPr id="7" name="Textfeld 194"/>
          <p:cNvSpPr txBox="1"/>
          <p:nvPr/>
        </p:nvSpPr>
        <p:spPr bwMode="gray">
          <a:xfrm>
            <a:off x="7375570" y="1918599"/>
            <a:ext cx="1017322" cy="646331"/>
          </a:xfrm>
          <a:prstGeom prst="rect">
            <a:avLst/>
          </a:prstGeom>
          <a:noFill/>
        </p:spPr>
        <p:txBody>
          <a:bodyPr wrap="square" rtlCol="0">
            <a:spAutoFit/>
          </a:bodyPr>
          <a:lstStyle/>
          <a:p>
            <a:pPr algn="ctr"/>
            <a:r>
              <a:rPr lang="de-DE" sz="3600" b="1" dirty="0">
                <a:solidFill>
                  <a:srgbClr val="7030A0"/>
                </a:solidFill>
              </a:rPr>
              <a:t>32%</a:t>
            </a:r>
          </a:p>
        </p:txBody>
      </p:sp>
      <p:sp>
        <p:nvSpPr>
          <p:cNvPr id="8" name="Textfeld 200"/>
          <p:cNvSpPr txBox="1"/>
          <p:nvPr/>
        </p:nvSpPr>
        <p:spPr bwMode="gray">
          <a:xfrm>
            <a:off x="5342021" y="1967290"/>
            <a:ext cx="989619" cy="646331"/>
          </a:xfrm>
          <a:prstGeom prst="rect">
            <a:avLst/>
          </a:prstGeom>
          <a:noFill/>
        </p:spPr>
        <p:txBody>
          <a:bodyPr wrap="square" rtlCol="0">
            <a:spAutoFit/>
          </a:bodyPr>
          <a:lstStyle/>
          <a:p>
            <a:pPr algn="ctr"/>
            <a:r>
              <a:rPr lang="de-DE" sz="3600" b="1" dirty="0" smtClean="0">
                <a:solidFill>
                  <a:srgbClr val="0070C0"/>
                </a:solidFill>
              </a:rPr>
              <a:t>22%</a:t>
            </a:r>
            <a:endParaRPr lang="de-DE" sz="3600" b="1" dirty="0">
              <a:solidFill>
                <a:srgbClr val="0070C0"/>
              </a:solidFill>
            </a:endParaRPr>
          </a:p>
        </p:txBody>
      </p:sp>
      <p:sp>
        <p:nvSpPr>
          <p:cNvPr id="9" name="Textfeld 197"/>
          <p:cNvSpPr txBox="1"/>
          <p:nvPr/>
        </p:nvSpPr>
        <p:spPr bwMode="gray">
          <a:xfrm>
            <a:off x="9995700" y="1911607"/>
            <a:ext cx="1249096" cy="646331"/>
          </a:xfrm>
          <a:prstGeom prst="rect">
            <a:avLst/>
          </a:prstGeom>
          <a:noFill/>
        </p:spPr>
        <p:txBody>
          <a:bodyPr wrap="square" rtlCol="0">
            <a:spAutoFit/>
          </a:bodyPr>
          <a:lstStyle/>
          <a:p>
            <a:pPr algn="ctr"/>
            <a:r>
              <a:rPr lang="de-DE" sz="3600" b="1" dirty="0" smtClean="0">
                <a:solidFill>
                  <a:srgbClr val="FFC000"/>
                </a:solidFill>
              </a:rPr>
              <a:t>47%</a:t>
            </a:r>
            <a:endParaRPr lang="de-DE" sz="3600" b="1" dirty="0">
              <a:solidFill>
                <a:srgbClr val="FFC000"/>
              </a:solidFill>
            </a:endParaRPr>
          </a:p>
        </p:txBody>
      </p:sp>
      <p:sp>
        <p:nvSpPr>
          <p:cNvPr id="15" name="Rectangle 14"/>
          <p:cNvSpPr/>
          <p:nvPr/>
        </p:nvSpPr>
        <p:spPr>
          <a:xfrm>
            <a:off x="4683788" y="3908510"/>
            <a:ext cx="1989728" cy="1200329"/>
          </a:xfrm>
          <a:prstGeom prst="rect">
            <a:avLst/>
          </a:prstGeom>
        </p:spPr>
        <p:txBody>
          <a:bodyPr wrap="square">
            <a:spAutoFit/>
          </a:bodyPr>
          <a:lstStyle/>
          <a:p>
            <a:pPr algn="ctr"/>
            <a:r>
              <a:rPr lang="en-GB" sz="800" b="1" i="0" u="none" strike="noStrike" dirty="0" smtClean="0">
                <a:solidFill>
                  <a:schemeClr val="accent6">
                    <a:lumMod val="75000"/>
                  </a:schemeClr>
                </a:solidFill>
                <a:effectLst/>
                <a:latin typeface="Times New Roman" panose="02020603050405020304" pitchFamily="18" charset="0"/>
              </a:rPr>
              <a:t> </a:t>
            </a:r>
            <a:r>
              <a:rPr lang="en-GB" sz="1200" b="1" i="0" u="none" strike="noStrike" dirty="0" smtClean="0">
                <a:solidFill>
                  <a:schemeClr val="accent6">
                    <a:lumMod val="75000"/>
                  </a:schemeClr>
                </a:solidFill>
                <a:effectLst/>
                <a:latin typeface="Arial" panose="020B0604020202020204" pitchFamily="34" charset="0"/>
              </a:rPr>
              <a:t>I specifically look for products with no additives such as artificial colours, flavours or preservatives</a:t>
            </a:r>
            <a:r>
              <a:rPr lang="en-GB" sz="1200" b="1" dirty="0" smtClean="0">
                <a:solidFill>
                  <a:schemeClr val="accent6">
                    <a:lumMod val="75000"/>
                  </a:schemeClr>
                </a:solidFill>
              </a:rPr>
              <a:t> </a:t>
            </a:r>
            <a:endParaRPr lang="en-GB" sz="1200" b="1" dirty="0">
              <a:solidFill>
                <a:schemeClr val="accent6">
                  <a:lumMod val="75000"/>
                </a:schemeClr>
              </a:solidFill>
            </a:endParaRPr>
          </a:p>
        </p:txBody>
      </p:sp>
      <p:sp>
        <p:nvSpPr>
          <p:cNvPr id="16" name="Rectangle 15"/>
          <p:cNvSpPr/>
          <p:nvPr/>
        </p:nvSpPr>
        <p:spPr>
          <a:xfrm>
            <a:off x="9144000" y="5031031"/>
            <a:ext cx="2935705" cy="461665"/>
          </a:xfrm>
          <a:prstGeom prst="rect">
            <a:avLst/>
          </a:prstGeom>
        </p:spPr>
        <p:txBody>
          <a:bodyPr wrap="square">
            <a:spAutoFit/>
          </a:bodyPr>
          <a:lstStyle/>
          <a:p>
            <a:pPr algn="ctr"/>
            <a:r>
              <a:rPr lang="en-GB" sz="1200" b="1" dirty="0">
                <a:solidFill>
                  <a:schemeClr val="accent6">
                    <a:lumMod val="75000"/>
                  </a:schemeClr>
                </a:solidFill>
                <a:latin typeface="Arial" panose="020B0604020202020204" pitchFamily="34" charset="0"/>
              </a:rPr>
              <a:t>I don't really think about additives in confectionery</a:t>
            </a:r>
          </a:p>
        </p:txBody>
      </p:sp>
      <p:sp>
        <p:nvSpPr>
          <p:cNvPr id="17" name="Rectangle 16"/>
          <p:cNvSpPr/>
          <p:nvPr/>
        </p:nvSpPr>
        <p:spPr>
          <a:xfrm>
            <a:off x="6630950" y="4416258"/>
            <a:ext cx="2208251" cy="1415772"/>
          </a:xfrm>
          <a:prstGeom prst="rect">
            <a:avLst/>
          </a:prstGeom>
        </p:spPr>
        <p:txBody>
          <a:bodyPr wrap="square">
            <a:spAutoFit/>
          </a:bodyPr>
          <a:lstStyle/>
          <a:p>
            <a:pPr algn="ctr"/>
            <a:r>
              <a:rPr lang="en-GB" sz="1200" b="1" dirty="0" smtClean="0">
                <a:solidFill>
                  <a:schemeClr val="accent6">
                    <a:lumMod val="75000"/>
                  </a:schemeClr>
                </a:solidFill>
                <a:latin typeface="Arial" panose="020B0604020202020204" pitchFamily="34" charset="0"/>
              </a:rPr>
              <a:t>Sometimes </a:t>
            </a:r>
            <a:r>
              <a:rPr lang="en-GB" sz="1200" b="1" dirty="0">
                <a:solidFill>
                  <a:schemeClr val="accent6">
                    <a:lumMod val="75000"/>
                  </a:schemeClr>
                </a:solidFill>
                <a:latin typeface="Arial" panose="020B0604020202020204" pitchFamily="34" charset="0"/>
              </a:rPr>
              <a:t>I read the labels of products I pick up off the shelves to check the ingredients for additives such as artificial colours, flavours or preservatives </a:t>
            </a:r>
          </a:p>
          <a:p>
            <a:pPr algn="ctr"/>
            <a:endParaRPr lang="en-GB" sz="1400" dirty="0">
              <a:solidFill>
                <a:schemeClr val="accent6">
                  <a:lumMod val="75000"/>
                </a:schemeClr>
              </a:solidFill>
              <a:latin typeface="Arial" panose="020B0604020202020204" pitchFamily="34" charset="0"/>
            </a:endParaRPr>
          </a:p>
        </p:txBody>
      </p:sp>
      <p:sp>
        <p:nvSpPr>
          <p:cNvPr id="18" name="Rectangle 17"/>
          <p:cNvSpPr>
            <a:spLocks noChangeArrowheads="1"/>
          </p:cNvSpPr>
          <p:nvPr/>
        </p:nvSpPr>
        <p:spPr bwMode="auto">
          <a:xfrm>
            <a:off x="0" y="0"/>
            <a:ext cx="12192000" cy="764704"/>
          </a:xfrm>
          <a:prstGeom prst="rect">
            <a:avLst/>
          </a:prstGeom>
          <a:solidFill>
            <a:schemeClr val="accent1"/>
          </a:solidFill>
          <a:ln w="9525" algn="ctr">
            <a:noFill/>
            <a:round/>
            <a:headEnd/>
            <a:tailEnd/>
          </a:ln>
          <a:effectLst>
            <a:outerShdw blurRad="50800" dist="38100" dir="2700000" algn="tl" rotWithShape="0">
              <a:prstClr val="black">
                <a:alpha val="40000"/>
              </a:prstClr>
            </a:outerShdw>
          </a:effectLst>
        </p:spPr>
        <p:txBody>
          <a:bodyPr anchor="ct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85725" lvl="2" algn="ctr" fontAlgn="base">
              <a:spcBef>
                <a:spcPct val="0"/>
              </a:spcBef>
              <a:spcAft>
                <a:spcPct val="0"/>
              </a:spcAft>
            </a:pPr>
            <a:r>
              <a:rPr lang="en-GB" sz="2000" b="1" dirty="0" smtClean="0">
                <a:solidFill>
                  <a:schemeClr val="bg1"/>
                </a:solidFill>
              </a:rPr>
              <a:t>Almost half of consumers agree that they do not really </a:t>
            </a:r>
            <a:r>
              <a:rPr lang="en-GB" sz="2000" b="1" dirty="0" smtClean="0">
                <a:solidFill>
                  <a:schemeClr val="bg1"/>
                </a:solidFill>
              </a:rPr>
              <a:t>think </a:t>
            </a:r>
            <a:r>
              <a:rPr lang="en-GB" sz="2000" b="1" dirty="0" smtClean="0">
                <a:solidFill>
                  <a:schemeClr val="bg1"/>
                </a:solidFill>
              </a:rPr>
              <a:t>about additives in confectionery; men are significantly more likely to state this than women (50% and 43% respectively).</a:t>
            </a:r>
          </a:p>
        </p:txBody>
      </p:sp>
      <p:sp>
        <p:nvSpPr>
          <p:cNvPr id="20" name="Rectangle 19"/>
          <p:cNvSpPr/>
          <p:nvPr/>
        </p:nvSpPr>
        <p:spPr>
          <a:xfrm>
            <a:off x="5588000" y="6327822"/>
            <a:ext cx="4429456" cy="415498"/>
          </a:xfrm>
          <a:prstGeom prst="rect">
            <a:avLst/>
          </a:prstGeom>
        </p:spPr>
        <p:txBody>
          <a:bodyPr wrap="square">
            <a:spAutoFit/>
          </a:bodyPr>
          <a:lstStyle/>
          <a:p>
            <a:r>
              <a:rPr lang="en-GB" sz="1050" dirty="0" smtClean="0"/>
              <a:t>QC9</a:t>
            </a:r>
            <a:r>
              <a:rPr lang="en-GB" sz="1050" dirty="0"/>
              <a:t>. Which of the following applies to you when shopping for confectionery?</a:t>
            </a:r>
          </a:p>
          <a:p>
            <a:pPr algn="r"/>
            <a:r>
              <a:rPr lang="en-US" sz="1050" dirty="0" smtClean="0">
                <a:solidFill>
                  <a:srgbClr val="424F5A"/>
                </a:solidFill>
              </a:rPr>
              <a:t>Base: All respondents: </a:t>
            </a:r>
            <a:r>
              <a:rPr lang="el-GR" sz="1050" dirty="0" smtClean="0"/>
              <a:t>2</a:t>
            </a:r>
            <a:r>
              <a:rPr lang="en-GB" sz="1050" dirty="0" smtClean="0"/>
              <a:t>,</a:t>
            </a:r>
            <a:r>
              <a:rPr lang="el-GR" sz="1050" dirty="0" smtClean="0"/>
              <a:t>040 </a:t>
            </a:r>
            <a:endParaRPr lang="en-US" sz="1050" dirty="0" smtClean="0">
              <a:solidFill>
                <a:srgbClr val="424F5A"/>
              </a:solidFill>
            </a:endParaRPr>
          </a:p>
        </p:txBody>
      </p:sp>
      <p:sp>
        <p:nvSpPr>
          <p:cNvPr id="19" name="Rounded Rectangle 18"/>
          <p:cNvSpPr/>
          <p:nvPr/>
        </p:nvSpPr>
        <p:spPr>
          <a:xfrm>
            <a:off x="114300" y="838200"/>
            <a:ext cx="11888788" cy="939800"/>
          </a:xfrm>
          <a:prstGeom prst="roundRect">
            <a:avLst/>
          </a:prstGeom>
          <a:noFill/>
          <a:ln w="38100">
            <a:solidFill>
              <a:schemeClr val="accent1"/>
            </a:solid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lvl="0" algn="ctr">
              <a:defRPr/>
            </a:pPr>
            <a:r>
              <a:rPr lang="en-GB" sz="1400" b="1" kern="0" dirty="0" smtClean="0">
                <a:solidFill>
                  <a:schemeClr val="tx1"/>
                </a:solidFill>
              </a:rPr>
              <a:t>Those aged 25-34 are significantly more savvy than those aged 45-54 when it comes to specifically looking for products with no additives (26% vs 19%), as are Londoners in comparison to all other regions (33% </a:t>
            </a:r>
            <a:r>
              <a:rPr lang="en-GB" sz="1400" b="1" kern="0" dirty="0">
                <a:solidFill>
                  <a:schemeClr val="tx1"/>
                </a:solidFill>
              </a:rPr>
              <a:t>vs 15% -23</a:t>
            </a:r>
            <a:r>
              <a:rPr lang="en-GB" sz="1400" b="1" kern="0" dirty="0" smtClean="0">
                <a:solidFill>
                  <a:schemeClr val="tx1"/>
                </a:solidFill>
              </a:rPr>
              <a:t>%).</a:t>
            </a:r>
          </a:p>
          <a:p>
            <a:pPr lvl="0" algn="ctr">
              <a:defRPr/>
            </a:pPr>
            <a:r>
              <a:rPr lang="en-GB" sz="1400" b="1" kern="0" dirty="0" smtClean="0">
                <a:solidFill>
                  <a:schemeClr val="tx1"/>
                </a:solidFill>
              </a:rPr>
              <a:t>Parents with children under 16 years old are also significantly more aware of additives with greater likelihood to specifically look for products without additives compared to people without children (32% vs 18%).</a:t>
            </a:r>
            <a:endParaRPr lang="en-GB" sz="1400" b="1" kern="0" dirty="0">
              <a:solidFill>
                <a:schemeClr val="tx1"/>
              </a:solidFill>
            </a:endParaRPr>
          </a:p>
        </p:txBody>
      </p:sp>
    </p:spTree>
    <p:extLst>
      <p:ext uri="{BB962C8B-B14F-4D97-AF65-F5344CB8AC3E}">
        <p14:creationId xmlns:p14="http://schemas.microsoft.com/office/powerpoint/2010/main" val="2220829989"/>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descr="http://static.guim.co.uk/sys-images/Guardian/Pix/pictures/2014/4/16/1397658838239/sharing-sweets-009.jpg"/>
          <p:cNvPicPr>
            <a:picLocks noChangeAspect="1" noChangeArrowheads="1"/>
          </p:cNvPicPr>
          <p:nvPr/>
        </p:nvPicPr>
        <p:blipFill>
          <a:blip r:embed="rId2" cstate="print"/>
          <a:srcRect b="18726"/>
          <a:stretch>
            <a:fillRect/>
          </a:stretch>
        </p:blipFill>
        <p:spPr bwMode="auto">
          <a:xfrm>
            <a:off x="-15766" y="723900"/>
            <a:ext cx="12207766" cy="5519245"/>
          </a:xfrm>
          <a:prstGeom prst="rect">
            <a:avLst/>
          </a:prstGeom>
          <a:noFill/>
        </p:spPr>
      </p:pic>
      <p:sp>
        <p:nvSpPr>
          <p:cNvPr id="8" name="Rounded Rectangle 7"/>
          <p:cNvSpPr/>
          <p:nvPr/>
        </p:nvSpPr>
        <p:spPr bwMode="auto">
          <a:xfrm>
            <a:off x="990164" y="1752600"/>
            <a:ext cx="10294882" cy="4273969"/>
          </a:xfrm>
          <a:prstGeom prst="roundRect">
            <a:avLst/>
          </a:prstGeom>
          <a:solidFill>
            <a:schemeClr val="bg2">
              <a:lumMod val="95000"/>
              <a:alpha val="79000"/>
            </a:schemeClr>
          </a:solidFill>
          <a:ln w="9525" cap="flat" cmpd="sng" algn="ctr">
            <a:noFill/>
            <a:prstDash val="solid"/>
            <a:round/>
            <a:headEnd type="none" w="med" len="med"/>
            <a:tailEnd type="none" w="med" len="med"/>
          </a:ln>
          <a:effectLst>
            <a:outerShdw blurRad="50800" dist="38100" dir="2700000" algn="tl" rotWithShape="0">
              <a:prstClr val="black">
                <a:alpha val="40000"/>
              </a:prstClr>
            </a:outerShdw>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GB" sz="2400" b="0" i="0" u="none" strike="noStrike" cap="none" normalizeH="0" baseline="0">
              <a:ln>
                <a:noFill/>
              </a:ln>
              <a:solidFill>
                <a:schemeClr val="tx1"/>
              </a:solidFill>
              <a:effectLst/>
              <a:latin typeface="Arial" charset="0"/>
              <a:ea typeface="ヒラギノ角ゴ Pro W3" charset="-128"/>
              <a:cs typeface="ヒラギノ角ゴ Pro W3" charset="-128"/>
            </a:endParaRPr>
          </a:p>
        </p:txBody>
      </p:sp>
      <p:graphicFrame>
        <p:nvGraphicFramePr>
          <p:cNvPr id="9" name="Content Placeholder 5"/>
          <p:cNvGraphicFramePr>
            <a:graphicFrameLocks noGrp="1"/>
          </p:cNvGraphicFramePr>
          <p:nvPr>
            <p:ph idx="1"/>
            <p:extLst>
              <p:ext uri="{D42A27DB-BD31-4B8C-83A1-F6EECF244321}">
                <p14:modId xmlns:p14="http://schemas.microsoft.com/office/powerpoint/2010/main" val="830993237"/>
              </p:ext>
            </p:extLst>
          </p:nvPr>
        </p:nvGraphicFramePr>
        <p:xfrm>
          <a:off x="1783632" y="1706091"/>
          <a:ext cx="9247352" cy="4379755"/>
        </p:xfrm>
        <a:graphic>
          <a:graphicData uri="http://schemas.openxmlformats.org/drawingml/2006/chart">
            <c:chart xmlns:c="http://schemas.openxmlformats.org/drawingml/2006/chart" xmlns:r="http://schemas.openxmlformats.org/officeDocument/2006/relationships" r:id="rId3"/>
          </a:graphicData>
        </a:graphic>
      </p:graphicFrame>
      <p:sp>
        <p:nvSpPr>
          <p:cNvPr id="10" name="Rectangle 9"/>
          <p:cNvSpPr/>
          <p:nvPr/>
        </p:nvSpPr>
        <p:spPr>
          <a:xfrm>
            <a:off x="3921456" y="6302422"/>
            <a:ext cx="6096000" cy="415498"/>
          </a:xfrm>
          <a:prstGeom prst="rect">
            <a:avLst/>
          </a:prstGeom>
        </p:spPr>
        <p:txBody>
          <a:bodyPr wrap="square">
            <a:spAutoFit/>
          </a:bodyPr>
          <a:lstStyle/>
          <a:p>
            <a:pPr algn="r"/>
            <a:r>
              <a:rPr lang="en-US" sz="1050" dirty="0" smtClean="0"/>
              <a:t>QC10. Do you ever buy so-called 'sharing bags' of confectionery, and if so how do you consume them</a:t>
            </a:r>
            <a:r>
              <a:rPr lang="en-GB" sz="1050" dirty="0" smtClean="0">
                <a:solidFill>
                  <a:srgbClr val="424F5A"/>
                </a:solidFill>
              </a:rPr>
              <a:t>?</a:t>
            </a:r>
          </a:p>
          <a:p>
            <a:pPr algn="r"/>
            <a:r>
              <a:rPr lang="en-US" sz="1050" dirty="0" smtClean="0">
                <a:solidFill>
                  <a:srgbClr val="424F5A"/>
                </a:solidFill>
              </a:rPr>
              <a:t>Base: All respondents: </a:t>
            </a:r>
            <a:r>
              <a:rPr lang="el-GR" sz="1050" dirty="0" smtClean="0"/>
              <a:t>2</a:t>
            </a:r>
            <a:r>
              <a:rPr lang="en-GB" sz="1050" dirty="0" smtClean="0"/>
              <a:t>,</a:t>
            </a:r>
            <a:r>
              <a:rPr lang="el-GR" sz="1050" dirty="0" smtClean="0"/>
              <a:t>040 </a:t>
            </a:r>
            <a:endParaRPr lang="en-US" sz="1050" dirty="0" smtClean="0">
              <a:solidFill>
                <a:srgbClr val="424F5A"/>
              </a:solidFill>
            </a:endParaRPr>
          </a:p>
        </p:txBody>
      </p:sp>
      <p:sp>
        <p:nvSpPr>
          <p:cNvPr id="5" name="Right Brace 4"/>
          <p:cNvSpPr/>
          <p:nvPr/>
        </p:nvSpPr>
        <p:spPr bwMode="auto">
          <a:xfrm rot="16200000">
            <a:off x="4977495" y="-478602"/>
            <a:ext cx="707554" cy="7095280"/>
          </a:xfrm>
          <a:prstGeom prst="rightBrace">
            <a:avLst/>
          </a:prstGeom>
          <a:noFill/>
          <a:ln w="19050"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GB" sz="2400" b="0" i="0" u="none" strike="noStrike" cap="none" normalizeH="0" baseline="0">
              <a:ln>
                <a:noFill/>
              </a:ln>
              <a:solidFill>
                <a:schemeClr val="tx1"/>
              </a:solidFill>
              <a:effectLst/>
              <a:latin typeface="Arial" charset="0"/>
              <a:ea typeface="ヒラギノ角ゴ Pro W3" charset="-128"/>
              <a:cs typeface="ヒラギノ角ゴ Pro W3" charset="-128"/>
            </a:endParaRPr>
          </a:p>
        </p:txBody>
      </p:sp>
      <p:sp>
        <p:nvSpPr>
          <p:cNvPr id="6" name="TextBox 5"/>
          <p:cNvSpPr txBox="1"/>
          <p:nvPr/>
        </p:nvSpPr>
        <p:spPr>
          <a:xfrm>
            <a:off x="4120536" y="2168485"/>
            <a:ext cx="2421471" cy="646331"/>
          </a:xfrm>
          <a:prstGeom prst="rect">
            <a:avLst/>
          </a:prstGeom>
          <a:noFill/>
        </p:spPr>
        <p:txBody>
          <a:bodyPr wrap="square" rtlCol="0">
            <a:spAutoFit/>
          </a:bodyPr>
          <a:lstStyle/>
          <a:p>
            <a:r>
              <a:rPr lang="en-GB" sz="2800" b="1" dirty="0" smtClean="0"/>
              <a:t>Net yes: </a:t>
            </a:r>
            <a:r>
              <a:rPr lang="en-GB" sz="3600" b="1" dirty="0" smtClean="0">
                <a:solidFill>
                  <a:schemeClr val="accent1"/>
                </a:solidFill>
              </a:rPr>
              <a:t>67%</a:t>
            </a:r>
            <a:endParaRPr lang="en-GB" sz="3600" b="1" dirty="0">
              <a:solidFill>
                <a:schemeClr val="accent1"/>
              </a:solidFill>
            </a:endParaRPr>
          </a:p>
        </p:txBody>
      </p:sp>
      <p:sp>
        <p:nvSpPr>
          <p:cNvPr id="12" name="Rectangle 11"/>
          <p:cNvSpPr>
            <a:spLocks noChangeArrowheads="1"/>
          </p:cNvSpPr>
          <p:nvPr/>
        </p:nvSpPr>
        <p:spPr bwMode="auto">
          <a:xfrm>
            <a:off x="-31310" y="0"/>
            <a:ext cx="12192000" cy="723900"/>
          </a:xfrm>
          <a:prstGeom prst="rect">
            <a:avLst/>
          </a:prstGeom>
          <a:solidFill>
            <a:schemeClr val="accent1"/>
          </a:solidFill>
          <a:ln w="9525" algn="ctr">
            <a:noFill/>
            <a:round/>
            <a:headEnd/>
            <a:tailEnd/>
          </a:ln>
          <a:effectLst>
            <a:outerShdw blurRad="50800" dist="38100" dir="2700000" algn="tl" rotWithShape="0">
              <a:prstClr val="black">
                <a:alpha val="40000"/>
              </a:prstClr>
            </a:outerShdw>
          </a:effectLst>
        </p:spPr>
        <p:txBody>
          <a:bodyPr anchor="ct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85725" lvl="2" algn="ctr" fontAlgn="base">
              <a:spcBef>
                <a:spcPct val="0"/>
              </a:spcBef>
              <a:spcAft>
                <a:spcPct val="0"/>
              </a:spcAft>
            </a:pPr>
            <a:r>
              <a:rPr lang="en-GB" sz="2000" b="1" dirty="0" smtClean="0">
                <a:solidFill>
                  <a:schemeClr val="bg1"/>
                </a:solidFill>
              </a:rPr>
              <a:t>Two thirds of consumers purchase ‘sharing bags’ of confectionery. </a:t>
            </a:r>
          </a:p>
          <a:p>
            <a:pPr marL="85725" lvl="2" algn="ctr" fontAlgn="base">
              <a:spcBef>
                <a:spcPct val="0"/>
              </a:spcBef>
              <a:spcAft>
                <a:spcPct val="0"/>
              </a:spcAft>
            </a:pPr>
            <a:r>
              <a:rPr lang="en-GB" sz="2000" b="1" dirty="0" smtClean="0">
                <a:solidFill>
                  <a:schemeClr val="bg1"/>
                </a:solidFill>
              </a:rPr>
              <a:t>14% admit to eating a full sharing bag to themselves in one sitting!</a:t>
            </a:r>
          </a:p>
        </p:txBody>
      </p:sp>
      <p:sp>
        <p:nvSpPr>
          <p:cNvPr id="11" name="Rounded Rectangle 10"/>
          <p:cNvSpPr/>
          <p:nvPr/>
        </p:nvSpPr>
        <p:spPr>
          <a:xfrm>
            <a:off x="121090" y="777130"/>
            <a:ext cx="11893110" cy="911970"/>
          </a:xfrm>
          <a:prstGeom prst="roundRect">
            <a:avLst/>
          </a:prstGeom>
          <a:solidFill>
            <a:schemeClr val="bg1"/>
          </a:solidFill>
          <a:ln w="38100">
            <a:solidFill>
              <a:schemeClr val="accent1"/>
            </a:solid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85725" lvl="2" algn="ctr" fontAlgn="base">
              <a:spcBef>
                <a:spcPct val="0"/>
              </a:spcBef>
              <a:spcAft>
                <a:spcPct val="0"/>
              </a:spcAft>
            </a:pPr>
            <a:r>
              <a:rPr lang="en-GB" sz="1400" b="1" kern="0" dirty="0">
                <a:solidFill>
                  <a:schemeClr val="tx1"/>
                </a:solidFill>
              </a:rPr>
              <a:t>Those aged 16-44 are the main culprits for eating them by themselves in a single sitting compared to </a:t>
            </a:r>
            <a:r>
              <a:rPr lang="en-GB" sz="1400" b="1" kern="0" dirty="0" smtClean="0">
                <a:solidFill>
                  <a:schemeClr val="tx1"/>
                </a:solidFill>
              </a:rPr>
              <a:t>those aged 45</a:t>
            </a:r>
            <a:r>
              <a:rPr lang="en-GB" sz="1400" b="1" kern="0" dirty="0">
                <a:solidFill>
                  <a:schemeClr val="tx1"/>
                </a:solidFill>
              </a:rPr>
              <a:t>+ (</a:t>
            </a:r>
            <a:r>
              <a:rPr lang="en-GB" sz="1400" b="1" kern="0" dirty="0" smtClean="0">
                <a:solidFill>
                  <a:schemeClr val="tx1"/>
                </a:solidFill>
              </a:rPr>
              <a:t>21% </a:t>
            </a:r>
            <a:r>
              <a:rPr lang="en-GB" sz="1400" b="1" kern="0" dirty="0">
                <a:solidFill>
                  <a:schemeClr val="tx1"/>
                </a:solidFill>
              </a:rPr>
              <a:t>vs 8</a:t>
            </a:r>
            <a:r>
              <a:rPr lang="en-GB" sz="1400" b="1" kern="0" dirty="0" smtClean="0">
                <a:solidFill>
                  <a:schemeClr val="tx1"/>
                </a:solidFill>
              </a:rPr>
              <a:t>%).</a:t>
            </a:r>
            <a:endParaRPr lang="en-GB" sz="1400" b="1" kern="0" dirty="0">
              <a:solidFill>
                <a:schemeClr val="tx1"/>
              </a:solidFill>
            </a:endParaRPr>
          </a:p>
          <a:p>
            <a:pPr marL="85725" lvl="2" algn="ctr" fontAlgn="base">
              <a:spcBef>
                <a:spcPct val="0"/>
              </a:spcBef>
              <a:spcAft>
                <a:spcPct val="0"/>
              </a:spcAft>
            </a:pPr>
            <a:r>
              <a:rPr lang="en-GB" sz="1400" b="1" kern="0" dirty="0">
                <a:solidFill>
                  <a:schemeClr val="tx1"/>
                </a:solidFill>
              </a:rPr>
              <a:t>Parents with children </a:t>
            </a:r>
            <a:r>
              <a:rPr lang="en-GB" sz="1400" b="1" kern="0" dirty="0" smtClean="0">
                <a:solidFill>
                  <a:schemeClr val="tx1"/>
                </a:solidFill>
              </a:rPr>
              <a:t>are </a:t>
            </a:r>
            <a:r>
              <a:rPr lang="en-GB" sz="1400" b="1" kern="0" dirty="0" smtClean="0">
                <a:solidFill>
                  <a:schemeClr val="tx1"/>
                </a:solidFill>
              </a:rPr>
              <a:t>significantly more likely to buy sharing bags in comparison to those without children </a:t>
            </a:r>
            <a:r>
              <a:rPr lang="en-GB" sz="1400" b="1" kern="0" dirty="0" smtClean="0">
                <a:solidFill>
                  <a:schemeClr val="tx1"/>
                </a:solidFill>
              </a:rPr>
              <a:t>(</a:t>
            </a:r>
            <a:r>
              <a:rPr lang="en-GB" sz="1400" b="1" kern="0" dirty="0" smtClean="0">
                <a:solidFill>
                  <a:schemeClr val="tx1"/>
                </a:solidFill>
              </a:rPr>
              <a:t>88% vs 59%). </a:t>
            </a:r>
            <a:endParaRPr lang="en-GB" sz="1400" b="1" kern="0" dirty="0" smtClean="0">
              <a:solidFill>
                <a:schemeClr val="tx1"/>
              </a:solidFill>
            </a:endParaRPr>
          </a:p>
          <a:p>
            <a:pPr marL="85725" lvl="2" algn="ctr" fontAlgn="base">
              <a:spcBef>
                <a:spcPct val="0"/>
              </a:spcBef>
              <a:spcAft>
                <a:spcPct val="0"/>
              </a:spcAft>
            </a:pPr>
            <a:r>
              <a:rPr lang="en-GB" sz="1400" b="1" kern="0" dirty="0" smtClean="0">
                <a:solidFill>
                  <a:schemeClr val="tx1"/>
                </a:solidFill>
              </a:rPr>
              <a:t>21</a:t>
            </a:r>
            <a:r>
              <a:rPr lang="en-GB" sz="1400" b="1" kern="0" dirty="0" smtClean="0">
                <a:solidFill>
                  <a:schemeClr val="tx1"/>
                </a:solidFill>
              </a:rPr>
              <a:t>% of parents admit to eating a full sharing bag by themselves in one sitting!</a:t>
            </a:r>
            <a:endParaRPr lang="en-GB" sz="1400" b="1" kern="0" dirty="0">
              <a:solidFill>
                <a:schemeClr val="tx1"/>
              </a:solidFill>
            </a:endParaRPr>
          </a:p>
        </p:txBody>
      </p:sp>
    </p:spTree>
    <p:extLst>
      <p:ext uri="{BB962C8B-B14F-4D97-AF65-F5344CB8AC3E}">
        <p14:creationId xmlns:p14="http://schemas.microsoft.com/office/powerpoint/2010/main" val="2656834176"/>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Rectangle 1"/>
          <p:cNvSpPr/>
          <p:nvPr/>
        </p:nvSpPr>
        <p:spPr bwMode="auto">
          <a:xfrm>
            <a:off x="2527300" y="3670300"/>
            <a:ext cx="4445000" cy="1511300"/>
          </a:xfrm>
          <a:prstGeom prst="rect">
            <a:avLst/>
          </a:prstGeom>
          <a:solidFill>
            <a:schemeClr val="accent4">
              <a:lumMod val="40000"/>
              <a:lumOff val="60000"/>
            </a:schemeClr>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r>
              <a:rPr lang="en-GB" sz="3200" dirty="0">
                <a:solidFill>
                  <a:schemeClr val="bg1"/>
                </a:solidFill>
                <a:latin typeface="Arial" charset="0"/>
                <a:ea typeface="ヒラギノ角ゴ Pro W3" charset="-128"/>
                <a:cs typeface="ヒラギノ角ゴ Pro W3" charset="-128"/>
              </a:rPr>
              <a:t>o</a:t>
            </a:r>
            <a:r>
              <a:rPr lang="en-GB" sz="3200" dirty="0" smtClean="0">
                <a:solidFill>
                  <a:schemeClr val="bg1"/>
                </a:solidFill>
                <a:latin typeface="Arial" charset="0"/>
                <a:ea typeface="ヒラギノ角ゴ Pro W3" charset="-128"/>
                <a:cs typeface="ヒラギノ角ゴ Pro W3" charset="-128"/>
              </a:rPr>
              <a:t>f our respondents had c</a:t>
            </a:r>
            <a:r>
              <a:rPr kumimoji="0" lang="en-GB" sz="3200" b="0" i="0" u="none" strike="noStrike" cap="none" normalizeH="0" baseline="0" dirty="0" smtClean="0">
                <a:ln>
                  <a:noFill/>
                </a:ln>
                <a:solidFill>
                  <a:schemeClr val="bg1"/>
                </a:solidFill>
                <a:effectLst/>
                <a:latin typeface="Arial" charset="0"/>
                <a:ea typeface="ヒラギノ角ゴ Pro W3" charset="-128"/>
                <a:cs typeface="ヒラギノ角ゴ Pro W3" charset="-128"/>
              </a:rPr>
              <a:t>hildren</a:t>
            </a:r>
            <a:r>
              <a:rPr kumimoji="0" lang="en-GB" sz="3200" b="0" i="0" u="none" strike="noStrike" cap="none" normalizeH="0" dirty="0" smtClean="0">
                <a:ln>
                  <a:noFill/>
                </a:ln>
                <a:solidFill>
                  <a:schemeClr val="bg1"/>
                </a:solidFill>
                <a:effectLst/>
                <a:latin typeface="Arial" charset="0"/>
                <a:ea typeface="ヒラギノ角ゴ Pro W3" charset="-128"/>
                <a:cs typeface="ヒラギノ角ゴ Pro W3" charset="-128"/>
              </a:rPr>
              <a:t> under 16 years old</a:t>
            </a:r>
            <a:endParaRPr kumimoji="0" lang="en-GB" sz="3200" b="0" i="0" u="none" strike="noStrike" cap="none" normalizeH="0" baseline="0" dirty="0">
              <a:ln>
                <a:noFill/>
              </a:ln>
              <a:solidFill>
                <a:schemeClr val="bg1"/>
              </a:solidFill>
              <a:effectLst/>
              <a:latin typeface="Arial" charset="0"/>
              <a:ea typeface="ヒラギノ角ゴ Pro W3" charset="-128"/>
              <a:cs typeface="ヒラギノ角ゴ Pro W3" charset="-128"/>
            </a:endParaRPr>
          </a:p>
        </p:txBody>
      </p:sp>
      <p:sp>
        <p:nvSpPr>
          <p:cNvPr id="4" name="Rectangle 3"/>
          <p:cNvSpPr>
            <a:spLocks noChangeArrowheads="1"/>
          </p:cNvSpPr>
          <p:nvPr/>
        </p:nvSpPr>
        <p:spPr bwMode="auto">
          <a:xfrm>
            <a:off x="0" y="0"/>
            <a:ext cx="12192000" cy="952500"/>
          </a:xfrm>
          <a:prstGeom prst="rect">
            <a:avLst/>
          </a:prstGeom>
          <a:solidFill>
            <a:schemeClr val="accent1"/>
          </a:solidFill>
          <a:ln w="9525" algn="ctr">
            <a:noFill/>
            <a:round/>
            <a:headEnd/>
            <a:tailEnd/>
          </a:ln>
          <a:effectLst>
            <a:outerShdw blurRad="50800" dist="38100" dir="2700000" algn="tl" rotWithShape="0">
              <a:prstClr val="black">
                <a:alpha val="40000"/>
              </a:prstClr>
            </a:outerShdw>
          </a:effectLst>
        </p:spPr>
        <p:txBody>
          <a:bodyPr anchor="ct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GB" sz="2000" b="1" dirty="0" smtClean="0">
                <a:solidFill>
                  <a:schemeClr val="bg1"/>
                </a:solidFill>
              </a:rPr>
              <a:t>For reference only: Just over a quarter of our respondents had at least one child under the age of 16</a:t>
            </a:r>
            <a:endParaRPr lang="en-GB" sz="2000" b="1" dirty="0">
              <a:solidFill>
                <a:schemeClr val="bg1"/>
              </a:solidFill>
            </a:endParaRPr>
          </a:p>
        </p:txBody>
      </p:sp>
      <p:sp>
        <p:nvSpPr>
          <p:cNvPr id="12" name="Freeform 5"/>
          <p:cNvSpPr>
            <a:spLocks/>
          </p:cNvSpPr>
          <p:nvPr/>
        </p:nvSpPr>
        <p:spPr bwMode="gray">
          <a:xfrm>
            <a:off x="1112368" y="2308049"/>
            <a:ext cx="122928" cy="122694"/>
          </a:xfrm>
          <a:prstGeom prst="ellipse">
            <a:avLst/>
          </a:prstGeom>
          <a:solidFill>
            <a:schemeClr val="accent4">
              <a:lumMod val="40000"/>
              <a:lumOff val="60000"/>
            </a:schemeClr>
          </a:solidFill>
          <a:ln>
            <a:noFill/>
          </a:ln>
          <a:extLst/>
        </p:spPr>
        <p:txBody>
          <a:bodyPr vert="horz" wrap="square" lIns="91440" tIns="45720" rIns="91440" bIns="45720" numCol="1" anchor="t" anchorCtr="0" compatLnSpc="1">
            <a:prstTxWarp prst="textNoShape">
              <a:avLst/>
            </a:prstTxWarp>
          </a:bodyPr>
          <a:lstStyle>
            <a:defPPr>
              <a:defRPr lang="de-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smtClean="0">
              <a:ln>
                <a:noFill/>
              </a:ln>
              <a:solidFill>
                <a:prstClr val="black"/>
              </a:solidFill>
              <a:effectLst/>
              <a:uLnTx/>
              <a:uFillTx/>
            </a:endParaRPr>
          </a:p>
        </p:txBody>
      </p:sp>
      <p:sp>
        <p:nvSpPr>
          <p:cNvPr id="13" name="Freeform 12"/>
          <p:cNvSpPr>
            <a:spLocks/>
          </p:cNvSpPr>
          <p:nvPr/>
        </p:nvSpPr>
        <p:spPr bwMode="gray">
          <a:xfrm>
            <a:off x="1045119" y="2438813"/>
            <a:ext cx="257426" cy="460138"/>
          </a:xfrm>
          <a:custGeom>
            <a:avLst/>
            <a:gdLst>
              <a:gd name="T0" fmla="*/ 928 w 959"/>
              <a:gd name="T1" fmla="*/ 219 h 1715"/>
              <a:gd name="T2" fmla="*/ 670 w 959"/>
              <a:gd name="T3" fmla="*/ 0 h 1715"/>
              <a:gd name="T4" fmla="*/ 480 w 959"/>
              <a:gd name="T5" fmla="*/ 72 h 1715"/>
              <a:gd name="T6" fmla="*/ 290 w 959"/>
              <a:gd name="T7" fmla="*/ 0 h 1715"/>
              <a:gd name="T8" fmla="*/ 32 w 959"/>
              <a:gd name="T9" fmla="*/ 219 h 1715"/>
              <a:gd name="T10" fmla="*/ 0 w 959"/>
              <a:gd name="T11" fmla="*/ 777 h 1715"/>
              <a:gd name="T12" fmla="*/ 96 w 959"/>
              <a:gd name="T13" fmla="*/ 872 h 1715"/>
              <a:gd name="T14" fmla="*/ 191 w 959"/>
              <a:gd name="T15" fmla="*/ 777 h 1715"/>
              <a:gd name="T16" fmla="*/ 210 w 959"/>
              <a:gd name="T17" fmla="*/ 293 h 1715"/>
              <a:gd name="T18" fmla="*/ 230 w 959"/>
              <a:gd name="T19" fmla="*/ 273 h 1715"/>
              <a:gd name="T20" fmla="*/ 250 w 959"/>
              <a:gd name="T21" fmla="*/ 293 h 1715"/>
              <a:gd name="T22" fmla="*/ 250 w 959"/>
              <a:gd name="T23" fmla="*/ 855 h 1715"/>
              <a:gd name="T24" fmla="*/ 250 w 959"/>
              <a:gd name="T25" fmla="*/ 902 h 1715"/>
              <a:gd name="T26" fmla="*/ 191 w 959"/>
              <a:gd name="T27" fmla="*/ 1602 h 1715"/>
              <a:gd name="T28" fmla="*/ 305 w 959"/>
              <a:gd name="T29" fmla="*/ 1715 h 1715"/>
              <a:gd name="T30" fmla="*/ 418 w 959"/>
              <a:gd name="T31" fmla="*/ 1602 h 1715"/>
              <a:gd name="T32" fmla="*/ 460 w 959"/>
              <a:gd name="T33" fmla="*/ 902 h 1715"/>
              <a:gd name="T34" fmla="*/ 480 w 959"/>
              <a:gd name="T35" fmla="*/ 882 h 1715"/>
              <a:gd name="T36" fmla="*/ 500 w 959"/>
              <a:gd name="T37" fmla="*/ 902 h 1715"/>
              <a:gd name="T38" fmla="*/ 541 w 959"/>
              <a:gd name="T39" fmla="*/ 1602 h 1715"/>
              <a:gd name="T40" fmla="*/ 655 w 959"/>
              <a:gd name="T41" fmla="*/ 1715 h 1715"/>
              <a:gd name="T42" fmla="*/ 769 w 959"/>
              <a:gd name="T43" fmla="*/ 1602 h 1715"/>
              <a:gd name="T44" fmla="*/ 710 w 959"/>
              <a:gd name="T45" fmla="*/ 902 h 1715"/>
              <a:gd name="T46" fmla="*/ 710 w 959"/>
              <a:gd name="T47" fmla="*/ 855 h 1715"/>
              <a:gd name="T48" fmla="*/ 710 w 959"/>
              <a:gd name="T49" fmla="*/ 293 h 1715"/>
              <a:gd name="T50" fmla="*/ 730 w 959"/>
              <a:gd name="T51" fmla="*/ 273 h 1715"/>
              <a:gd name="T52" fmla="*/ 750 w 959"/>
              <a:gd name="T53" fmla="*/ 293 h 1715"/>
              <a:gd name="T54" fmla="*/ 769 w 959"/>
              <a:gd name="T55" fmla="*/ 777 h 1715"/>
              <a:gd name="T56" fmla="*/ 864 w 959"/>
              <a:gd name="T57" fmla="*/ 872 h 1715"/>
              <a:gd name="T58" fmla="*/ 959 w 959"/>
              <a:gd name="T59" fmla="*/ 777 h 1715"/>
              <a:gd name="T60" fmla="*/ 928 w 959"/>
              <a:gd name="T61" fmla="*/ 219 h 17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959" h="1715">
                <a:moveTo>
                  <a:pt x="928" y="219"/>
                </a:moveTo>
                <a:cubicBezTo>
                  <a:pt x="928" y="65"/>
                  <a:pt x="768" y="0"/>
                  <a:pt x="670" y="0"/>
                </a:cubicBezTo>
                <a:cubicBezTo>
                  <a:pt x="572" y="0"/>
                  <a:pt x="557" y="72"/>
                  <a:pt x="480" y="72"/>
                </a:cubicBezTo>
                <a:cubicBezTo>
                  <a:pt x="403" y="72"/>
                  <a:pt x="367" y="0"/>
                  <a:pt x="290" y="0"/>
                </a:cubicBezTo>
                <a:cubicBezTo>
                  <a:pt x="213" y="0"/>
                  <a:pt x="32" y="65"/>
                  <a:pt x="32" y="219"/>
                </a:cubicBezTo>
                <a:cubicBezTo>
                  <a:pt x="0" y="777"/>
                  <a:pt x="0" y="777"/>
                  <a:pt x="0" y="777"/>
                </a:cubicBezTo>
                <a:cubicBezTo>
                  <a:pt x="0" y="829"/>
                  <a:pt x="43" y="872"/>
                  <a:pt x="96" y="872"/>
                </a:cubicBezTo>
                <a:cubicBezTo>
                  <a:pt x="148" y="872"/>
                  <a:pt x="191" y="829"/>
                  <a:pt x="191" y="777"/>
                </a:cubicBezTo>
                <a:cubicBezTo>
                  <a:pt x="210" y="293"/>
                  <a:pt x="210" y="293"/>
                  <a:pt x="210" y="293"/>
                </a:cubicBezTo>
                <a:cubicBezTo>
                  <a:pt x="210" y="282"/>
                  <a:pt x="219" y="273"/>
                  <a:pt x="230" y="273"/>
                </a:cubicBezTo>
                <a:cubicBezTo>
                  <a:pt x="241" y="273"/>
                  <a:pt x="250" y="282"/>
                  <a:pt x="250" y="293"/>
                </a:cubicBezTo>
                <a:cubicBezTo>
                  <a:pt x="250" y="855"/>
                  <a:pt x="250" y="855"/>
                  <a:pt x="250" y="855"/>
                </a:cubicBezTo>
                <a:cubicBezTo>
                  <a:pt x="250" y="902"/>
                  <a:pt x="250" y="902"/>
                  <a:pt x="250" y="902"/>
                </a:cubicBezTo>
                <a:cubicBezTo>
                  <a:pt x="191" y="1602"/>
                  <a:pt x="191" y="1602"/>
                  <a:pt x="191" y="1602"/>
                </a:cubicBezTo>
                <a:cubicBezTo>
                  <a:pt x="191" y="1664"/>
                  <a:pt x="242" y="1715"/>
                  <a:pt x="305" y="1715"/>
                </a:cubicBezTo>
                <a:cubicBezTo>
                  <a:pt x="367" y="1715"/>
                  <a:pt x="418" y="1664"/>
                  <a:pt x="418" y="1602"/>
                </a:cubicBezTo>
                <a:cubicBezTo>
                  <a:pt x="460" y="902"/>
                  <a:pt x="460" y="902"/>
                  <a:pt x="460" y="902"/>
                </a:cubicBezTo>
                <a:cubicBezTo>
                  <a:pt x="460" y="891"/>
                  <a:pt x="469" y="882"/>
                  <a:pt x="480" y="882"/>
                </a:cubicBezTo>
                <a:cubicBezTo>
                  <a:pt x="491" y="882"/>
                  <a:pt x="500" y="891"/>
                  <a:pt x="500" y="902"/>
                </a:cubicBezTo>
                <a:cubicBezTo>
                  <a:pt x="541" y="1602"/>
                  <a:pt x="541" y="1602"/>
                  <a:pt x="541" y="1602"/>
                </a:cubicBezTo>
                <a:cubicBezTo>
                  <a:pt x="541" y="1664"/>
                  <a:pt x="592" y="1715"/>
                  <a:pt x="655" y="1715"/>
                </a:cubicBezTo>
                <a:cubicBezTo>
                  <a:pt x="718" y="1715"/>
                  <a:pt x="769" y="1664"/>
                  <a:pt x="769" y="1602"/>
                </a:cubicBezTo>
                <a:cubicBezTo>
                  <a:pt x="710" y="902"/>
                  <a:pt x="710" y="902"/>
                  <a:pt x="710" y="902"/>
                </a:cubicBezTo>
                <a:cubicBezTo>
                  <a:pt x="710" y="855"/>
                  <a:pt x="710" y="855"/>
                  <a:pt x="710" y="855"/>
                </a:cubicBezTo>
                <a:cubicBezTo>
                  <a:pt x="710" y="293"/>
                  <a:pt x="710" y="293"/>
                  <a:pt x="710" y="293"/>
                </a:cubicBezTo>
                <a:cubicBezTo>
                  <a:pt x="710" y="282"/>
                  <a:pt x="719" y="273"/>
                  <a:pt x="730" y="273"/>
                </a:cubicBezTo>
                <a:cubicBezTo>
                  <a:pt x="741" y="273"/>
                  <a:pt x="750" y="282"/>
                  <a:pt x="750" y="293"/>
                </a:cubicBezTo>
                <a:cubicBezTo>
                  <a:pt x="769" y="777"/>
                  <a:pt x="769" y="777"/>
                  <a:pt x="769" y="777"/>
                </a:cubicBezTo>
                <a:cubicBezTo>
                  <a:pt x="769" y="829"/>
                  <a:pt x="811" y="872"/>
                  <a:pt x="864" y="872"/>
                </a:cubicBezTo>
                <a:cubicBezTo>
                  <a:pt x="917" y="872"/>
                  <a:pt x="959" y="829"/>
                  <a:pt x="959" y="777"/>
                </a:cubicBezTo>
                <a:lnTo>
                  <a:pt x="928" y="219"/>
                </a:lnTo>
                <a:close/>
              </a:path>
            </a:pathLst>
          </a:custGeom>
          <a:solidFill>
            <a:schemeClr val="accent4">
              <a:lumMod val="40000"/>
              <a:lumOff val="60000"/>
            </a:schemeClr>
          </a:solidFill>
          <a:ln>
            <a:noFill/>
          </a:ln>
          <a:extLst/>
        </p:spPr>
        <p:txBody>
          <a:bodyPr vert="horz" wrap="square" lIns="91440" tIns="45720" rIns="91440" bIns="45720" numCol="1" anchor="t" anchorCtr="0" compatLnSpc="1">
            <a:prstTxWarp prst="textNoShape">
              <a:avLst/>
            </a:prstTxWarp>
          </a:bodyPr>
          <a:lstStyle>
            <a:defPPr>
              <a:defRPr lang="de-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smtClean="0">
              <a:ln>
                <a:noFill/>
              </a:ln>
              <a:solidFill>
                <a:prstClr val="black"/>
              </a:solidFill>
              <a:effectLst/>
              <a:uLnTx/>
              <a:uFillTx/>
            </a:endParaRPr>
          </a:p>
        </p:txBody>
      </p:sp>
      <p:sp>
        <p:nvSpPr>
          <p:cNvPr id="14" name="Freeform 5"/>
          <p:cNvSpPr>
            <a:spLocks/>
          </p:cNvSpPr>
          <p:nvPr/>
        </p:nvSpPr>
        <p:spPr bwMode="gray">
          <a:xfrm>
            <a:off x="758101" y="2308049"/>
            <a:ext cx="122928" cy="122694"/>
          </a:xfrm>
          <a:prstGeom prst="ellipse">
            <a:avLst/>
          </a:prstGeom>
          <a:solidFill>
            <a:schemeClr val="accent4">
              <a:lumMod val="40000"/>
              <a:lumOff val="60000"/>
            </a:schemeClr>
          </a:solidFill>
          <a:ln>
            <a:noFill/>
          </a:ln>
          <a:extLst/>
        </p:spPr>
        <p:txBody>
          <a:bodyPr vert="horz" wrap="square" lIns="91440" tIns="45720" rIns="91440" bIns="45720" numCol="1" anchor="t" anchorCtr="0" compatLnSpc="1">
            <a:prstTxWarp prst="textNoShape">
              <a:avLst/>
            </a:prstTxWarp>
          </a:bodyPr>
          <a:lstStyle>
            <a:defPPr>
              <a:defRPr lang="de-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smtClean="0">
              <a:ln>
                <a:noFill/>
              </a:ln>
              <a:solidFill>
                <a:prstClr val="black"/>
              </a:solidFill>
              <a:effectLst/>
              <a:uLnTx/>
              <a:uFillTx/>
            </a:endParaRPr>
          </a:p>
        </p:txBody>
      </p:sp>
      <p:sp>
        <p:nvSpPr>
          <p:cNvPr id="15" name="Freeform 14"/>
          <p:cNvSpPr>
            <a:spLocks/>
          </p:cNvSpPr>
          <p:nvPr/>
        </p:nvSpPr>
        <p:spPr bwMode="gray">
          <a:xfrm>
            <a:off x="690852" y="2438813"/>
            <a:ext cx="257426" cy="460138"/>
          </a:xfrm>
          <a:custGeom>
            <a:avLst/>
            <a:gdLst>
              <a:gd name="T0" fmla="*/ 928 w 959"/>
              <a:gd name="T1" fmla="*/ 219 h 1715"/>
              <a:gd name="T2" fmla="*/ 670 w 959"/>
              <a:gd name="T3" fmla="*/ 0 h 1715"/>
              <a:gd name="T4" fmla="*/ 480 w 959"/>
              <a:gd name="T5" fmla="*/ 72 h 1715"/>
              <a:gd name="T6" fmla="*/ 290 w 959"/>
              <a:gd name="T7" fmla="*/ 0 h 1715"/>
              <a:gd name="T8" fmla="*/ 32 w 959"/>
              <a:gd name="T9" fmla="*/ 219 h 1715"/>
              <a:gd name="T10" fmla="*/ 0 w 959"/>
              <a:gd name="T11" fmla="*/ 777 h 1715"/>
              <a:gd name="T12" fmla="*/ 96 w 959"/>
              <a:gd name="T13" fmla="*/ 872 h 1715"/>
              <a:gd name="T14" fmla="*/ 191 w 959"/>
              <a:gd name="T15" fmla="*/ 777 h 1715"/>
              <a:gd name="T16" fmla="*/ 210 w 959"/>
              <a:gd name="T17" fmla="*/ 293 h 1715"/>
              <a:gd name="T18" fmla="*/ 230 w 959"/>
              <a:gd name="T19" fmla="*/ 273 h 1715"/>
              <a:gd name="T20" fmla="*/ 250 w 959"/>
              <a:gd name="T21" fmla="*/ 293 h 1715"/>
              <a:gd name="T22" fmla="*/ 250 w 959"/>
              <a:gd name="T23" fmla="*/ 855 h 1715"/>
              <a:gd name="T24" fmla="*/ 250 w 959"/>
              <a:gd name="T25" fmla="*/ 902 h 1715"/>
              <a:gd name="T26" fmla="*/ 191 w 959"/>
              <a:gd name="T27" fmla="*/ 1602 h 1715"/>
              <a:gd name="T28" fmla="*/ 305 w 959"/>
              <a:gd name="T29" fmla="*/ 1715 h 1715"/>
              <a:gd name="T30" fmla="*/ 418 w 959"/>
              <a:gd name="T31" fmla="*/ 1602 h 1715"/>
              <a:gd name="T32" fmla="*/ 460 w 959"/>
              <a:gd name="T33" fmla="*/ 902 h 1715"/>
              <a:gd name="T34" fmla="*/ 480 w 959"/>
              <a:gd name="T35" fmla="*/ 882 h 1715"/>
              <a:gd name="T36" fmla="*/ 500 w 959"/>
              <a:gd name="T37" fmla="*/ 902 h 1715"/>
              <a:gd name="T38" fmla="*/ 541 w 959"/>
              <a:gd name="T39" fmla="*/ 1602 h 1715"/>
              <a:gd name="T40" fmla="*/ 655 w 959"/>
              <a:gd name="T41" fmla="*/ 1715 h 1715"/>
              <a:gd name="T42" fmla="*/ 769 w 959"/>
              <a:gd name="T43" fmla="*/ 1602 h 1715"/>
              <a:gd name="T44" fmla="*/ 710 w 959"/>
              <a:gd name="T45" fmla="*/ 902 h 1715"/>
              <a:gd name="T46" fmla="*/ 710 w 959"/>
              <a:gd name="T47" fmla="*/ 855 h 1715"/>
              <a:gd name="T48" fmla="*/ 710 w 959"/>
              <a:gd name="T49" fmla="*/ 293 h 1715"/>
              <a:gd name="T50" fmla="*/ 730 w 959"/>
              <a:gd name="T51" fmla="*/ 273 h 1715"/>
              <a:gd name="T52" fmla="*/ 750 w 959"/>
              <a:gd name="T53" fmla="*/ 293 h 1715"/>
              <a:gd name="T54" fmla="*/ 769 w 959"/>
              <a:gd name="T55" fmla="*/ 777 h 1715"/>
              <a:gd name="T56" fmla="*/ 864 w 959"/>
              <a:gd name="T57" fmla="*/ 872 h 1715"/>
              <a:gd name="T58" fmla="*/ 959 w 959"/>
              <a:gd name="T59" fmla="*/ 777 h 1715"/>
              <a:gd name="T60" fmla="*/ 928 w 959"/>
              <a:gd name="T61" fmla="*/ 219 h 17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959" h="1715">
                <a:moveTo>
                  <a:pt x="928" y="219"/>
                </a:moveTo>
                <a:cubicBezTo>
                  <a:pt x="928" y="65"/>
                  <a:pt x="768" y="0"/>
                  <a:pt x="670" y="0"/>
                </a:cubicBezTo>
                <a:cubicBezTo>
                  <a:pt x="572" y="0"/>
                  <a:pt x="557" y="72"/>
                  <a:pt x="480" y="72"/>
                </a:cubicBezTo>
                <a:cubicBezTo>
                  <a:pt x="403" y="72"/>
                  <a:pt x="367" y="0"/>
                  <a:pt x="290" y="0"/>
                </a:cubicBezTo>
                <a:cubicBezTo>
                  <a:pt x="213" y="0"/>
                  <a:pt x="32" y="65"/>
                  <a:pt x="32" y="219"/>
                </a:cubicBezTo>
                <a:cubicBezTo>
                  <a:pt x="0" y="777"/>
                  <a:pt x="0" y="777"/>
                  <a:pt x="0" y="777"/>
                </a:cubicBezTo>
                <a:cubicBezTo>
                  <a:pt x="0" y="829"/>
                  <a:pt x="43" y="872"/>
                  <a:pt x="96" y="872"/>
                </a:cubicBezTo>
                <a:cubicBezTo>
                  <a:pt x="148" y="872"/>
                  <a:pt x="191" y="829"/>
                  <a:pt x="191" y="777"/>
                </a:cubicBezTo>
                <a:cubicBezTo>
                  <a:pt x="210" y="293"/>
                  <a:pt x="210" y="293"/>
                  <a:pt x="210" y="293"/>
                </a:cubicBezTo>
                <a:cubicBezTo>
                  <a:pt x="210" y="282"/>
                  <a:pt x="219" y="273"/>
                  <a:pt x="230" y="273"/>
                </a:cubicBezTo>
                <a:cubicBezTo>
                  <a:pt x="241" y="273"/>
                  <a:pt x="250" y="282"/>
                  <a:pt x="250" y="293"/>
                </a:cubicBezTo>
                <a:cubicBezTo>
                  <a:pt x="250" y="855"/>
                  <a:pt x="250" y="855"/>
                  <a:pt x="250" y="855"/>
                </a:cubicBezTo>
                <a:cubicBezTo>
                  <a:pt x="250" y="902"/>
                  <a:pt x="250" y="902"/>
                  <a:pt x="250" y="902"/>
                </a:cubicBezTo>
                <a:cubicBezTo>
                  <a:pt x="191" y="1602"/>
                  <a:pt x="191" y="1602"/>
                  <a:pt x="191" y="1602"/>
                </a:cubicBezTo>
                <a:cubicBezTo>
                  <a:pt x="191" y="1664"/>
                  <a:pt x="242" y="1715"/>
                  <a:pt x="305" y="1715"/>
                </a:cubicBezTo>
                <a:cubicBezTo>
                  <a:pt x="367" y="1715"/>
                  <a:pt x="418" y="1664"/>
                  <a:pt x="418" y="1602"/>
                </a:cubicBezTo>
                <a:cubicBezTo>
                  <a:pt x="460" y="902"/>
                  <a:pt x="460" y="902"/>
                  <a:pt x="460" y="902"/>
                </a:cubicBezTo>
                <a:cubicBezTo>
                  <a:pt x="460" y="891"/>
                  <a:pt x="469" y="882"/>
                  <a:pt x="480" y="882"/>
                </a:cubicBezTo>
                <a:cubicBezTo>
                  <a:pt x="491" y="882"/>
                  <a:pt x="500" y="891"/>
                  <a:pt x="500" y="902"/>
                </a:cubicBezTo>
                <a:cubicBezTo>
                  <a:pt x="541" y="1602"/>
                  <a:pt x="541" y="1602"/>
                  <a:pt x="541" y="1602"/>
                </a:cubicBezTo>
                <a:cubicBezTo>
                  <a:pt x="541" y="1664"/>
                  <a:pt x="592" y="1715"/>
                  <a:pt x="655" y="1715"/>
                </a:cubicBezTo>
                <a:cubicBezTo>
                  <a:pt x="718" y="1715"/>
                  <a:pt x="769" y="1664"/>
                  <a:pt x="769" y="1602"/>
                </a:cubicBezTo>
                <a:cubicBezTo>
                  <a:pt x="710" y="902"/>
                  <a:pt x="710" y="902"/>
                  <a:pt x="710" y="902"/>
                </a:cubicBezTo>
                <a:cubicBezTo>
                  <a:pt x="710" y="855"/>
                  <a:pt x="710" y="855"/>
                  <a:pt x="710" y="855"/>
                </a:cubicBezTo>
                <a:cubicBezTo>
                  <a:pt x="710" y="293"/>
                  <a:pt x="710" y="293"/>
                  <a:pt x="710" y="293"/>
                </a:cubicBezTo>
                <a:cubicBezTo>
                  <a:pt x="710" y="282"/>
                  <a:pt x="719" y="273"/>
                  <a:pt x="730" y="273"/>
                </a:cubicBezTo>
                <a:cubicBezTo>
                  <a:pt x="741" y="273"/>
                  <a:pt x="750" y="282"/>
                  <a:pt x="750" y="293"/>
                </a:cubicBezTo>
                <a:cubicBezTo>
                  <a:pt x="769" y="777"/>
                  <a:pt x="769" y="777"/>
                  <a:pt x="769" y="777"/>
                </a:cubicBezTo>
                <a:cubicBezTo>
                  <a:pt x="769" y="829"/>
                  <a:pt x="811" y="872"/>
                  <a:pt x="864" y="872"/>
                </a:cubicBezTo>
                <a:cubicBezTo>
                  <a:pt x="917" y="872"/>
                  <a:pt x="959" y="829"/>
                  <a:pt x="959" y="777"/>
                </a:cubicBezTo>
                <a:lnTo>
                  <a:pt x="928" y="219"/>
                </a:lnTo>
                <a:close/>
              </a:path>
            </a:pathLst>
          </a:custGeom>
          <a:solidFill>
            <a:schemeClr val="accent4">
              <a:lumMod val="40000"/>
              <a:lumOff val="60000"/>
            </a:schemeClr>
          </a:solidFill>
          <a:ln>
            <a:noFill/>
          </a:ln>
          <a:extLst/>
        </p:spPr>
        <p:txBody>
          <a:bodyPr vert="horz" wrap="square" lIns="91440" tIns="45720" rIns="91440" bIns="45720" numCol="1" anchor="t" anchorCtr="0" compatLnSpc="1">
            <a:prstTxWarp prst="textNoShape">
              <a:avLst/>
            </a:prstTxWarp>
          </a:bodyPr>
          <a:lstStyle>
            <a:defPPr>
              <a:defRPr lang="de-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smtClean="0">
              <a:ln>
                <a:noFill/>
              </a:ln>
              <a:solidFill>
                <a:prstClr val="black"/>
              </a:solidFill>
              <a:effectLst/>
              <a:uLnTx/>
              <a:uFillTx/>
            </a:endParaRPr>
          </a:p>
        </p:txBody>
      </p:sp>
      <p:sp>
        <p:nvSpPr>
          <p:cNvPr id="16" name="Freeform 5"/>
          <p:cNvSpPr>
            <a:spLocks/>
          </p:cNvSpPr>
          <p:nvPr/>
        </p:nvSpPr>
        <p:spPr bwMode="gray">
          <a:xfrm>
            <a:off x="1466634" y="2308049"/>
            <a:ext cx="122928" cy="122694"/>
          </a:xfrm>
          <a:prstGeom prst="ellipse">
            <a:avLst/>
          </a:prstGeom>
          <a:solidFill>
            <a:schemeClr val="accent4">
              <a:lumMod val="40000"/>
              <a:lumOff val="60000"/>
            </a:schemeClr>
          </a:solidFill>
          <a:ln>
            <a:noFill/>
          </a:ln>
          <a:extLst/>
        </p:spPr>
        <p:txBody>
          <a:bodyPr vert="horz" wrap="square" lIns="91440" tIns="45720" rIns="91440" bIns="45720" numCol="1" anchor="t" anchorCtr="0" compatLnSpc="1">
            <a:prstTxWarp prst="textNoShape">
              <a:avLst/>
            </a:prstTxWarp>
          </a:bodyPr>
          <a:lstStyle>
            <a:defPPr>
              <a:defRPr lang="de-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smtClean="0">
              <a:ln>
                <a:noFill/>
              </a:ln>
              <a:solidFill>
                <a:prstClr val="black"/>
              </a:solidFill>
              <a:effectLst/>
              <a:uLnTx/>
              <a:uFillTx/>
            </a:endParaRPr>
          </a:p>
        </p:txBody>
      </p:sp>
      <p:sp>
        <p:nvSpPr>
          <p:cNvPr id="17" name="Freeform 16"/>
          <p:cNvSpPr>
            <a:spLocks/>
          </p:cNvSpPr>
          <p:nvPr/>
        </p:nvSpPr>
        <p:spPr bwMode="gray">
          <a:xfrm>
            <a:off x="1399385" y="2438813"/>
            <a:ext cx="257426" cy="460138"/>
          </a:xfrm>
          <a:custGeom>
            <a:avLst/>
            <a:gdLst>
              <a:gd name="T0" fmla="*/ 928 w 959"/>
              <a:gd name="T1" fmla="*/ 219 h 1715"/>
              <a:gd name="T2" fmla="*/ 670 w 959"/>
              <a:gd name="T3" fmla="*/ 0 h 1715"/>
              <a:gd name="T4" fmla="*/ 480 w 959"/>
              <a:gd name="T5" fmla="*/ 72 h 1715"/>
              <a:gd name="T6" fmla="*/ 290 w 959"/>
              <a:gd name="T7" fmla="*/ 0 h 1715"/>
              <a:gd name="T8" fmla="*/ 32 w 959"/>
              <a:gd name="T9" fmla="*/ 219 h 1715"/>
              <a:gd name="T10" fmla="*/ 0 w 959"/>
              <a:gd name="T11" fmla="*/ 777 h 1715"/>
              <a:gd name="T12" fmla="*/ 96 w 959"/>
              <a:gd name="T13" fmla="*/ 872 h 1715"/>
              <a:gd name="T14" fmla="*/ 191 w 959"/>
              <a:gd name="T15" fmla="*/ 777 h 1715"/>
              <a:gd name="T16" fmla="*/ 210 w 959"/>
              <a:gd name="T17" fmla="*/ 293 h 1715"/>
              <a:gd name="T18" fmla="*/ 230 w 959"/>
              <a:gd name="T19" fmla="*/ 273 h 1715"/>
              <a:gd name="T20" fmla="*/ 250 w 959"/>
              <a:gd name="T21" fmla="*/ 293 h 1715"/>
              <a:gd name="T22" fmla="*/ 250 w 959"/>
              <a:gd name="T23" fmla="*/ 855 h 1715"/>
              <a:gd name="T24" fmla="*/ 250 w 959"/>
              <a:gd name="T25" fmla="*/ 902 h 1715"/>
              <a:gd name="T26" fmla="*/ 191 w 959"/>
              <a:gd name="T27" fmla="*/ 1602 h 1715"/>
              <a:gd name="T28" fmla="*/ 305 w 959"/>
              <a:gd name="T29" fmla="*/ 1715 h 1715"/>
              <a:gd name="T30" fmla="*/ 418 w 959"/>
              <a:gd name="T31" fmla="*/ 1602 h 1715"/>
              <a:gd name="T32" fmla="*/ 460 w 959"/>
              <a:gd name="T33" fmla="*/ 902 h 1715"/>
              <a:gd name="T34" fmla="*/ 480 w 959"/>
              <a:gd name="T35" fmla="*/ 882 h 1715"/>
              <a:gd name="T36" fmla="*/ 500 w 959"/>
              <a:gd name="T37" fmla="*/ 902 h 1715"/>
              <a:gd name="T38" fmla="*/ 541 w 959"/>
              <a:gd name="T39" fmla="*/ 1602 h 1715"/>
              <a:gd name="T40" fmla="*/ 655 w 959"/>
              <a:gd name="T41" fmla="*/ 1715 h 1715"/>
              <a:gd name="T42" fmla="*/ 769 w 959"/>
              <a:gd name="T43" fmla="*/ 1602 h 1715"/>
              <a:gd name="T44" fmla="*/ 710 w 959"/>
              <a:gd name="T45" fmla="*/ 902 h 1715"/>
              <a:gd name="T46" fmla="*/ 710 w 959"/>
              <a:gd name="T47" fmla="*/ 855 h 1715"/>
              <a:gd name="T48" fmla="*/ 710 w 959"/>
              <a:gd name="T49" fmla="*/ 293 h 1715"/>
              <a:gd name="T50" fmla="*/ 730 w 959"/>
              <a:gd name="T51" fmla="*/ 273 h 1715"/>
              <a:gd name="T52" fmla="*/ 750 w 959"/>
              <a:gd name="T53" fmla="*/ 293 h 1715"/>
              <a:gd name="T54" fmla="*/ 769 w 959"/>
              <a:gd name="T55" fmla="*/ 777 h 1715"/>
              <a:gd name="T56" fmla="*/ 864 w 959"/>
              <a:gd name="T57" fmla="*/ 872 h 1715"/>
              <a:gd name="T58" fmla="*/ 959 w 959"/>
              <a:gd name="T59" fmla="*/ 777 h 1715"/>
              <a:gd name="T60" fmla="*/ 928 w 959"/>
              <a:gd name="T61" fmla="*/ 219 h 17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959" h="1715">
                <a:moveTo>
                  <a:pt x="928" y="219"/>
                </a:moveTo>
                <a:cubicBezTo>
                  <a:pt x="928" y="65"/>
                  <a:pt x="768" y="0"/>
                  <a:pt x="670" y="0"/>
                </a:cubicBezTo>
                <a:cubicBezTo>
                  <a:pt x="572" y="0"/>
                  <a:pt x="557" y="72"/>
                  <a:pt x="480" y="72"/>
                </a:cubicBezTo>
                <a:cubicBezTo>
                  <a:pt x="403" y="72"/>
                  <a:pt x="367" y="0"/>
                  <a:pt x="290" y="0"/>
                </a:cubicBezTo>
                <a:cubicBezTo>
                  <a:pt x="213" y="0"/>
                  <a:pt x="32" y="65"/>
                  <a:pt x="32" y="219"/>
                </a:cubicBezTo>
                <a:cubicBezTo>
                  <a:pt x="0" y="777"/>
                  <a:pt x="0" y="777"/>
                  <a:pt x="0" y="777"/>
                </a:cubicBezTo>
                <a:cubicBezTo>
                  <a:pt x="0" y="829"/>
                  <a:pt x="43" y="872"/>
                  <a:pt x="96" y="872"/>
                </a:cubicBezTo>
                <a:cubicBezTo>
                  <a:pt x="148" y="872"/>
                  <a:pt x="191" y="829"/>
                  <a:pt x="191" y="777"/>
                </a:cubicBezTo>
                <a:cubicBezTo>
                  <a:pt x="210" y="293"/>
                  <a:pt x="210" y="293"/>
                  <a:pt x="210" y="293"/>
                </a:cubicBezTo>
                <a:cubicBezTo>
                  <a:pt x="210" y="282"/>
                  <a:pt x="219" y="273"/>
                  <a:pt x="230" y="273"/>
                </a:cubicBezTo>
                <a:cubicBezTo>
                  <a:pt x="241" y="273"/>
                  <a:pt x="250" y="282"/>
                  <a:pt x="250" y="293"/>
                </a:cubicBezTo>
                <a:cubicBezTo>
                  <a:pt x="250" y="855"/>
                  <a:pt x="250" y="855"/>
                  <a:pt x="250" y="855"/>
                </a:cubicBezTo>
                <a:cubicBezTo>
                  <a:pt x="250" y="902"/>
                  <a:pt x="250" y="902"/>
                  <a:pt x="250" y="902"/>
                </a:cubicBezTo>
                <a:cubicBezTo>
                  <a:pt x="191" y="1602"/>
                  <a:pt x="191" y="1602"/>
                  <a:pt x="191" y="1602"/>
                </a:cubicBezTo>
                <a:cubicBezTo>
                  <a:pt x="191" y="1664"/>
                  <a:pt x="242" y="1715"/>
                  <a:pt x="305" y="1715"/>
                </a:cubicBezTo>
                <a:cubicBezTo>
                  <a:pt x="367" y="1715"/>
                  <a:pt x="418" y="1664"/>
                  <a:pt x="418" y="1602"/>
                </a:cubicBezTo>
                <a:cubicBezTo>
                  <a:pt x="460" y="902"/>
                  <a:pt x="460" y="902"/>
                  <a:pt x="460" y="902"/>
                </a:cubicBezTo>
                <a:cubicBezTo>
                  <a:pt x="460" y="891"/>
                  <a:pt x="469" y="882"/>
                  <a:pt x="480" y="882"/>
                </a:cubicBezTo>
                <a:cubicBezTo>
                  <a:pt x="491" y="882"/>
                  <a:pt x="500" y="891"/>
                  <a:pt x="500" y="902"/>
                </a:cubicBezTo>
                <a:cubicBezTo>
                  <a:pt x="541" y="1602"/>
                  <a:pt x="541" y="1602"/>
                  <a:pt x="541" y="1602"/>
                </a:cubicBezTo>
                <a:cubicBezTo>
                  <a:pt x="541" y="1664"/>
                  <a:pt x="592" y="1715"/>
                  <a:pt x="655" y="1715"/>
                </a:cubicBezTo>
                <a:cubicBezTo>
                  <a:pt x="718" y="1715"/>
                  <a:pt x="769" y="1664"/>
                  <a:pt x="769" y="1602"/>
                </a:cubicBezTo>
                <a:cubicBezTo>
                  <a:pt x="710" y="902"/>
                  <a:pt x="710" y="902"/>
                  <a:pt x="710" y="902"/>
                </a:cubicBezTo>
                <a:cubicBezTo>
                  <a:pt x="710" y="855"/>
                  <a:pt x="710" y="855"/>
                  <a:pt x="710" y="855"/>
                </a:cubicBezTo>
                <a:cubicBezTo>
                  <a:pt x="710" y="293"/>
                  <a:pt x="710" y="293"/>
                  <a:pt x="710" y="293"/>
                </a:cubicBezTo>
                <a:cubicBezTo>
                  <a:pt x="710" y="282"/>
                  <a:pt x="719" y="273"/>
                  <a:pt x="730" y="273"/>
                </a:cubicBezTo>
                <a:cubicBezTo>
                  <a:pt x="741" y="273"/>
                  <a:pt x="750" y="282"/>
                  <a:pt x="750" y="293"/>
                </a:cubicBezTo>
                <a:cubicBezTo>
                  <a:pt x="769" y="777"/>
                  <a:pt x="769" y="777"/>
                  <a:pt x="769" y="777"/>
                </a:cubicBezTo>
                <a:cubicBezTo>
                  <a:pt x="769" y="829"/>
                  <a:pt x="811" y="872"/>
                  <a:pt x="864" y="872"/>
                </a:cubicBezTo>
                <a:cubicBezTo>
                  <a:pt x="917" y="872"/>
                  <a:pt x="959" y="829"/>
                  <a:pt x="959" y="777"/>
                </a:cubicBezTo>
                <a:lnTo>
                  <a:pt x="928" y="219"/>
                </a:lnTo>
                <a:close/>
              </a:path>
            </a:pathLst>
          </a:custGeom>
          <a:solidFill>
            <a:schemeClr val="accent4">
              <a:lumMod val="40000"/>
              <a:lumOff val="60000"/>
            </a:schemeClr>
          </a:solidFill>
          <a:ln>
            <a:noFill/>
          </a:ln>
          <a:extLst/>
        </p:spPr>
        <p:txBody>
          <a:bodyPr vert="horz" wrap="square" lIns="91440" tIns="45720" rIns="91440" bIns="45720" numCol="1" anchor="t" anchorCtr="0" compatLnSpc="1">
            <a:prstTxWarp prst="textNoShape">
              <a:avLst/>
            </a:prstTxWarp>
          </a:bodyPr>
          <a:lstStyle>
            <a:defPPr>
              <a:defRPr lang="de-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smtClean="0">
              <a:ln>
                <a:noFill/>
              </a:ln>
              <a:solidFill>
                <a:prstClr val="black"/>
              </a:solidFill>
              <a:effectLst/>
              <a:uLnTx/>
              <a:uFillTx/>
            </a:endParaRPr>
          </a:p>
        </p:txBody>
      </p:sp>
      <p:sp>
        <p:nvSpPr>
          <p:cNvPr id="18" name="Freeform 5"/>
          <p:cNvSpPr>
            <a:spLocks/>
          </p:cNvSpPr>
          <p:nvPr/>
        </p:nvSpPr>
        <p:spPr bwMode="gray">
          <a:xfrm>
            <a:off x="1820912" y="2308049"/>
            <a:ext cx="122928" cy="122694"/>
          </a:xfrm>
          <a:prstGeom prst="ellipse">
            <a:avLst/>
          </a:prstGeom>
          <a:solidFill>
            <a:schemeClr val="accent1"/>
          </a:solidFill>
          <a:ln>
            <a:noFill/>
          </a:ln>
          <a:extLst/>
        </p:spPr>
        <p:txBody>
          <a:bodyPr vert="horz" wrap="square" lIns="91440" tIns="45720" rIns="91440" bIns="45720" numCol="1" anchor="t" anchorCtr="0" compatLnSpc="1">
            <a:prstTxWarp prst="textNoShape">
              <a:avLst/>
            </a:prstTxWarp>
          </a:bodyPr>
          <a:lstStyle>
            <a:defPPr>
              <a:defRPr lang="de-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smtClean="0">
              <a:ln>
                <a:noFill/>
              </a:ln>
              <a:solidFill>
                <a:prstClr val="black"/>
              </a:solidFill>
              <a:effectLst/>
              <a:uLnTx/>
              <a:uFillTx/>
            </a:endParaRPr>
          </a:p>
        </p:txBody>
      </p:sp>
      <p:sp>
        <p:nvSpPr>
          <p:cNvPr id="19" name="Freeform 18"/>
          <p:cNvSpPr>
            <a:spLocks/>
          </p:cNvSpPr>
          <p:nvPr/>
        </p:nvSpPr>
        <p:spPr bwMode="gray">
          <a:xfrm>
            <a:off x="1753663" y="2438813"/>
            <a:ext cx="257426" cy="460138"/>
          </a:xfrm>
          <a:custGeom>
            <a:avLst/>
            <a:gdLst>
              <a:gd name="T0" fmla="*/ 928 w 959"/>
              <a:gd name="T1" fmla="*/ 219 h 1715"/>
              <a:gd name="T2" fmla="*/ 670 w 959"/>
              <a:gd name="T3" fmla="*/ 0 h 1715"/>
              <a:gd name="T4" fmla="*/ 480 w 959"/>
              <a:gd name="T5" fmla="*/ 72 h 1715"/>
              <a:gd name="T6" fmla="*/ 290 w 959"/>
              <a:gd name="T7" fmla="*/ 0 h 1715"/>
              <a:gd name="T8" fmla="*/ 32 w 959"/>
              <a:gd name="T9" fmla="*/ 219 h 1715"/>
              <a:gd name="T10" fmla="*/ 0 w 959"/>
              <a:gd name="T11" fmla="*/ 777 h 1715"/>
              <a:gd name="T12" fmla="*/ 96 w 959"/>
              <a:gd name="T13" fmla="*/ 872 h 1715"/>
              <a:gd name="T14" fmla="*/ 191 w 959"/>
              <a:gd name="T15" fmla="*/ 777 h 1715"/>
              <a:gd name="T16" fmla="*/ 210 w 959"/>
              <a:gd name="T17" fmla="*/ 293 h 1715"/>
              <a:gd name="T18" fmla="*/ 230 w 959"/>
              <a:gd name="T19" fmla="*/ 273 h 1715"/>
              <a:gd name="T20" fmla="*/ 250 w 959"/>
              <a:gd name="T21" fmla="*/ 293 h 1715"/>
              <a:gd name="T22" fmla="*/ 250 w 959"/>
              <a:gd name="T23" fmla="*/ 855 h 1715"/>
              <a:gd name="T24" fmla="*/ 250 w 959"/>
              <a:gd name="T25" fmla="*/ 902 h 1715"/>
              <a:gd name="T26" fmla="*/ 191 w 959"/>
              <a:gd name="T27" fmla="*/ 1602 h 1715"/>
              <a:gd name="T28" fmla="*/ 305 w 959"/>
              <a:gd name="T29" fmla="*/ 1715 h 1715"/>
              <a:gd name="T30" fmla="*/ 418 w 959"/>
              <a:gd name="T31" fmla="*/ 1602 h 1715"/>
              <a:gd name="T32" fmla="*/ 460 w 959"/>
              <a:gd name="T33" fmla="*/ 902 h 1715"/>
              <a:gd name="T34" fmla="*/ 480 w 959"/>
              <a:gd name="T35" fmla="*/ 882 h 1715"/>
              <a:gd name="T36" fmla="*/ 500 w 959"/>
              <a:gd name="T37" fmla="*/ 902 h 1715"/>
              <a:gd name="T38" fmla="*/ 541 w 959"/>
              <a:gd name="T39" fmla="*/ 1602 h 1715"/>
              <a:gd name="T40" fmla="*/ 655 w 959"/>
              <a:gd name="T41" fmla="*/ 1715 h 1715"/>
              <a:gd name="T42" fmla="*/ 769 w 959"/>
              <a:gd name="T43" fmla="*/ 1602 h 1715"/>
              <a:gd name="T44" fmla="*/ 710 w 959"/>
              <a:gd name="T45" fmla="*/ 902 h 1715"/>
              <a:gd name="T46" fmla="*/ 710 w 959"/>
              <a:gd name="T47" fmla="*/ 855 h 1715"/>
              <a:gd name="T48" fmla="*/ 710 w 959"/>
              <a:gd name="T49" fmla="*/ 293 h 1715"/>
              <a:gd name="T50" fmla="*/ 730 w 959"/>
              <a:gd name="T51" fmla="*/ 273 h 1715"/>
              <a:gd name="T52" fmla="*/ 750 w 959"/>
              <a:gd name="T53" fmla="*/ 293 h 1715"/>
              <a:gd name="T54" fmla="*/ 769 w 959"/>
              <a:gd name="T55" fmla="*/ 777 h 1715"/>
              <a:gd name="T56" fmla="*/ 864 w 959"/>
              <a:gd name="T57" fmla="*/ 872 h 1715"/>
              <a:gd name="T58" fmla="*/ 959 w 959"/>
              <a:gd name="T59" fmla="*/ 777 h 1715"/>
              <a:gd name="T60" fmla="*/ 928 w 959"/>
              <a:gd name="T61" fmla="*/ 219 h 17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959" h="1715">
                <a:moveTo>
                  <a:pt x="928" y="219"/>
                </a:moveTo>
                <a:cubicBezTo>
                  <a:pt x="928" y="65"/>
                  <a:pt x="768" y="0"/>
                  <a:pt x="670" y="0"/>
                </a:cubicBezTo>
                <a:cubicBezTo>
                  <a:pt x="572" y="0"/>
                  <a:pt x="557" y="72"/>
                  <a:pt x="480" y="72"/>
                </a:cubicBezTo>
                <a:cubicBezTo>
                  <a:pt x="403" y="72"/>
                  <a:pt x="367" y="0"/>
                  <a:pt x="290" y="0"/>
                </a:cubicBezTo>
                <a:cubicBezTo>
                  <a:pt x="213" y="0"/>
                  <a:pt x="32" y="65"/>
                  <a:pt x="32" y="219"/>
                </a:cubicBezTo>
                <a:cubicBezTo>
                  <a:pt x="0" y="777"/>
                  <a:pt x="0" y="777"/>
                  <a:pt x="0" y="777"/>
                </a:cubicBezTo>
                <a:cubicBezTo>
                  <a:pt x="0" y="829"/>
                  <a:pt x="43" y="872"/>
                  <a:pt x="96" y="872"/>
                </a:cubicBezTo>
                <a:cubicBezTo>
                  <a:pt x="148" y="872"/>
                  <a:pt x="191" y="829"/>
                  <a:pt x="191" y="777"/>
                </a:cubicBezTo>
                <a:cubicBezTo>
                  <a:pt x="210" y="293"/>
                  <a:pt x="210" y="293"/>
                  <a:pt x="210" y="293"/>
                </a:cubicBezTo>
                <a:cubicBezTo>
                  <a:pt x="210" y="282"/>
                  <a:pt x="219" y="273"/>
                  <a:pt x="230" y="273"/>
                </a:cubicBezTo>
                <a:cubicBezTo>
                  <a:pt x="241" y="273"/>
                  <a:pt x="250" y="282"/>
                  <a:pt x="250" y="293"/>
                </a:cubicBezTo>
                <a:cubicBezTo>
                  <a:pt x="250" y="855"/>
                  <a:pt x="250" y="855"/>
                  <a:pt x="250" y="855"/>
                </a:cubicBezTo>
                <a:cubicBezTo>
                  <a:pt x="250" y="902"/>
                  <a:pt x="250" y="902"/>
                  <a:pt x="250" y="902"/>
                </a:cubicBezTo>
                <a:cubicBezTo>
                  <a:pt x="191" y="1602"/>
                  <a:pt x="191" y="1602"/>
                  <a:pt x="191" y="1602"/>
                </a:cubicBezTo>
                <a:cubicBezTo>
                  <a:pt x="191" y="1664"/>
                  <a:pt x="242" y="1715"/>
                  <a:pt x="305" y="1715"/>
                </a:cubicBezTo>
                <a:cubicBezTo>
                  <a:pt x="367" y="1715"/>
                  <a:pt x="418" y="1664"/>
                  <a:pt x="418" y="1602"/>
                </a:cubicBezTo>
                <a:cubicBezTo>
                  <a:pt x="460" y="902"/>
                  <a:pt x="460" y="902"/>
                  <a:pt x="460" y="902"/>
                </a:cubicBezTo>
                <a:cubicBezTo>
                  <a:pt x="460" y="891"/>
                  <a:pt x="469" y="882"/>
                  <a:pt x="480" y="882"/>
                </a:cubicBezTo>
                <a:cubicBezTo>
                  <a:pt x="491" y="882"/>
                  <a:pt x="500" y="891"/>
                  <a:pt x="500" y="902"/>
                </a:cubicBezTo>
                <a:cubicBezTo>
                  <a:pt x="541" y="1602"/>
                  <a:pt x="541" y="1602"/>
                  <a:pt x="541" y="1602"/>
                </a:cubicBezTo>
                <a:cubicBezTo>
                  <a:pt x="541" y="1664"/>
                  <a:pt x="592" y="1715"/>
                  <a:pt x="655" y="1715"/>
                </a:cubicBezTo>
                <a:cubicBezTo>
                  <a:pt x="718" y="1715"/>
                  <a:pt x="769" y="1664"/>
                  <a:pt x="769" y="1602"/>
                </a:cubicBezTo>
                <a:cubicBezTo>
                  <a:pt x="710" y="902"/>
                  <a:pt x="710" y="902"/>
                  <a:pt x="710" y="902"/>
                </a:cubicBezTo>
                <a:cubicBezTo>
                  <a:pt x="710" y="855"/>
                  <a:pt x="710" y="855"/>
                  <a:pt x="710" y="855"/>
                </a:cubicBezTo>
                <a:cubicBezTo>
                  <a:pt x="710" y="293"/>
                  <a:pt x="710" y="293"/>
                  <a:pt x="710" y="293"/>
                </a:cubicBezTo>
                <a:cubicBezTo>
                  <a:pt x="710" y="282"/>
                  <a:pt x="719" y="273"/>
                  <a:pt x="730" y="273"/>
                </a:cubicBezTo>
                <a:cubicBezTo>
                  <a:pt x="741" y="273"/>
                  <a:pt x="750" y="282"/>
                  <a:pt x="750" y="293"/>
                </a:cubicBezTo>
                <a:cubicBezTo>
                  <a:pt x="769" y="777"/>
                  <a:pt x="769" y="777"/>
                  <a:pt x="769" y="777"/>
                </a:cubicBezTo>
                <a:cubicBezTo>
                  <a:pt x="769" y="829"/>
                  <a:pt x="811" y="872"/>
                  <a:pt x="864" y="872"/>
                </a:cubicBezTo>
                <a:cubicBezTo>
                  <a:pt x="917" y="872"/>
                  <a:pt x="959" y="829"/>
                  <a:pt x="959" y="777"/>
                </a:cubicBezTo>
                <a:lnTo>
                  <a:pt x="928" y="219"/>
                </a:lnTo>
                <a:close/>
              </a:path>
            </a:pathLst>
          </a:custGeom>
          <a:solidFill>
            <a:schemeClr val="accent1"/>
          </a:solidFill>
          <a:ln>
            <a:noFill/>
          </a:ln>
          <a:extLst/>
        </p:spPr>
        <p:txBody>
          <a:bodyPr vert="horz" wrap="square" lIns="91440" tIns="45720" rIns="91440" bIns="45720" numCol="1" anchor="t" anchorCtr="0" compatLnSpc="1">
            <a:prstTxWarp prst="textNoShape">
              <a:avLst/>
            </a:prstTxWarp>
          </a:bodyPr>
          <a:lstStyle>
            <a:defPPr>
              <a:defRPr lang="de-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smtClean="0">
              <a:ln>
                <a:noFill/>
              </a:ln>
              <a:solidFill>
                <a:prstClr val="black"/>
              </a:solidFill>
              <a:effectLst/>
              <a:uLnTx/>
              <a:uFillTx/>
            </a:endParaRPr>
          </a:p>
        </p:txBody>
      </p:sp>
      <p:sp>
        <p:nvSpPr>
          <p:cNvPr id="20" name="Freeform 5"/>
          <p:cNvSpPr>
            <a:spLocks/>
          </p:cNvSpPr>
          <p:nvPr/>
        </p:nvSpPr>
        <p:spPr bwMode="gray">
          <a:xfrm>
            <a:off x="2528692" y="2308049"/>
            <a:ext cx="122928" cy="122694"/>
          </a:xfrm>
          <a:prstGeom prst="ellipse">
            <a:avLst/>
          </a:prstGeom>
          <a:solidFill>
            <a:schemeClr val="accent1"/>
          </a:solidFill>
          <a:ln>
            <a:noFill/>
          </a:ln>
          <a:extLst/>
        </p:spPr>
        <p:txBody>
          <a:bodyPr vert="horz" wrap="square" lIns="91440" tIns="45720" rIns="91440" bIns="45720" numCol="1" anchor="t" anchorCtr="0" compatLnSpc="1">
            <a:prstTxWarp prst="textNoShape">
              <a:avLst/>
            </a:prstTxWarp>
          </a:bodyPr>
          <a:lstStyle>
            <a:defPPr>
              <a:defRPr lang="de-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smtClean="0">
              <a:ln>
                <a:noFill/>
              </a:ln>
              <a:solidFill>
                <a:prstClr val="black"/>
              </a:solidFill>
              <a:effectLst/>
              <a:uLnTx/>
              <a:uFillTx/>
            </a:endParaRPr>
          </a:p>
        </p:txBody>
      </p:sp>
      <p:sp>
        <p:nvSpPr>
          <p:cNvPr id="21" name="Freeform 20"/>
          <p:cNvSpPr>
            <a:spLocks/>
          </p:cNvSpPr>
          <p:nvPr/>
        </p:nvSpPr>
        <p:spPr bwMode="gray">
          <a:xfrm>
            <a:off x="2461443" y="2438813"/>
            <a:ext cx="257426" cy="460138"/>
          </a:xfrm>
          <a:custGeom>
            <a:avLst/>
            <a:gdLst>
              <a:gd name="T0" fmla="*/ 928 w 959"/>
              <a:gd name="T1" fmla="*/ 219 h 1715"/>
              <a:gd name="T2" fmla="*/ 670 w 959"/>
              <a:gd name="T3" fmla="*/ 0 h 1715"/>
              <a:gd name="T4" fmla="*/ 480 w 959"/>
              <a:gd name="T5" fmla="*/ 72 h 1715"/>
              <a:gd name="T6" fmla="*/ 290 w 959"/>
              <a:gd name="T7" fmla="*/ 0 h 1715"/>
              <a:gd name="T8" fmla="*/ 32 w 959"/>
              <a:gd name="T9" fmla="*/ 219 h 1715"/>
              <a:gd name="T10" fmla="*/ 0 w 959"/>
              <a:gd name="T11" fmla="*/ 777 h 1715"/>
              <a:gd name="T12" fmla="*/ 96 w 959"/>
              <a:gd name="T13" fmla="*/ 872 h 1715"/>
              <a:gd name="T14" fmla="*/ 191 w 959"/>
              <a:gd name="T15" fmla="*/ 777 h 1715"/>
              <a:gd name="T16" fmla="*/ 210 w 959"/>
              <a:gd name="T17" fmla="*/ 293 h 1715"/>
              <a:gd name="T18" fmla="*/ 230 w 959"/>
              <a:gd name="T19" fmla="*/ 273 h 1715"/>
              <a:gd name="T20" fmla="*/ 250 w 959"/>
              <a:gd name="T21" fmla="*/ 293 h 1715"/>
              <a:gd name="T22" fmla="*/ 250 w 959"/>
              <a:gd name="T23" fmla="*/ 855 h 1715"/>
              <a:gd name="T24" fmla="*/ 250 w 959"/>
              <a:gd name="T25" fmla="*/ 902 h 1715"/>
              <a:gd name="T26" fmla="*/ 191 w 959"/>
              <a:gd name="T27" fmla="*/ 1602 h 1715"/>
              <a:gd name="T28" fmla="*/ 305 w 959"/>
              <a:gd name="T29" fmla="*/ 1715 h 1715"/>
              <a:gd name="T30" fmla="*/ 418 w 959"/>
              <a:gd name="T31" fmla="*/ 1602 h 1715"/>
              <a:gd name="T32" fmla="*/ 460 w 959"/>
              <a:gd name="T33" fmla="*/ 902 h 1715"/>
              <a:gd name="T34" fmla="*/ 480 w 959"/>
              <a:gd name="T35" fmla="*/ 882 h 1715"/>
              <a:gd name="T36" fmla="*/ 500 w 959"/>
              <a:gd name="T37" fmla="*/ 902 h 1715"/>
              <a:gd name="T38" fmla="*/ 541 w 959"/>
              <a:gd name="T39" fmla="*/ 1602 h 1715"/>
              <a:gd name="T40" fmla="*/ 655 w 959"/>
              <a:gd name="T41" fmla="*/ 1715 h 1715"/>
              <a:gd name="T42" fmla="*/ 769 w 959"/>
              <a:gd name="T43" fmla="*/ 1602 h 1715"/>
              <a:gd name="T44" fmla="*/ 710 w 959"/>
              <a:gd name="T45" fmla="*/ 902 h 1715"/>
              <a:gd name="T46" fmla="*/ 710 w 959"/>
              <a:gd name="T47" fmla="*/ 855 h 1715"/>
              <a:gd name="T48" fmla="*/ 710 w 959"/>
              <a:gd name="T49" fmla="*/ 293 h 1715"/>
              <a:gd name="T50" fmla="*/ 730 w 959"/>
              <a:gd name="T51" fmla="*/ 273 h 1715"/>
              <a:gd name="T52" fmla="*/ 750 w 959"/>
              <a:gd name="T53" fmla="*/ 293 h 1715"/>
              <a:gd name="T54" fmla="*/ 769 w 959"/>
              <a:gd name="T55" fmla="*/ 777 h 1715"/>
              <a:gd name="T56" fmla="*/ 864 w 959"/>
              <a:gd name="T57" fmla="*/ 872 h 1715"/>
              <a:gd name="T58" fmla="*/ 959 w 959"/>
              <a:gd name="T59" fmla="*/ 777 h 1715"/>
              <a:gd name="T60" fmla="*/ 928 w 959"/>
              <a:gd name="T61" fmla="*/ 219 h 17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959" h="1715">
                <a:moveTo>
                  <a:pt x="928" y="219"/>
                </a:moveTo>
                <a:cubicBezTo>
                  <a:pt x="928" y="65"/>
                  <a:pt x="768" y="0"/>
                  <a:pt x="670" y="0"/>
                </a:cubicBezTo>
                <a:cubicBezTo>
                  <a:pt x="572" y="0"/>
                  <a:pt x="557" y="72"/>
                  <a:pt x="480" y="72"/>
                </a:cubicBezTo>
                <a:cubicBezTo>
                  <a:pt x="403" y="72"/>
                  <a:pt x="367" y="0"/>
                  <a:pt x="290" y="0"/>
                </a:cubicBezTo>
                <a:cubicBezTo>
                  <a:pt x="213" y="0"/>
                  <a:pt x="32" y="65"/>
                  <a:pt x="32" y="219"/>
                </a:cubicBezTo>
                <a:cubicBezTo>
                  <a:pt x="0" y="777"/>
                  <a:pt x="0" y="777"/>
                  <a:pt x="0" y="777"/>
                </a:cubicBezTo>
                <a:cubicBezTo>
                  <a:pt x="0" y="829"/>
                  <a:pt x="43" y="872"/>
                  <a:pt x="96" y="872"/>
                </a:cubicBezTo>
                <a:cubicBezTo>
                  <a:pt x="148" y="872"/>
                  <a:pt x="191" y="829"/>
                  <a:pt x="191" y="777"/>
                </a:cubicBezTo>
                <a:cubicBezTo>
                  <a:pt x="210" y="293"/>
                  <a:pt x="210" y="293"/>
                  <a:pt x="210" y="293"/>
                </a:cubicBezTo>
                <a:cubicBezTo>
                  <a:pt x="210" y="282"/>
                  <a:pt x="219" y="273"/>
                  <a:pt x="230" y="273"/>
                </a:cubicBezTo>
                <a:cubicBezTo>
                  <a:pt x="241" y="273"/>
                  <a:pt x="250" y="282"/>
                  <a:pt x="250" y="293"/>
                </a:cubicBezTo>
                <a:cubicBezTo>
                  <a:pt x="250" y="855"/>
                  <a:pt x="250" y="855"/>
                  <a:pt x="250" y="855"/>
                </a:cubicBezTo>
                <a:cubicBezTo>
                  <a:pt x="250" y="902"/>
                  <a:pt x="250" y="902"/>
                  <a:pt x="250" y="902"/>
                </a:cubicBezTo>
                <a:cubicBezTo>
                  <a:pt x="191" y="1602"/>
                  <a:pt x="191" y="1602"/>
                  <a:pt x="191" y="1602"/>
                </a:cubicBezTo>
                <a:cubicBezTo>
                  <a:pt x="191" y="1664"/>
                  <a:pt x="242" y="1715"/>
                  <a:pt x="305" y="1715"/>
                </a:cubicBezTo>
                <a:cubicBezTo>
                  <a:pt x="367" y="1715"/>
                  <a:pt x="418" y="1664"/>
                  <a:pt x="418" y="1602"/>
                </a:cubicBezTo>
                <a:cubicBezTo>
                  <a:pt x="460" y="902"/>
                  <a:pt x="460" y="902"/>
                  <a:pt x="460" y="902"/>
                </a:cubicBezTo>
                <a:cubicBezTo>
                  <a:pt x="460" y="891"/>
                  <a:pt x="469" y="882"/>
                  <a:pt x="480" y="882"/>
                </a:cubicBezTo>
                <a:cubicBezTo>
                  <a:pt x="491" y="882"/>
                  <a:pt x="500" y="891"/>
                  <a:pt x="500" y="902"/>
                </a:cubicBezTo>
                <a:cubicBezTo>
                  <a:pt x="541" y="1602"/>
                  <a:pt x="541" y="1602"/>
                  <a:pt x="541" y="1602"/>
                </a:cubicBezTo>
                <a:cubicBezTo>
                  <a:pt x="541" y="1664"/>
                  <a:pt x="592" y="1715"/>
                  <a:pt x="655" y="1715"/>
                </a:cubicBezTo>
                <a:cubicBezTo>
                  <a:pt x="718" y="1715"/>
                  <a:pt x="769" y="1664"/>
                  <a:pt x="769" y="1602"/>
                </a:cubicBezTo>
                <a:cubicBezTo>
                  <a:pt x="710" y="902"/>
                  <a:pt x="710" y="902"/>
                  <a:pt x="710" y="902"/>
                </a:cubicBezTo>
                <a:cubicBezTo>
                  <a:pt x="710" y="855"/>
                  <a:pt x="710" y="855"/>
                  <a:pt x="710" y="855"/>
                </a:cubicBezTo>
                <a:cubicBezTo>
                  <a:pt x="710" y="293"/>
                  <a:pt x="710" y="293"/>
                  <a:pt x="710" y="293"/>
                </a:cubicBezTo>
                <a:cubicBezTo>
                  <a:pt x="710" y="282"/>
                  <a:pt x="719" y="273"/>
                  <a:pt x="730" y="273"/>
                </a:cubicBezTo>
                <a:cubicBezTo>
                  <a:pt x="741" y="273"/>
                  <a:pt x="750" y="282"/>
                  <a:pt x="750" y="293"/>
                </a:cubicBezTo>
                <a:cubicBezTo>
                  <a:pt x="769" y="777"/>
                  <a:pt x="769" y="777"/>
                  <a:pt x="769" y="777"/>
                </a:cubicBezTo>
                <a:cubicBezTo>
                  <a:pt x="769" y="829"/>
                  <a:pt x="811" y="872"/>
                  <a:pt x="864" y="872"/>
                </a:cubicBezTo>
                <a:cubicBezTo>
                  <a:pt x="917" y="872"/>
                  <a:pt x="959" y="829"/>
                  <a:pt x="959" y="777"/>
                </a:cubicBezTo>
                <a:lnTo>
                  <a:pt x="928" y="219"/>
                </a:lnTo>
                <a:close/>
              </a:path>
            </a:pathLst>
          </a:custGeom>
          <a:solidFill>
            <a:schemeClr val="accent1"/>
          </a:solidFill>
          <a:ln>
            <a:noFill/>
          </a:ln>
          <a:extLst/>
        </p:spPr>
        <p:txBody>
          <a:bodyPr vert="horz" wrap="square" lIns="91440" tIns="45720" rIns="91440" bIns="45720" numCol="1" anchor="t" anchorCtr="0" compatLnSpc="1">
            <a:prstTxWarp prst="textNoShape">
              <a:avLst/>
            </a:prstTxWarp>
          </a:bodyPr>
          <a:lstStyle>
            <a:defPPr>
              <a:defRPr lang="de-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smtClean="0">
              <a:ln>
                <a:noFill/>
              </a:ln>
              <a:solidFill>
                <a:prstClr val="black"/>
              </a:solidFill>
              <a:effectLst/>
              <a:uLnTx/>
              <a:uFillTx/>
            </a:endParaRPr>
          </a:p>
        </p:txBody>
      </p:sp>
      <p:sp>
        <p:nvSpPr>
          <p:cNvPr id="22" name="Freeform 5"/>
          <p:cNvSpPr>
            <a:spLocks/>
          </p:cNvSpPr>
          <p:nvPr/>
        </p:nvSpPr>
        <p:spPr bwMode="gray">
          <a:xfrm>
            <a:off x="2174425" y="2308049"/>
            <a:ext cx="122928" cy="122694"/>
          </a:xfrm>
          <a:prstGeom prst="ellipse">
            <a:avLst/>
          </a:prstGeom>
          <a:solidFill>
            <a:schemeClr val="accent1"/>
          </a:solidFill>
          <a:ln>
            <a:noFill/>
          </a:ln>
          <a:extLst/>
        </p:spPr>
        <p:txBody>
          <a:bodyPr vert="horz" wrap="square" lIns="91440" tIns="45720" rIns="91440" bIns="45720" numCol="1" anchor="t" anchorCtr="0" compatLnSpc="1">
            <a:prstTxWarp prst="textNoShape">
              <a:avLst/>
            </a:prstTxWarp>
          </a:bodyPr>
          <a:lstStyle>
            <a:defPPr>
              <a:defRPr lang="de-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smtClean="0">
              <a:ln>
                <a:noFill/>
              </a:ln>
              <a:solidFill>
                <a:prstClr val="black"/>
              </a:solidFill>
              <a:effectLst/>
              <a:uLnTx/>
              <a:uFillTx/>
            </a:endParaRPr>
          </a:p>
        </p:txBody>
      </p:sp>
      <p:sp>
        <p:nvSpPr>
          <p:cNvPr id="23" name="Freeform 22"/>
          <p:cNvSpPr>
            <a:spLocks/>
          </p:cNvSpPr>
          <p:nvPr/>
        </p:nvSpPr>
        <p:spPr bwMode="gray">
          <a:xfrm>
            <a:off x="2107176" y="2438813"/>
            <a:ext cx="257426" cy="460138"/>
          </a:xfrm>
          <a:custGeom>
            <a:avLst/>
            <a:gdLst>
              <a:gd name="T0" fmla="*/ 928 w 959"/>
              <a:gd name="T1" fmla="*/ 219 h 1715"/>
              <a:gd name="T2" fmla="*/ 670 w 959"/>
              <a:gd name="T3" fmla="*/ 0 h 1715"/>
              <a:gd name="T4" fmla="*/ 480 w 959"/>
              <a:gd name="T5" fmla="*/ 72 h 1715"/>
              <a:gd name="T6" fmla="*/ 290 w 959"/>
              <a:gd name="T7" fmla="*/ 0 h 1715"/>
              <a:gd name="T8" fmla="*/ 32 w 959"/>
              <a:gd name="T9" fmla="*/ 219 h 1715"/>
              <a:gd name="T10" fmla="*/ 0 w 959"/>
              <a:gd name="T11" fmla="*/ 777 h 1715"/>
              <a:gd name="T12" fmla="*/ 96 w 959"/>
              <a:gd name="T13" fmla="*/ 872 h 1715"/>
              <a:gd name="T14" fmla="*/ 191 w 959"/>
              <a:gd name="T15" fmla="*/ 777 h 1715"/>
              <a:gd name="T16" fmla="*/ 210 w 959"/>
              <a:gd name="T17" fmla="*/ 293 h 1715"/>
              <a:gd name="T18" fmla="*/ 230 w 959"/>
              <a:gd name="T19" fmla="*/ 273 h 1715"/>
              <a:gd name="T20" fmla="*/ 250 w 959"/>
              <a:gd name="T21" fmla="*/ 293 h 1715"/>
              <a:gd name="T22" fmla="*/ 250 w 959"/>
              <a:gd name="T23" fmla="*/ 855 h 1715"/>
              <a:gd name="T24" fmla="*/ 250 w 959"/>
              <a:gd name="T25" fmla="*/ 902 h 1715"/>
              <a:gd name="T26" fmla="*/ 191 w 959"/>
              <a:gd name="T27" fmla="*/ 1602 h 1715"/>
              <a:gd name="T28" fmla="*/ 305 w 959"/>
              <a:gd name="T29" fmla="*/ 1715 h 1715"/>
              <a:gd name="T30" fmla="*/ 418 w 959"/>
              <a:gd name="T31" fmla="*/ 1602 h 1715"/>
              <a:gd name="T32" fmla="*/ 460 w 959"/>
              <a:gd name="T33" fmla="*/ 902 h 1715"/>
              <a:gd name="T34" fmla="*/ 480 w 959"/>
              <a:gd name="T35" fmla="*/ 882 h 1715"/>
              <a:gd name="T36" fmla="*/ 500 w 959"/>
              <a:gd name="T37" fmla="*/ 902 h 1715"/>
              <a:gd name="T38" fmla="*/ 541 w 959"/>
              <a:gd name="T39" fmla="*/ 1602 h 1715"/>
              <a:gd name="T40" fmla="*/ 655 w 959"/>
              <a:gd name="T41" fmla="*/ 1715 h 1715"/>
              <a:gd name="T42" fmla="*/ 769 w 959"/>
              <a:gd name="T43" fmla="*/ 1602 h 1715"/>
              <a:gd name="T44" fmla="*/ 710 w 959"/>
              <a:gd name="T45" fmla="*/ 902 h 1715"/>
              <a:gd name="T46" fmla="*/ 710 w 959"/>
              <a:gd name="T47" fmla="*/ 855 h 1715"/>
              <a:gd name="T48" fmla="*/ 710 w 959"/>
              <a:gd name="T49" fmla="*/ 293 h 1715"/>
              <a:gd name="T50" fmla="*/ 730 w 959"/>
              <a:gd name="T51" fmla="*/ 273 h 1715"/>
              <a:gd name="T52" fmla="*/ 750 w 959"/>
              <a:gd name="T53" fmla="*/ 293 h 1715"/>
              <a:gd name="T54" fmla="*/ 769 w 959"/>
              <a:gd name="T55" fmla="*/ 777 h 1715"/>
              <a:gd name="T56" fmla="*/ 864 w 959"/>
              <a:gd name="T57" fmla="*/ 872 h 1715"/>
              <a:gd name="T58" fmla="*/ 959 w 959"/>
              <a:gd name="T59" fmla="*/ 777 h 1715"/>
              <a:gd name="T60" fmla="*/ 928 w 959"/>
              <a:gd name="T61" fmla="*/ 219 h 17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959" h="1715">
                <a:moveTo>
                  <a:pt x="928" y="219"/>
                </a:moveTo>
                <a:cubicBezTo>
                  <a:pt x="928" y="65"/>
                  <a:pt x="768" y="0"/>
                  <a:pt x="670" y="0"/>
                </a:cubicBezTo>
                <a:cubicBezTo>
                  <a:pt x="572" y="0"/>
                  <a:pt x="557" y="72"/>
                  <a:pt x="480" y="72"/>
                </a:cubicBezTo>
                <a:cubicBezTo>
                  <a:pt x="403" y="72"/>
                  <a:pt x="367" y="0"/>
                  <a:pt x="290" y="0"/>
                </a:cubicBezTo>
                <a:cubicBezTo>
                  <a:pt x="213" y="0"/>
                  <a:pt x="32" y="65"/>
                  <a:pt x="32" y="219"/>
                </a:cubicBezTo>
                <a:cubicBezTo>
                  <a:pt x="0" y="777"/>
                  <a:pt x="0" y="777"/>
                  <a:pt x="0" y="777"/>
                </a:cubicBezTo>
                <a:cubicBezTo>
                  <a:pt x="0" y="829"/>
                  <a:pt x="43" y="872"/>
                  <a:pt x="96" y="872"/>
                </a:cubicBezTo>
                <a:cubicBezTo>
                  <a:pt x="148" y="872"/>
                  <a:pt x="191" y="829"/>
                  <a:pt x="191" y="777"/>
                </a:cubicBezTo>
                <a:cubicBezTo>
                  <a:pt x="210" y="293"/>
                  <a:pt x="210" y="293"/>
                  <a:pt x="210" y="293"/>
                </a:cubicBezTo>
                <a:cubicBezTo>
                  <a:pt x="210" y="282"/>
                  <a:pt x="219" y="273"/>
                  <a:pt x="230" y="273"/>
                </a:cubicBezTo>
                <a:cubicBezTo>
                  <a:pt x="241" y="273"/>
                  <a:pt x="250" y="282"/>
                  <a:pt x="250" y="293"/>
                </a:cubicBezTo>
                <a:cubicBezTo>
                  <a:pt x="250" y="855"/>
                  <a:pt x="250" y="855"/>
                  <a:pt x="250" y="855"/>
                </a:cubicBezTo>
                <a:cubicBezTo>
                  <a:pt x="250" y="902"/>
                  <a:pt x="250" y="902"/>
                  <a:pt x="250" y="902"/>
                </a:cubicBezTo>
                <a:cubicBezTo>
                  <a:pt x="191" y="1602"/>
                  <a:pt x="191" y="1602"/>
                  <a:pt x="191" y="1602"/>
                </a:cubicBezTo>
                <a:cubicBezTo>
                  <a:pt x="191" y="1664"/>
                  <a:pt x="242" y="1715"/>
                  <a:pt x="305" y="1715"/>
                </a:cubicBezTo>
                <a:cubicBezTo>
                  <a:pt x="367" y="1715"/>
                  <a:pt x="418" y="1664"/>
                  <a:pt x="418" y="1602"/>
                </a:cubicBezTo>
                <a:cubicBezTo>
                  <a:pt x="460" y="902"/>
                  <a:pt x="460" y="902"/>
                  <a:pt x="460" y="902"/>
                </a:cubicBezTo>
                <a:cubicBezTo>
                  <a:pt x="460" y="891"/>
                  <a:pt x="469" y="882"/>
                  <a:pt x="480" y="882"/>
                </a:cubicBezTo>
                <a:cubicBezTo>
                  <a:pt x="491" y="882"/>
                  <a:pt x="500" y="891"/>
                  <a:pt x="500" y="902"/>
                </a:cubicBezTo>
                <a:cubicBezTo>
                  <a:pt x="541" y="1602"/>
                  <a:pt x="541" y="1602"/>
                  <a:pt x="541" y="1602"/>
                </a:cubicBezTo>
                <a:cubicBezTo>
                  <a:pt x="541" y="1664"/>
                  <a:pt x="592" y="1715"/>
                  <a:pt x="655" y="1715"/>
                </a:cubicBezTo>
                <a:cubicBezTo>
                  <a:pt x="718" y="1715"/>
                  <a:pt x="769" y="1664"/>
                  <a:pt x="769" y="1602"/>
                </a:cubicBezTo>
                <a:cubicBezTo>
                  <a:pt x="710" y="902"/>
                  <a:pt x="710" y="902"/>
                  <a:pt x="710" y="902"/>
                </a:cubicBezTo>
                <a:cubicBezTo>
                  <a:pt x="710" y="855"/>
                  <a:pt x="710" y="855"/>
                  <a:pt x="710" y="855"/>
                </a:cubicBezTo>
                <a:cubicBezTo>
                  <a:pt x="710" y="293"/>
                  <a:pt x="710" y="293"/>
                  <a:pt x="710" y="293"/>
                </a:cubicBezTo>
                <a:cubicBezTo>
                  <a:pt x="710" y="282"/>
                  <a:pt x="719" y="273"/>
                  <a:pt x="730" y="273"/>
                </a:cubicBezTo>
                <a:cubicBezTo>
                  <a:pt x="741" y="273"/>
                  <a:pt x="750" y="282"/>
                  <a:pt x="750" y="293"/>
                </a:cubicBezTo>
                <a:cubicBezTo>
                  <a:pt x="769" y="777"/>
                  <a:pt x="769" y="777"/>
                  <a:pt x="769" y="777"/>
                </a:cubicBezTo>
                <a:cubicBezTo>
                  <a:pt x="769" y="829"/>
                  <a:pt x="811" y="872"/>
                  <a:pt x="864" y="872"/>
                </a:cubicBezTo>
                <a:cubicBezTo>
                  <a:pt x="917" y="872"/>
                  <a:pt x="959" y="829"/>
                  <a:pt x="959" y="777"/>
                </a:cubicBezTo>
                <a:lnTo>
                  <a:pt x="928" y="219"/>
                </a:lnTo>
                <a:close/>
              </a:path>
            </a:pathLst>
          </a:custGeom>
          <a:solidFill>
            <a:schemeClr val="accent1"/>
          </a:solidFill>
          <a:ln>
            <a:noFill/>
          </a:ln>
          <a:extLst/>
        </p:spPr>
        <p:txBody>
          <a:bodyPr vert="horz" wrap="square" lIns="91440" tIns="45720" rIns="91440" bIns="45720" numCol="1" anchor="t" anchorCtr="0" compatLnSpc="1">
            <a:prstTxWarp prst="textNoShape">
              <a:avLst/>
            </a:prstTxWarp>
          </a:bodyPr>
          <a:lstStyle>
            <a:defPPr>
              <a:defRPr lang="de-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smtClean="0">
              <a:ln>
                <a:noFill/>
              </a:ln>
              <a:solidFill>
                <a:prstClr val="black"/>
              </a:solidFill>
              <a:effectLst/>
              <a:uLnTx/>
              <a:uFillTx/>
            </a:endParaRPr>
          </a:p>
        </p:txBody>
      </p:sp>
      <p:sp>
        <p:nvSpPr>
          <p:cNvPr id="24" name="Freeform 5"/>
          <p:cNvSpPr>
            <a:spLocks/>
          </p:cNvSpPr>
          <p:nvPr/>
        </p:nvSpPr>
        <p:spPr bwMode="gray">
          <a:xfrm>
            <a:off x="2882957" y="2308049"/>
            <a:ext cx="122928" cy="122694"/>
          </a:xfrm>
          <a:prstGeom prst="ellipse">
            <a:avLst/>
          </a:prstGeom>
          <a:solidFill>
            <a:schemeClr val="accent1"/>
          </a:solidFill>
          <a:ln>
            <a:noFill/>
          </a:ln>
          <a:extLst/>
        </p:spPr>
        <p:txBody>
          <a:bodyPr vert="horz" wrap="square" lIns="91440" tIns="45720" rIns="91440" bIns="45720" numCol="1" anchor="t" anchorCtr="0" compatLnSpc="1">
            <a:prstTxWarp prst="textNoShape">
              <a:avLst/>
            </a:prstTxWarp>
          </a:bodyPr>
          <a:lstStyle>
            <a:defPPr>
              <a:defRPr lang="de-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smtClean="0">
              <a:ln>
                <a:noFill/>
              </a:ln>
              <a:solidFill>
                <a:prstClr val="black"/>
              </a:solidFill>
              <a:effectLst/>
              <a:uLnTx/>
              <a:uFillTx/>
            </a:endParaRPr>
          </a:p>
        </p:txBody>
      </p:sp>
      <p:sp>
        <p:nvSpPr>
          <p:cNvPr id="25" name="Freeform 24"/>
          <p:cNvSpPr>
            <a:spLocks/>
          </p:cNvSpPr>
          <p:nvPr/>
        </p:nvSpPr>
        <p:spPr bwMode="gray">
          <a:xfrm>
            <a:off x="2815708" y="2438813"/>
            <a:ext cx="257426" cy="460138"/>
          </a:xfrm>
          <a:custGeom>
            <a:avLst/>
            <a:gdLst>
              <a:gd name="T0" fmla="*/ 928 w 959"/>
              <a:gd name="T1" fmla="*/ 219 h 1715"/>
              <a:gd name="T2" fmla="*/ 670 w 959"/>
              <a:gd name="T3" fmla="*/ 0 h 1715"/>
              <a:gd name="T4" fmla="*/ 480 w 959"/>
              <a:gd name="T5" fmla="*/ 72 h 1715"/>
              <a:gd name="T6" fmla="*/ 290 w 959"/>
              <a:gd name="T7" fmla="*/ 0 h 1715"/>
              <a:gd name="T8" fmla="*/ 32 w 959"/>
              <a:gd name="T9" fmla="*/ 219 h 1715"/>
              <a:gd name="T10" fmla="*/ 0 w 959"/>
              <a:gd name="T11" fmla="*/ 777 h 1715"/>
              <a:gd name="T12" fmla="*/ 96 w 959"/>
              <a:gd name="T13" fmla="*/ 872 h 1715"/>
              <a:gd name="T14" fmla="*/ 191 w 959"/>
              <a:gd name="T15" fmla="*/ 777 h 1715"/>
              <a:gd name="T16" fmla="*/ 210 w 959"/>
              <a:gd name="T17" fmla="*/ 293 h 1715"/>
              <a:gd name="T18" fmla="*/ 230 w 959"/>
              <a:gd name="T19" fmla="*/ 273 h 1715"/>
              <a:gd name="T20" fmla="*/ 250 w 959"/>
              <a:gd name="T21" fmla="*/ 293 h 1715"/>
              <a:gd name="T22" fmla="*/ 250 w 959"/>
              <a:gd name="T23" fmla="*/ 855 h 1715"/>
              <a:gd name="T24" fmla="*/ 250 w 959"/>
              <a:gd name="T25" fmla="*/ 902 h 1715"/>
              <a:gd name="T26" fmla="*/ 191 w 959"/>
              <a:gd name="T27" fmla="*/ 1602 h 1715"/>
              <a:gd name="T28" fmla="*/ 305 w 959"/>
              <a:gd name="T29" fmla="*/ 1715 h 1715"/>
              <a:gd name="T30" fmla="*/ 418 w 959"/>
              <a:gd name="T31" fmla="*/ 1602 h 1715"/>
              <a:gd name="T32" fmla="*/ 460 w 959"/>
              <a:gd name="T33" fmla="*/ 902 h 1715"/>
              <a:gd name="T34" fmla="*/ 480 w 959"/>
              <a:gd name="T35" fmla="*/ 882 h 1715"/>
              <a:gd name="T36" fmla="*/ 500 w 959"/>
              <a:gd name="T37" fmla="*/ 902 h 1715"/>
              <a:gd name="T38" fmla="*/ 541 w 959"/>
              <a:gd name="T39" fmla="*/ 1602 h 1715"/>
              <a:gd name="T40" fmla="*/ 655 w 959"/>
              <a:gd name="T41" fmla="*/ 1715 h 1715"/>
              <a:gd name="T42" fmla="*/ 769 w 959"/>
              <a:gd name="T43" fmla="*/ 1602 h 1715"/>
              <a:gd name="T44" fmla="*/ 710 w 959"/>
              <a:gd name="T45" fmla="*/ 902 h 1715"/>
              <a:gd name="T46" fmla="*/ 710 w 959"/>
              <a:gd name="T47" fmla="*/ 855 h 1715"/>
              <a:gd name="T48" fmla="*/ 710 w 959"/>
              <a:gd name="T49" fmla="*/ 293 h 1715"/>
              <a:gd name="T50" fmla="*/ 730 w 959"/>
              <a:gd name="T51" fmla="*/ 273 h 1715"/>
              <a:gd name="T52" fmla="*/ 750 w 959"/>
              <a:gd name="T53" fmla="*/ 293 h 1715"/>
              <a:gd name="T54" fmla="*/ 769 w 959"/>
              <a:gd name="T55" fmla="*/ 777 h 1715"/>
              <a:gd name="T56" fmla="*/ 864 w 959"/>
              <a:gd name="T57" fmla="*/ 872 h 1715"/>
              <a:gd name="T58" fmla="*/ 959 w 959"/>
              <a:gd name="T59" fmla="*/ 777 h 1715"/>
              <a:gd name="T60" fmla="*/ 928 w 959"/>
              <a:gd name="T61" fmla="*/ 219 h 17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959" h="1715">
                <a:moveTo>
                  <a:pt x="928" y="219"/>
                </a:moveTo>
                <a:cubicBezTo>
                  <a:pt x="928" y="65"/>
                  <a:pt x="768" y="0"/>
                  <a:pt x="670" y="0"/>
                </a:cubicBezTo>
                <a:cubicBezTo>
                  <a:pt x="572" y="0"/>
                  <a:pt x="557" y="72"/>
                  <a:pt x="480" y="72"/>
                </a:cubicBezTo>
                <a:cubicBezTo>
                  <a:pt x="403" y="72"/>
                  <a:pt x="367" y="0"/>
                  <a:pt x="290" y="0"/>
                </a:cubicBezTo>
                <a:cubicBezTo>
                  <a:pt x="213" y="0"/>
                  <a:pt x="32" y="65"/>
                  <a:pt x="32" y="219"/>
                </a:cubicBezTo>
                <a:cubicBezTo>
                  <a:pt x="0" y="777"/>
                  <a:pt x="0" y="777"/>
                  <a:pt x="0" y="777"/>
                </a:cubicBezTo>
                <a:cubicBezTo>
                  <a:pt x="0" y="829"/>
                  <a:pt x="43" y="872"/>
                  <a:pt x="96" y="872"/>
                </a:cubicBezTo>
                <a:cubicBezTo>
                  <a:pt x="148" y="872"/>
                  <a:pt x="191" y="829"/>
                  <a:pt x="191" y="777"/>
                </a:cubicBezTo>
                <a:cubicBezTo>
                  <a:pt x="210" y="293"/>
                  <a:pt x="210" y="293"/>
                  <a:pt x="210" y="293"/>
                </a:cubicBezTo>
                <a:cubicBezTo>
                  <a:pt x="210" y="282"/>
                  <a:pt x="219" y="273"/>
                  <a:pt x="230" y="273"/>
                </a:cubicBezTo>
                <a:cubicBezTo>
                  <a:pt x="241" y="273"/>
                  <a:pt x="250" y="282"/>
                  <a:pt x="250" y="293"/>
                </a:cubicBezTo>
                <a:cubicBezTo>
                  <a:pt x="250" y="855"/>
                  <a:pt x="250" y="855"/>
                  <a:pt x="250" y="855"/>
                </a:cubicBezTo>
                <a:cubicBezTo>
                  <a:pt x="250" y="902"/>
                  <a:pt x="250" y="902"/>
                  <a:pt x="250" y="902"/>
                </a:cubicBezTo>
                <a:cubicBezTo>
                  <a:pt x="191" y="1602"/>
                  <a:pt x="191" y="1602"/>
                  <a:pt x="191" y="1602"/>
                </a:cubicBezTo>
                <a:cubicBezTo>
                  <a:pt x="191" y="1664"/>
                  <a:pt x="242" y="1715"/>
                  <a:pt x="305" y="1715"/>
                </a:cubicBezTo>
                <a:cubicBezTo>
                  <a:pt x="367" y="1715"/>
                  <a:pt x="418" y="1664"/>
                  <a:pt x="418" y="1602"/>
                </a:cubicBezTo>
                <a:cubicBezTo>
                  <a:pt x="460" y="902"/>
                  <a:pt x="460" y="902"/>
                  <a:pt x="460" y="902"/>
                </a:cubicBezTo>
                <a:cubicBezTo>
                  <a:pt x="460" y="891"/>
                  <a:pt x="469" y="882"/>
                  <a:pt x="480" y="882"/>
                </a:cubicBezTo>
                <a:cubicBezTo>
                  <a:pt x="491" y="882"/>
                  <a:pt x="500" y="891"/>
                  <a:pt x="500" y="902"/>
                </a:cubicBezTo>
                <a:cubicBezTo>
                  <a:pt x="541" y="1602"/>
                  <a:pt x="541" y="1602"/>
                  <a:pt x="541" y="1602"/>
                </a:cubicBezTo>
                <a:cubicBezTo>
                  <a:pt x="541" y="1664"/>
                  <a:pt x="592" y="1715"/>
                  <a:pt x="655" y="1715"/>
                </a:cubicBezTo>
                <a:cubicBezTo>
                  <a:pt x="718" y="1715"/>
                  <a:pt x="769" y="1664"/>
                  <a:pt x="769" y="1602"/>
                </a:cubicBezTo>
                <a:cubicBezTo>
                  <a:pt x="710" y="902"/>
                  <a:pt x="710" y="902"/>
                  <a:pt x="710" y="902"/>
                </a:cubicBezTo>
                <a:cubicBezTo>
                  <a:pt x="710" y="855"/>
                  <a:pt x="710" y="855"/>
                  <a:pt x="710" y="855"/>
                </a:cubicBezTo>
                <a:cubicBezTo>
                  <a:pt x="710" y="293"/>
                  <a:pt x="710" y="293"/>
                  <a:pt x="710" y="293"/>
                </a:cubicBezTo>
                <a:cubicBezTo>
                  <a:pt x="710" y="282"/>
                  <a:pt x="719" y="273"/>
                  <a:pt x="730" y="273"/>
                </a:cubicBezTo>
                <a:cubicBezTo>
                  <a:pt x="741" y="273"/>
                  <a:pt x="750" y="282"/>
                  <a:pt x="750" y="293"/>
                </a:cubicBezTo>
                <a:cubicBezTo>
                  <a:pt x="769" y="777"/>
                  <a:pt x="769" y="777"/>
                  <a:pt x="769" y="777"/>
                </a:cubicBezTo>
                <a:cubicBezTo>
                  <a:pt x="769" y="829"/>
                  <a:pt x="811" y="872"/>
                  <a:pt x="864" y="872"/>
                </a:cubicBezTo>
                <a:cubicBezTo>
                  <a:pt x="917" y="872"/>
                  <a:pt x="959" y="829"/>
                  <a:pt x="959" y="777"/>
                </a:cubicBezTo>
                <a:lnTo>
                  <a:pt x="928" y="219"/>
                </a:lnTo>
                <a:close/>
              </a:path>
            </a:pathLst>
          </a:custGeom>
          <a:solidFill>
            <a:schemeClr val="accent1"/>
          </a:solidFill>
          <a:ln>
            <a:noFill/>
          </a:ln>
          <a:extLst/>
        </p:spPr>
        <p:txBody>
          <a:bodyPr vert="horz" wrap="square" lIns="91440" tIns="45720" rIns="91440" bIns="45720" numCol="1" anchor="t" anchorCtr="0" compatLnSpc="1">
            <a:prstTxWarp prst="textNoShape">
              <a:avLst/>
            </a:prstTxWarp>
          </a:bodyPr>
          <a:lstStyle>
            <a:defPPr>
              <a:defRPr lang="de-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smtClean="0">
              <a:ln>
                <a:noFill/>
              </a:ln>
              <a:solidFill>
                <a:prstClr val="black"/>
              </a:solidFill>
              <a:effectLst/>
              <a:uLnTx/>
              <a:uFillTx/>
            </a:endParaRPr>
          </a:p>
        </p:txBody>
      </p:sp>
      <p:sp>
        <p:nvSpPr>
          <p:cNvPr id="26" name="Freeform 5"/>
          <p:cNvSpPr>
            <a:spLocks/>
          </p:cNvSpPr>
          <p:nvPr/>
        </p:nvSpPr>
        <p:spPr bwMode="gray">
          <a:xfrm>
            <a:off x="3237236" y="2308049"/>
            <a:ext cx="122928" cy="122694"/>
          </a:xfrm>
          <a:prstGeom prst="ellipse">
            <a:avLst/>
          </a:prstGeom>
          <a:solidFill>
            <a:schemeClr val="accent1"/>
          </a:solidFill>
          <a:ln>
            <a:noFill/>
          </a:ln>
          <a:extLst/>
        </p:spPr>
        <p:txBody>
          <a:bodyPr vert="horz" wrap="square" lIns="91440" tIns="45720" rIns="91440" bIns="45720" numCol="1" anchor="t" anchorCtr="0" compatLnSpc="1">
            <a:prstTxWarp prst="textNoShape">
              <a:avLst/>
            </a:prstTxWarp>
          </a:bodyPr>
          <a:lstStyle>
            <a:defPPr>
              <a:defRPr lang="de-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smtClean="0">
              <a:ln>
                <a:noFill/>
              </a:ln>
              <a:solidFill>
                <a:prstClr val="black"/>
              </a:solidFill>
              <a:effectLst/>
              <a:uLnTx/>
              <a:uFillTx/>
            </a:endParaRPr>
          </a:p>
        </p:txBody>
      </p:sp>
      <p:sp>
        <p:nvSpPr>
          <p:cNvPr id="27" name="Freeform 26"/>
          <p:cNvSpPr>
            <a:spLocks/>
          </p:cNvSpPr>
          <p:nvPr/>
        </p:nvSpPr>
        <p:spPr bwMode="gray">
          <a:xfrm>
            <a:off x="3169987" y="2438813"/>
            <a:ext cx="257426" cy="460138"/>
          </a:xfrm>
          <a:custGeom>
            <a:avLst/>
            <a:gdLst>
              <a:gd name="T0" fmla="*/ 928 w 959"/>
              <a:gd name="T1" fmla="*/ 219 h 1715"/>
              <a:gd name="T2" fmla="*/ 670 w 959"/>
              <a:gd name="T3" fmla="*/ 0 h 1715"/>
              <a:gd name="T4" fmla="*/ 480 w 959"/>
              <a:gd name="T5" fmla="*/ 72 h 1715"/>
              <a:gd name="T6" fmla="*/ 290 w 959"/>
              <a:gd name="T7" fmla="*/ 0 h 1715"/>
              <a:gd name="T8" fmla="*/ 32 w 959"/>
              <a:gd name="T9" fmla="*/ 219 h 1715"/>
              <a:gd name="T10" fmla="*/ 0 w 959"/>
              <a:gd name="T11" fmla="*/ 777 h 1715"/>
              <a:gd name="T12" fmla="*/ 96 w 959"/>
              <a:gd name="T13" fmla="*/ 872 h 1715"/>
              <a:gd name="T14" fmla="*/ 191 w 959"/>
              <a:gd name="T15" fmla="*/ 777 h 1715"/>
              <a:gd name="T16" fmla="*/ 210 w 959"/>
              <a:gd name="T17" fmla="*/ 293 h 1715"/>
              <a:gd name="T18" fmla="*/ 230 w 959"/>
              <a:gd name="T19" fmla="*/ 273 h 1715"/>
              <a:gd name="T20" fmla="*/ 250 w 959"/>
              <a:gd name="T21" fmla="*/ 293 h 1715"/>
              <a:gd name="T22" fmla="*/ 250 w 959"/>
              <a:gd name="T23" fmla="*/ 855 h 1715"/>
              <a:gd name="T24" fmla="*/ 250 w 959"/>
              <a:gd name="T25" fmla="*/ 902 h 1715"/>
              <a:gd name="T26" fmla="*/ 191 w 959"/>
              <a:gd name="T27" fmla="*/ 1602 h 1715"/>
              <a:gd name="T28" fmla="*/ 305 w 959"/>
              <a:gd name="T29" fmla="*/ 1715 h 1715"/>
              <a:gd name="T30" fmla="*/ 418 w 959"/>
              <a:gd name="T31" fmla="*/ 1602 h 1715"/>
              <a:gd name="T32" fmla="*/ 460 w 959"/>
              <a:gd name="T33" fmla="*/ 902 h 1715"/>
              <a:gd name="T34" fmla="*/ 480 w 959"/>
              <a:gd name="T35" fmla="*/ 882 h 1715"/>
              <a:gd name="T36" fmla="*/ 500 w 959"/>
              <a:gd name="T37" fmla="*/ 902 h 1715"/>
              <a:gd name="T38" fmla="*/ 541 w 959"/>
              <a:gd name="T39" fmla="*/ 1602 h 1715"/>
              <a:gd name="T40" fmla="*/ 655 w 959"/>
              <a:gd name="T41" fmla="*/ 1715 h 1715"/>
              <a:gd name="T42" fmla="*/ 769 w 959"/>
              <a:gd name="T43" fmla="*/ 1602 h 1715"/>
              <a:gd name="T44" fmla="*/ 710 w 959"/>
              <a:gd name="T45" fmla="*/ 902 h 1715"/>
              <a:gd name="T46" fmla="*/ 710 w 959"/>
              <a:gd name="T47" fmla="*/ 855 h 1715"/>
              <a:gd name="T48" fmla="*/ 710 w 959"/>
              <a:gd name="T49" fmla="*/ 293 h 1715"/>
              <a:gd name="T50" fmla="*/ 730 w 959"/>
              <a:gd name="T51" fmla="*/ 273 h 1715"/>
              <a:gd name="T52" fmla="*/ 750 w 959"/>
              <a:gd name="T53" fmla="*/ 293 h 1715"/>
              <a:gd name="T54" fmla="*/ 769 w 959"/>
              <a:gd name="T55" fmla="*/ 777 h 1715"/>
              <a:gd name="T56" fmla="*/ 864 w 959"/>
              <a:gd name="T57" fmla="*/ 872 h 1715"/>
              <a:gd name="T58" fmla="*/ 959 w 959"/>
              <a:gd name="T59" fmla="*/ 777 h 1715"/>
              <a:gd name="T60" fmla="*/ 928 w 959"/>
              <a:gd name="T61" fmla="*/ 219 h 17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959" h="1715">
                <a:moveTo>
                  <a:pt x="928" y="219"/>
                </a:moveTo>
                <a:cubicBezTo>
                  <a:pt x="928" y="65"/>
                  <a:pt x="768" y="0"/>
                  <a:pt x="670" y="0"/>
                </a:cubicBezTo>
                <a:cubicBezTo>
                  <a:pt x="572" y="0"/>
                  <a:pt x="557" y="72"/>
                  <a:pt x="480" y="72"/>
                </a:cubicBezTo>
                <a:cubicBezTo>
                  <a:pt x="403" y="72"/>
                  <a:pt x="367" y="0"/>
                  <a:pt x="290" y="0"/>
                </a:cubicBezTo>
                <a:cubicBezTo>
                  <a:pt x="213" y="0"/>
                  <a:pt x="32" y="65"/>
                  <a:pt x="32" y="219"/>
                </a:cubicBezTo>
                <a:cubicBezTo>
                  <a:pt x="0" y="777"/>
                  <a:pt x="0" y="777"/>
                  <a:pt x="0" y="777"/>
                </a:cubicBezTo>
                <a:cubicBezTo>
                  <a:pt x="0" y="829"/>
                  <a:pt x="43" y="872"/>
                  <a:pt x="96" y="872"/>
                </a:cubicBezTo>
                <a:cubicBezTo>
                  <a:pt x="148" y="872"/>
                  <a:pt x="191" y="829"/>
                  <a:pt x="191" y="777"/>
                </a:cubicBezTo>
                <a:cubicBezTo>
                  <a:pt x="210" y="293"/>
                  <a:pt x="210" y="293"/>
                  <a:pt x="210" y="293"/>
                </a:cubicBezTo>
                <a:cubicBezTo>
                  <a:pt x="210" y="282"/>
                  <a:pt x="219" y="273"/>
                  <a:pt x="230" y="273"/>
                </a:cubicBezTo>
                <a:cubicBezTo>
                  <a:pt x="241" y="273"/>
                  <a:pt x="250" y="282"/>
                  <a:pt x="250" y="293"/>
                </a:cubicBezTo>
                <a:cubicBezTo>
                  <a:pt x="250" y="855"/>
                  <a:pt x="250" y="855"/>
                  <a:pt x="250" y="855"/>
                </a:cubicBezTo>
                <a:cubicBezTo>
                  <a:pt x="250" y="902"/>
                  <a:pt x="250" y="902"/>
                  <a:pt x="250" y="902"/>
                </a:cubicBezTo>
                <a:cubicBezTo>
                  <a:pt x="191" y="1602"/>
                  <a:pt x="191" y="1602"/>
                  <a:pt x="191" y="1602"/>
                </a:cubicBezTo>
                <a:cubicBezTo>
                  <a:pt x="191" y="1664"/>
                  <a:pt x="242" y="1715"/>
                  <a:pt x="305" y="1715"/>
                </a:cubicBezTo>
                <a:cubicBezTo>
                  <a:pt x="367" y="1715"/>
                  <a:pt x="418" y="1664"/>
                  <a:pt x="418" y="1602"/>
                </a:cubicBezTo>
                <a:cubicBezTo>
                  <a:pt x="460" y="902"/>
                  <a:pt x="460" y="902"/>
                  <a:pt x="460" y="902"/>
                </a:cubicBezTo>
                <a:cubicBezTo>
                  <a:pt x="460" y="891"/>
                  <a:pt x="469" y="882"/>
                  <a:pt x="480" y="882"/>
                </a:cubicBezTo>
                <a:cubicBezTo>
                  <a:pt x="491" y="882"/>
                  <a:pt x="500" y="891"/>
                  <a:pt x="500" y="902"/>
                </a:cubicBezTo>
                <a:cubicBezTo>
                  <a:pt x="541" y="1602"/>
                  <a:pt x="541" y="1602"/>
                  <a:pt x="541" y="1602"/>
                </a:cubicBezTo>
                <a:cubicBezTo>
                  <a:pt x="541" y="1664"/>
                  <a:pt x="592" y="1715"/>
                  <a:pt x="655" y="1715"/>
                </a:cubicBezTo>
                <a:cubicBezTo>
                  <a:pt x="718" y="1715"/>
                  <a:pt x="769" y="1664"/>
                  <a:pt x="769" y="1602"/>
                </a:cubicBezTo>
                <a:cubicBezTo>
                  <a:pt x="710" y="902"/>
                  <a:pt x="710" y="902"/>
                  <a:pt x="710" y="902"/>
                </a:cubicBezTo>
                <a:cubicBezTo>
                  <a:pt x="710" y="855"/>
                  <a:pt x="710" y="855"/>
                  <a:pt x="710" y="855"/>
                </a:cubicBezTo>
                <a:cubicBezTo>
                  <a:pt x="710" y="293"/>
                  <a:pt x="710" y="293"/>
                  <a:pt x="710" y="293"/>
                </a:cubicBezTo>
                <a:cubicBezTo>
                  <a:pt x="710" y="282"/>
                  <a:pt x="719" y="273"/>
                  <a:pt x="730" y="273"/>
                </a:cubicBezTo>
                <a:cubicBezTo>
                  <a:pt x="741" y="273"/>
                  <a:pt x="750" y="282"/>
                  <a:pt x="750" y="293"/>
                </a:cubicBezTo>
                <a:cubicBezTo>
                  <a:pt x="769" y="777"/>
                  <a:pt x="769" y="777"/>
                  <a:pt x="769" y="777"/>
                </a:cubicBezTo>
                <a:cubicBezTo>
                  <a:pt x="769" y="829"/>
                  <a:pt x="811" y="872"/>
                  <a:pt x="864" y="872"/>
                </a:cubicBezTo>
                <a:cubicBezTo>
                  <a:pt x="917" y="872"/>
                  <a:pt x="959" y="829"/>
                  <a:pt x="959" y="777"/>
                </a:cubicBezTo>
                <a:lnTo>
                  <a:pt x="928" y="219"/>
                </a:lnTo>
                <a:close/>
              </a:path>
            </a:pathLst>
          </a:custGeom>
          <a:solidFill>
            <a:schemeClr val="accent1"/>
          </a:solidFill>
          <a:ln>
            <a:noFill/>
          </a:ln>
          <a:extLst/>
        </p:spPr>
        <p:txBody>
          <a:bodyPr vert="horz" wrap="square" lIns="91440" tIns="45720" rIns="91440" bIns="45720" numCol="1" anchor="t" anchorCtr="0" compatLnSpc="1">
            <a:prstTxWarp prst="textNoShape">
              <a:avLst/>
            </a:prstTxWarp>
          </a:bodyPr>
          <a:lstStyle>
            <a:defPPr>
              <a:defRPr lang="de-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smtClean="0">
              <a:ln>
                <a:noFill/>
              </a:ln>
              <a:solidFill>
                <a:prstClr val="black"/>
              </a:solidFill>
              <a:effectLst/>
              <a:uLnTx/>
              <a:uFillTx/>
            </a:endParaRPr>
          </a:p>
        </p:txBody>
      </p:sp>
      <p:sp>
        <p:nvSpPr>
          <p:cNvPr id="28" name="Freeform 5"/>
          <p:cNvSpPr>
            <a:spLocks/>
          </p:cNvSpPr>
          <p:nvPr/>
        </p:nvSpPr>
        <p:spPr bwMode="gray">
          <a:xfrm>
            <a:off x="3567436" y="2308049"/>
            <a:ext cx="122928" cy="122694"/>
          </a:xfrm>
          <a:prstGeom prst="ellipse">
            <a:avLst/>
          </a:prstGeom>
          <a:solidFill>
            <a:schemeClr val="accent1"/>
          </a:solidFill>
          <a:ln>
            <a:noFill/>
          </a:ln>
          <a:extLst/>
        </p:spPr>
        <p:txBody>
          <a:bodyPr vert="horz" wrap="square" lIns="91440" tIns="45720" rIns="91440" bIns="45720" numCol="1" anchor="t" anchorCtr="0" compatLnSpc="1">
            <a:prstTxWarp prst="textNoShape">
              <a:avLst/>
            </a:prstTxWarp>
          </a:bodyPr>
          <a:lstStyle>
            <a:defPPr>
              <a:defRPr lang="de-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smtClean="0">
              <a:ln>
                <a:noFill/>
              </a:ln>
              <a:solidFill>
                <a:prstClr val="black"/>
              </a:solidFill>
              <a:effectLst/>
              <a:uLnTx/>
              <a:uFillTx/>
            </a:endParaRPr>
          </a:p>
        </p:txBody>
      </p:sp>
      <p:sp>
        <p:nvSpPr>
          <p:cNvPr id="29" name="Freeform 28"/>
          <p:cNvSpPr>
            <a:spLocks/>
          </p:cNvSpPr>
          <p:nvPr/>
        </p:nvSpPr>
        <p:spPr bwMode="gray">
          <a:xfrm>
            <a:off x="3500187" y="2438813"/>
            <a:ext cx="257426" cy="460138"/>
          </a:xfrm>
          <a:custGeom>
            <a:avLst/>
            <a:gdLst>
              <a:gd name="T0" fmla="*/ 928 w 959"/>
              <a:gd name="T1" fmla="*/ 219 h 1715"/>
              <a:gd name="T2" fmla="*/ 670 w 959"/>
              <a:gd name="T3" fmla="*/ 0 h 1715"/>
              <a:gd name="T4" fmla="*/ 480 w 959"/>
              <a:gd name="T5" fmla="*/ 72 h 1715"/>
              <a:gd name="T6" fmla="*/ 290 w 959"/>
              <a:gd name="T7" fmla="*/ 0 h 1715"/>
              <a:gd name="T8" fmla="*/ 32 w 959"/>
              <a:gd name="T9" fmla="*/ 219 h 1715"/>
              <a:gd name="T10" fmla="*/ 0 w 959"/>
              <a:gd name="T11" fmla="*/ 777 h 1715"/>
              <a:gd name="T12" fmla="*/ 96 w 959"/>
              <a:gd name="T13" fmla="*/ 872 h 1715"/>
              <a:gd name="T14" fmla="*/ 191 w 959"/>
              <a:gd name="T15" fmla="*/ 777 h 1715"/>
              <a:gd name="T16" fmla="*/ 210 w 959"/>
              <a:gd name="T17" fmla="*/ 293 h 1715"/>
              <a:gd name="T18" fmla="*/ 230 w 959"/>
              <a:gd name="T19" fmla="*/ 273 h 1715"/>
              <a:gd name="T20" fmla="*/ 250 w 959"/>
              <a:gd name="T21" fmla="*/ 293 h 1715"/>
              <a:gd name="T22" fmla="*/ 250 w 959"/>
              <a:gd name="T23" fmla="*/ 855 h 1715"/>
              <a:gd name="T24" fmla="*/ 250 w 959"/>
              <a:gd name="T25" fmla="*/ 902 h 1715"/>
              <a:gd name="T26" fmla="*/ 191 w 959"/>
              <a:gd name="T27" fmla="*/ 1602 h 1715"/>
              <a:gd name="T28" fmla="*/ 305 w 959"/>
              <a:gd name="T29" fmla="*/ 1715 h 1715"/>
              <a:gd name="T30" fmla="*/ 418 w 959"/>
              <a:gd name="T31" fmla="*/ 1602 h 1715"/>
              <a:gd name="T32" fmla="*/ 460 w 959"/>
              <a:gd name="T33" fmla="*/ 902 h 1715"/>
              <a:gd name="T34" fmla="*/ 480 w 959"/>
              <a:gd name="T35" fmla="*/ 882 h 1715"/>
              <a:gd name="T36" fmla="*/ 500 w 959"/>
              <a:gd name="T37" fmla="*/ 902 h 1715"/>
              <a:gd name="T38" fmla="*/ 541 w 959"/>
              <a:gd name="T39" fmla="*/ 1602 h 1715"/>
              <a:gd name="T40" fmla="*/ 655 w 959"/>
              <a:gd name="T41" fmla="*/ 1715 h 1715"/>
              <a:gd name="T42" fmla="*/ 769 w 959"/>
              <a:gd name="T43" fmla="*/ 1602 h 1715"/>
              <a:gd name="T44" fmla="*/ 710 w 959"/>
              <a:gd name="T45" fmla="*/ 902 h 1715"/>
              <a:gd name="T46" fmla="*/ 710 w 959"/>
              <a:gd name="T47" fmla="*/ 855 h 1715"/>
              <a:gd name="T48" fmla="*/ 710 w 959"/>
              <a:gd name="T49" fmla="*/ 293 h 1715"/>
              <a:gd name="T50" fmla="*/ 730 w 959"/>
              <a:gd name="T51" fmla="*/ 273 h 1715"/>
              <a:gd name="T52" fmla="*/ 750 w 959"/>
              <a:gd name="T53" fmla="*/ 293 h 1715"/>
              <a:gd name="T54" fmla="*/ 769 w 959"/>
              <a:gd name="T55" fmla="*/ 777 h 1715"/>
              <a:gd name="T56" fmla="*/ 864 w 959"/>
              <a:gd name="T57" fmla="*/ 872 h 1715"/>
              <a:gd name="T58" fmla="*/ 959 w 959"/>
              <a:gd name="T59" fmla="*/ 777 h 1715"/>
              <a:gd name="T60" fmla="*/ 928 w 959"/>
              <a:gd name="T61" fmla="*/ 219 h 17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959" h="1715">
                <a:moveTo>
                  <a:pt x="928" y="219"/>
                </a:moveTo>
                <a:cubicBezTo>
                  <a:pt x="928" y="65"/>
                  <a:pt x="768" y="0"/>
                  <a:pt x="670" y="0"/>
                </a:cubicBezTo>
                <a:cubicBezTo>
                  <a:pt x="572" y="0"/>
                  <a:pt x="557" y="72"/>
                  <a:pt x="480" y="72"/>
                </a:cubicBezTo>
                <a:cubicBezTo>
                  <a:pt x="403" y="72"/>
                  <a:pt x="367" y="0"/>
                  <a:pt x="290" y="0"/>
                </a:cubicBezTo>
                <a:cubicBezTo>
                  <a:pt x="213" y="0"/>
                  <a:pt x="32" y="65"/>
                  <a:pt x="32" y="219"/>
                </a:cubicBezTo>
                <a:cubicBezTo>
                  <a:pt x="0" y="777"/>
                  <a:pt x="0" y="777"/>
                  <a:pt x="0" y="777"/>
                </a:cubicBezTo>
                <a:cubicBezTo>
                  <a:pt x="0" y="829"/>
                  <a:pt x="43" y="872"/>
                  <a:pt x="96" y="872"/>
                </a:cubicBezTo>
                <a:cubicBezTo>
                  <a:pt x="148" y="872"/>
                  <a:pt x="191" y="829"/>
                  <a:pt x="191" y="777"/>
                </a:cubicBezTo>
                <a:cubicBezTo>
                  <a:pt x="210" y="293"/>
                  <a:pt x="210" y="293"/>
                  <a:pt x="210" y="293"/>
                </a:cubicBezTo>
                <a:cubicBezTo>
                  <a:pt x="210" y="282"/>
                  <a:pt x="219" y="273"/>
                  <a:pt x="230" y="273"/>
                </a:cubicBezTo>
                <a:cubicBezTo>
                  <a:pt x="241" y="273"/>
                  <a:pt x="250" y="282"/>
                  <a:pt x="250" y="293"/>
                </a:cubicBezTo>
                <a:cubicBezTo>
                  <a:pt x="250" y="855"/>
                  <a:pt x="250" y="855"/>
                  <a:pt x="250" y="855"/>
                </a:cubicBezTo>
                <a:cubicBezTo>
                  <a:pt x="250" y="902"/>
                  <a:pt x="250" y="902"/>
                  <a:pt x="250" y="902"/>
                </a:cubicBezTo>
                <a:cubicBezTo>
                  <a:pt x="191" y="1602"/>
                  <a:pt x="191" y="1602"/>
                  <a:pt x="191" y="1602"/>
                </a:cubicBezTo>
                <a:cubicBezTo>
                  <a:pt x="191" y="1664"/>
                  <a:pt x="242" y="1715"/>
                  <a:pt x="305" y="1715"/>
                </a:cubicBezTo>
                <a:cubicBezTo>
                  <a:pt x="367" y="1715"/>
                  <a:pt x="418" y="1664"/>
                  <a:pt x="418" y="1602"/>
                </a:cubicBezTo>
                <a:cubicBezTo>
                  <a:pt x="460" y="902"/>
                  <a:pt x="460" y="902"/>
                  <a:pt x="460" y="902"/>
                </a:cubicBezTo>
                <a:cubicBezTo>
                  <a:pt x="460" y="891"/>
                  <a:pt x="469" y="882"/>
                  <a:pt x="480" y="882"/>
                </a:cubicBezTo>
                <a:cubicBezTo>
                  <a:pt x="491" y="882"/>
                  <a:pt x="500" y="891"/>
                  <a:pt x="500" y="902"/>
                </a:cubicBezTo>
                <a:cubicBezTo>
                  <a:pt x="541" y="1602"/>
                  <a:pt x="541" y="1602"/>
                  <a:pt x="541" y="1602"/>
                </a:cubicBezTo>
                <a:cubicBezTo>
                  <a:pt x="541" y="1664"/>
                  <a:pt x="592" y="1715"/>
                  <a:pt x="655" y="1715"/>
                </a:cubicBezTo>
                <a:cubicBezTo>
                  <a:pt x="718" y="1715"/>
                  <a:pt x="769" y="1664"/>
                  <a:pt x="769" y="1602"/>
                </a:cubicBezTo>
                <a:cubicBezTo>
                  <a:pt x="710" y="902"/>
                  <a:pt x="710" y="902"/>
                  <a:pt x="710" y="902"/>
                </a:cubicBezTo>
                <a:cubicBezTo>
                  <a:pt x="710" y="855"/>
                  <a:pt x="710" y="855"/>
                  <a:pt x="710" y="855"/>
                </a:cubicBezTo>
                <a:cubicBezTo>
                  <a:pt x="710" y="293"/>
                  <a:pt x="710" y="293"/>
                  <a:pt x="710" y="293"/>
                </a:cubicBezTo>
                <a:cubicBezTo>
                  <a:pt x="710" y="282"/>
                  <a:pt x="719" y="273"/>
                  <a:pt x="730" y="273"/>
                </a:cubicBezTo>
                <a:cubicBezTo>
                  <a:pt x="741" y="273"/>
                  <a:pt x="750" y="282"/>
                  <a:pt x="750" y="293"/>
                </a:cubicBezTo>
                <a:cubicBezTo>
                  <a:pt x="769" y="777"/>
                  <a:pt x="769" y="777"/>
                  <a:pt x="769" y="777"/>
                </a:cubicBezTo>
                <a:cubicBezTo>
                  <a:pt x="769" y="829"/>
                  <a:pt x="811" y="872"/>
                  <a:pt x="864" y="872"/>
                </a:cubicBezTo>
                <a:cubicBezTo>
                  <a:pt x="917" y="872"/>
                  <a:pt x="959" y="829"/>
                  <a:pt x="959" y="777"/>
                </a:cubicBezTo>
                <a:lnTo>
                  <a:pt x="928" y="219"/>
                </a:lnTo>
                <a:close/>
              </a:path>
            </a:pathLst>
          </a:custGeom>
          <a:solidFill>
            <a:schemeClr val="accent1"/>
          </a:solidFill>
          <a:ln>
            <a:noFill/>
          </a:ln>
          <a:extLst/>
        </p:spPr>
        <p:txBody>
          <a:bodyPr vert="horz" wrap="square" lIns="91440" tIns="45720" rIns="91440" bIns="45720" numCol="1" anchor="t" anchorCtr="0" compatLnSpc="1">
            <a:prstTxWarp prst="textNoShape">
              <a:avLst/>
            </a:prstTxWarp>
          </a:bodyPr>
          <a:lstStyle>
            <a:defPPr>
              <a:defRPr lang="de-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smtClean="0">
              <a:ln>
                <a:noFill/>
              </a:ln>
              <a:solidFill>
                <a:prstClr val="black"/>
              </a:solidFill>
              <a:effectLst/>
              <a:uLnTx/>
              <a:uFillTx/>
            </a:endParaRPr>
          </a:p>
        </p:txBody>
      </p:sp>
      <p:sp>
        <p:nvSpPr>
          <p:cNvPr id="30" name="Freeform 5"/>
          <p:cNvSpPr>
            <a:spLocks/>
          </p:cNvSpPr>
          <p:nvPr/>
        </p:nvSpPr>
        <p:spPr bwMode="gray">
          <a:xfrm>
            <a:off x="3884936" y="2308049"/>
            <a:ext cx="122928" cy="122694"/>
          </a:xfrm>
          <a:prstGeom prst="ellipse">
            <a:avLst/>
          </a:prstGeom>
          <a:solidFill>
            <a:schemeClr val="accent1"/>
          </a:solidFill>
          <a:ln>
            <a:noFill/>
          </a:ln>
          <a:extLst/>
        </p:spPr>
        <p:txBody>
          <a:bodyPr vert="horz" wrap="square" lIns="91440" tIns="45720" rIns="91440" bIns="45720" numCol="1" anchor="t" anchorCtr="0" compatLnSpc="1">
            <a:prstTxWarp prst="textNoShape">
              <a:avLst/>
            </a:prstTxWarp>
          </a:bodyPr>
          <a:lstStyle>
            <a:defPPr>
              <a:defRPr lang="de-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smtClean="0">
              <a:ln>
                <a:noFill/>
              </a:ln>
              <a:solidFill>
                <a:prstClr val="black"/>
              </a:solidFill>
              <a:effectLst/>
              <a:uLnTx/>
              <a:uFillTx/>
            </a:endParaRPr>
          </a:p>
        </p:txBody>
      </p:sp>
      <p:sp>
        <p:nvSpPr>
          <p:cNvPr id="31" name="Freeform 30"/>
          <p:cNvSpPr>
            <a:spLocks/>
          </p:cNvSpPr>
          <p:nvPr/>
        </p:nvSpPr>
        <p:spPr bwMode="gray">
          <a:xfrm>
            <a:off x="3817687" y="2438813"/>
            <a:ext cx="257426" cy="460138"/>
          </a:xfrm>
          <a:custGeom>
            <a:avLst/>
            <a:gdLst>
              <a:gd name="T0" fmla="*/ 928 w 959"/>
              <a:gd name="T1" fmla="*/ 219 h 1715"/>
              <a:gd name="T2" fmla="*/ 670 w 959"/>
              <a:gd name="T3" fmla="*/ 0 h 1715"/>
              <a:gd name="T4" fmla="*/ 480 w 959"/>
              <a:gd name="T5" fmla="*/ 72 h 1715"/>
              <a:gd name="T6" fmla="*/ 290 w 959"/>
              <a:gd name="T7" fmla="*/ 0 h 1715"/>
              <a:gd name="T8" fmla="*/ 32 w 959"/>
              <a:gd name="T9" fmla="*/ 219 h 1715"/>
              <a:gd name="T10" fmla="*/ 0 w 959"/>
              <a:gd name="T11" fmla="*/ 777 h 1715"/>
              <a:gd name="T12" fmla="*/ 96 w 959"/>
              <a:gd name="T13" fmla="*/ 872 h 1715"/>
              <a:gd name="T14" fmla="*/ 191 w 959"/>
              <a:gd name="T15" fmla="*/ 777 h 1715"/>
              <a:gd name="T16" fmla="*/ 210 w 959"/>
              <a:gd name="T17" fmla="*/ 293 h 1715"/>
              <a:gd name="T18" fmla="*/ 230 w 959"/>
              <a:gd name="T19" fmla="*/ 273 h 1715"/>
              <a:gd name="T20" fmla="*/ 250 w 959"/>
              <a:gd name="T21" fmla="*/ 293 h 1715"/>
              <a:gd name="T22" fmla="*/ 250 w 959"/>
              <a:gd name="T23" fmla="*/ 855 h 1715"/>
              <a:gd name="T24" fmla="*/ 250 w 959"/>
              <a:gd name="T25" fmla="*/ 902 h 1715"/>
              <a:gd name="T26" fmla="*/ 191 w 959"/>
              <a:gd name="T27" fmla="*/ 1602 h 1715"/>
              <a:gd name="T28" fmla="*/ 305 w 959"/>
              <a:gd name="T29" fmla="*/ 1715 h 1715"/>
              <a:gd name="T30" fmla="*/ 418 w 959"/>
              <a:gd name="T31" fmla="*/ 1602 h 1715"/>
              <a:gd name="T32" fmla="*/ 460 w 959"/>
              <a:gd name="T33" fmla="*/ 902 h 1715"/>
              <a:gd name="T34" fmla="*/ 480 w 959"/>
              <a:gd name="T35" fmla="*/ 882 h 1715"/>
              <a:gd name="T36" fmla="*/ 500 w 959"/>
              <a:gd name="T37" fmla="*/ 902 h 1715"/>
              <a:gd name="T38" fmla="*/ 541 w 959"/>
              <a:gd name="T39" fmla="*/ 1602 h 1715"/>
              <a:gd name="T40" fmla="*/ 655 w 959"/>
              <a:gd name="T41" fmla="*/ 1715 h 1715"/>
              <a:gd name="T42" fmla="*/ 769 w 959"/>
              <a:gd name="T43" fmla="*/ 1602 h 1715"/>
              <a:gd name="T44" fmla="*/ 710 w 959"/>
              <a:gd name="T45" fmla="*/ 902 h 1715"/>
              <a:gd name="T46" fmla="*/ 710 w 959"/>
              <a:gd name="T47" fmla="*/ 855 h 1715"/>
              <a:gd name="T48" fmla="*/ 710 w 959"/>
              <a:gd name="T49" fmla="*/ 293 h 1715"/>
              <a:gd name="T50" fmla="*/ 730 w 959"/>
              <a:gd name="T51" fmla="*/ 273 h 1715"/>
              <a:gd name="T52" fmla="*/ 750 w 959"/>
              <a:gd name="T53" fmla="*/ 293 h 1715"/>
              <a:gd name="T54" fmla="*/ 769 w 959"/>
              <a:gd name="T55" fmla="*/ 777 h 1715"/>
              <a:gd name="T56" fmla="*/ 864 w 959"/>
              <a:gd name="T57" fmla="*/ 872 h 1715"/>
              <a:gd name="T58" fmla="*/ 959 w 959"/>
              <a:gd name="T59" fmla="*/ 777 h 1715"/>
              <a:gd name="T60" fmla="*/ 928 w 959"/>
              <a:gd name="T61" fmla="*/ 219 h 17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959" h="1715">
                <a:moveTo>
                  <a:pt x="928" y="219"/>
                </a:moveTo>
                <a:cubicBezTo>
                  <a:pt x="928" y="65"/>
                  <a:pt x="768" y="0"/>
                  <a:pt x="670" y="0"/>
                </a:cubicBezTo>
                <a:cubicBezTo>
                  <a:pt x="572" y="0"/>
                  <a:pt x="557" y="72"/>
                  <a:pt x="480" y="72"/>
                </a:cubicBezTo>
                <a:cubicBezTo>
                  <a:pt x="403" y="72"/>
                  <a:pt x="367" y="0"/>
                  <a:pt x="290" y="0"/>
                </a:cubicBezTo>
                <a:cubicBezTo>
                  <a:pt x="213" y="0"/>
                  <a:pt x="32" y="65"/>
                  <a:pt x="32" y="219"/>
                </a:cubicBezTo>
                <a:cubicBezTo>
                  <a:pt x="0" y="777"/>
                  <a:pt x="0" y="777"/>
                  <a:pt x="0" y="777"/>
                </a:cubicBezTo>
                <a:cubicBezTo>
                  <a:pt x="0" y="829"/>
                  <a:pt x="43" y="872"/>
                  <a:pt x="96" y="872"/>
                </a:cubicBezTo>
                <a:cubicBezTo>
                  <a:pt x="148" y="872"/>
                  <a:pt x="191" y="829"/>
                  <a:pt x="191" y="777"/>
                </a:cubicBezTo>
                <a:cubicBezTo>
                  <a:pt x="210" y="293"/>
                  <a:pt x="210" y="293"/>
                  <a:pt x="210" y="293"/>
                </a:cubicBezTo>
                <a:cubicBezTo>
                  <a:pt x="210" y="282"/>
                  <a:pt x="219" y="273"/>
                  <a:pt x="230" y="273"/>
                </a:cubicBezTo>
                <a:cubicBezTo>
                  <a:pt x="241" y="273"/>
                  <a:pt x="250" y="282"/>
                  <a:pt x="250" y="293"/>
                </a:cubicBezTo>
                <a:cubicBezTo>
                  <a:pt x="250" y="855"/>
                  <a:pt x="250" y="855"/>
                  <a:pt x="250" y="855"/>
                </a:cubicBezTo>
                <a:cubicBezTo>
                  <a:pt x="250" y="902"/>
                  <a:pt x="250" y="902"/>
                  <a:pt x="250" y="902"/>
                </a:cubicBezTo>
                <a:cubicBezTo>
                  <a:pt x="191" y="1602"/>
                  <a:pt x="191" y="1602"/>
                  <a:pt x="191" y="1602"/>
                </a:cubicBezTo>
                <a:cubicBezTo>
                  <a:pt x="191" y="1664"/>
                  <a:pt x="242" y="1715"/>
                  <a:pt x="305" y="1715"/>
                </a:cubicBezTo>
                <a:cubicBezTo>
                  <a:pt x="367" y="1715"/>
                  <a:pt x="418" y="1664"/>
                  <a:pt x="418" y="1602"/>
                </a:cubicBezTo>
                <a:cubicBezTo>
                  <a:pt x="460" y="902"/>
                  <a:pt x="460" y="902"/>
                  <a:pt x="460" y="902"/>
                </a:cubicBezTo>
                <a:cubicBezTo>
                  <a:pt x="460" y="891"/>
                  <a:pt x="469" y="882"/>
                  <a:pt x="480" y="882"/>
                </a:cubicBezTo>
                <a:cubicBezTo>
                  <a:pt x="491" y="882"/>
                  <a:pt x="500" y="891"/>
                  <a:pt x="500" y="902"/>
                </a:cubicBezTo>
                <a:cubicBezTo>
                  <a:pt x="541" y="1602"/>
                  <a:pt x="541" y="1602"/>
                  <a:pt x="541" y="1602"/>
                </a:cubicBezTo>
                <a:cubicBezTo>
                  <a:pt x="541" y="1664"/>
                  <a:pt x="592" y="1715"/>
                  <a:pt x="655" y="1715"/>
                </a:cubicBezTo>
                <a:cubicBezTo>
                  <a:pt x="718" y="1715"/>
                  <a:pt x="769" y="1664"/>
                  <a:pt x="769" y="1602"/>
                </a:cubicBezTo>
                <a:cubicBezTo>
                  <a:pt x="710" y="902"/>
                  <a:pt x="710" y="902"/>
                  <a:pt x="710" y="902"/>
                </a:cubicBezTo>
                <a:cubicBezTo>
                  <a:pt x="710" y="855"/>
                  <a:pt x="710" y="855"/>
                  <a:pt x="710" y="855"/>
                </a:cubicBezTo>
                <a:cubicBezTo>
                  <a:pt x="710" y="293"/>
                  <a:pt x="710" y="293"/>
                  <a:pt x="710" y="293"/>
                </a:cubicBezTo>
                <a:cubicBezTo>
                  <a:pt x="710" y="282"/>
                  <a:pt x="719" y="273"/>
                  <a:pt x="730" y="273"/>
                </a:cubicBezTo>
                <a:cubicBezTo>
                  <a:pt x="741" y="273"/>
                  <a:pt x="750" y="282"/>
                  <a:pt x="750" y="293"/>
                </a:cubicBezTo>
                <a:cubicBezTo>
                  <a:pt x="769" y="777"/>
                  <a:pt x="769" y="777"/>
                  <a:pt x="769" y="777"/>
                </a:cubicBezTo>
                <a:cubicBezTo>
                  <a:pt x="769" y="829"/>
                  <a:pt x="811" y="872"/>
                  <a:pt x="864" y="872"/>
                </a:cubicBezTo>
                <a:cubicBezTo>
                  <a:pt x="917" y="872"/>
                  <a:pt x="959" y="829"/>
                  <a:pt x="959" y="777"/>
                </a:cubicBezTo>
                <a:lnTo>
                  <a:pt x="928" y="219"/>
                </a:lnTo>
                <a:close/>
              </a:path>
            </a:pathLst>
          </a:custGeom>
          <a:solidFill>
            <a:schemeClr val="accent1"/>
          </a:solidFill>
          <a:ln>
            <a:noFill/>
          </a:ln>
          <a:extLst/>
        </p:spPr>
        <p:txBody>
          <a:bodyPr vert="horz" wrap="square" lIns="91440" tIns="45720" rIns="91440" bIns="45720" numCol="1" anchor="t" anchorCtr="0" compatLnSpc="1">
            <a:prstTxWarp prst="textNoShape">
              <a:avLst/>
            </a:prstTxWarp>
          </a:bodyPr>
          <a:lstStyle>
            <a:defPPr>
              <a:defRPr lang="de-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smtClean="0">
              <a:ln>
                <a:noFill/>
              </a:ln>
              <a:solidFill>
                <a:prstClr val="black"/>
              </a:solidFill>
              <a:effectLst/>
              <a:uLnTx/>
              <a:uFillTx/>
            </a:endParaRPr>
          </a:p>
        </p:txBody>
      </p:sp>
      <p:sp>
        <p:nvSpPr>
          <p:cNvPr id="51" name="Rectangle 50"/>
          <p:cNvSpPr/>
          <p:nvPr/>
        </p:nvSpPr>
        <p:spPr bwMode="auto">
          <a:xfrm>
            <a:off x="482600" y="3657600"/>
            <a:ext cx="2044700" cy="1536700"/>
          </a:xfrm>
          <a:prstGeom prst="rect">
            <a:avLst/>
          </a:prstGeom>
          <a:solidFill>
            <a:schemeClr val="accent1"/>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GB" sz="2400" b="0" i="0" u="none" strike="noStrike" cap="none" normalizeH="0" baseline="0">
              <a:ln>
                <a:noFill/>
              </a:ln>
              <a:solidFill>
                <a:schemeClr val="tx1"/>
              </a:solidFill>
              <a:effectLst/>
              <a:latin typeface="Arial" charset="0"/>
              <a:ea typeface="ヒラギノ角ゴ Pro W3" charset="-128"/>
              <a:cs typeface="ヒラギノ角ゴ Pro W3" charset="-128"/>
            </a:endParaRPr>
          </a:p>
        </p:txBody>
      </p:sp>
      <p:sp>
        <p:nvSpPr>
          <p:cNvPr id="52" name="TextBox 51"/>
          <p:cNvSpPr txBox="1"/>
          <p:nvPr/>
        </p:nvSpPr>
        <p:spPr>
          <a:xfrm>
            <a:off x="546100" y="3771900"/>
            <a:ext cx="2247900" cy="1200329"/>
          </a:xfrm>
          <a:prstGeom prst="rect">
            <a:avLst/>
          </a:prstGeom>
          <a:noFill/>
        </p:spPr>
        <p:txBody>
          <a:bodyPr wrap="square" rtlCol="0">
            <a:spAutoFit/>
          </a:bodyPr>
          <a:lstStyle/>
          <a:p>
            <a:r>
              <a:rPr lang="en-GB" sz="7200" dirty="0" smtClean="0">
                <a:solidFill>
                  <a:schemeClr val="bg1"/>
                </a:solidFill>
              </a:rPr>
              <a:t>28 %</a:t>
            </a:r>
            <a:endParaRPr lang="en-GB" sz="7200" dirty="0">
              <a:solidFill>
                <a:schemeClr val="bg1"/>
              </a:solidFill>
            </a:endParaRPr>
          </a:p>
        </p:txBody>
      </p:sp>
      <p:sp>
        <p:nvSpPr>
          <p:cNvPr id="53" name="Eingekerbter Richtungspfeil 56"/>
          <p:cNvSpPr/>
          <p:nvPr/>
        </p:nvSpPr>
        <p:spPr bwMode="auto">
          <a:xfrm rot="16200000">
            <a:off x="1003300" y="3244850"/>
            <a:ext cx="415726" cy="368300"/>
          </a:xfrm>
          <a:prstGeom prst="chevron">
            <a:avLst/>
          </a:prstGeom>
          <a:solidFill>
            <a:srgbClr val="F57321"/>
          </a:solidFill>
          <a:ln w="25400" cap="flat" cmpd="sng" algn="ctr">
            <a:noFill/>
            <a:prstDash val="solid"/>
          </a:ln>
          <a:effectLst/>
        </p:spPr>
        <p:txBody>
          <a:bodyPr rtlCol="0" anchor="ctr"/>
          <a:lstStyle>
            <a:defPPr>
              <a:defRPr lang="de-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endParaRPr lang="de-DE" kern="0" dirty="0">
              <a:solidFill>
                <a:prstClr val="white"/>
              </a:solidFill>
              <a:latin typeface="Calibri"/>
            </a:endParaRPr>
          </a:p>
        </p:txBody>
      </p:sp>
      <p:sp>
        <p:nvSpPr>
          <p:cNvPr id="54" name="Eingekerbter Richtungspfeil 56"/>
          <p:cNvSpPr/>
          <p:nvPr/>
        </p:nvSpPr>
        <p:spPr bwMode="auto">
          <a:xfrm rot="16200000">
            <a:off x="990600" y="2940050"/>
            <a:ext cx="415726" cy="368300"/>
          </a:xfrm>
          <a:prstGeom prst="chevron">
            <a:avLst/>
          </a:prstGeom>
          <a:solidFill>
            <a:srgbClr val="FFC227"/>
          </a:solidFill>
          <a:ln w="25400" cap="flat" cmpd="sng" algn="ctr">
            <a:noFill/>
            <a:prstDash val="solid"/>
          </a:ln>
          <a:effectLst/>
        </p:spPr>
        <p:txBody>
          <a:bodyPr rtlCol="0" anchor="ctr"/>
          <a:lstStyle>
            <a:defPPr>
              <a:defRPr lang="de-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endParaRPr lang="de-DE" kern="0" dirty="0">
              <a:solidFill>
                <a:prstClr val="white"/>
              </a:solidFill>
              <a:latin typeface="Calibri"/>
            </a:endParaRPr>
          </a:p>
        </p:txBody>
      </p:sp>
      <p:pic>
        <p:nvPicPr>
          <p:cNvPr id="1028" name="Picture 4" descr="http://www.lynnekenney.com/wp-content/uploads/2015/03/reading-w-child.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962775" y="2044545"/>
            <a:ext cx="4848225" cy="3556155"/>
          </a:xfrm>
          <a:prstGeom prst="rect">
            <a:avLst/>
          </a:prstGeom>
          <a:noFill/>
          <a:extLst>
            <a:ext uri="{909E8E84-426E-40DD-AFC4-6F175D3DCCD1}">
              <a14:hiddenFill xmlns:a14="http://schemas.microsoft.com/office/drawing/2010/main">
                <a:solidFill>
                  <a:srgbClr val="FFFFFF"/>
                </a:solidFill>
              </a14:hiddenFill>
            </a:ext>
          </a:extLst>
        </p:spPr>
      </p:pic>
      <p:sp>
        <p:nvSpPr>
          <p:cNvPr id="32" name="Rectangle 31"/>
          <p:cNvSpPr/>
          <p:nvPr/>
        </p:nvSpPr>
        <p:spPr>
          <a:xfrm>
            <a:off x="3963348" y="6302422"/>
            <a:ext cx="6096000" cy="415498"/>
          </a:xfrm>
          <a:prstGeom prst="rect">
            <a:avLst/>
          </a:prstGeom>
        </p:spPr>
        <p:txBody>
          <a:bodyPr wrap="square">
            <a:spAutoFit/>
          </a:bodyPr>
          <a:lstStyle/>
          <a:p>
            <a:pPr algn="r"/>
            <a:r>
              <a:rPr lang="en-US" sz="1050" dirty="0" smtClean="0"/>
              <a:t>QC2.Do you have any children under 16?</a:t>
            </a:r>
          </a:p>
          <a:p>
            <a:pPr algn="r"/>
            <a:r>
              <a:rPr lang="en-US" sz="1050" dirty="0" smtClean="0"/>
              <a:t> </a:t>
            </a:r>
            <a:r>
              <a:rPr lang="en-US" sz="1050" dirty="0">
                <a:solidFill>
                  <a:srgbClr val="424F5A"/>
                </a:solidFill>
              </a:rPr>
              <a:t>Base: All </a:t>
            </a:r>
            <a:r>
              <a:rPr lang="en-GB" sz="1050" dirty="0" smtClean="0"/>
              <a:t>All respondents</a:t>
            </a:r>
            <a:r>
              <a:rPr lang="en-US" sz="1050" dirty="0" smtClean="0">
                <a:solidFill>
                  <a:srgbClr val="424F5A"/>
                </a:solidFill>
              </a:rPr>
              <a:t>: 2,040</a:t>
            </a:r>
            <a:endParaRPr lang="en-US" sz="1050" dirty="0">
              <a:solidFill>
                <a:srgbClr val="424F5A"/>
              </a:solidFill>
            </a:endParaRPr>
          </a:p>
        </p:txBody>
      </p:sp>
    </p:spTree>
    <p:extLst>
      <p:ext uri="{BB962C8B-B14F-4D97-AF65-F5344CB8AC3E}">
        <p14:creationId xmlns:p14="http://schemas.microsoft.com/office/powerpoint/2010/main" val="208680270"/>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Title 8"/>
          <p:cNvSpPr>
            <a:spLocks noGrp="1"/>
          </p:cNvSpPr>
          <p:nvPr>
            <p:ph type="title"/>
          </p:nvPr>
        </p:nvSpPr>
        <p:spPr>
          <a:xfrm>
            <a:off x="2133600" y="2895600"/>
            <a:ext cx="7467600" cy="533400"/>
          </a:xfrm>
        </p:spPr>
        <p:txBody>
          <a:bodyPr anchor="b"/>
          <a:lstStyle/>
          <a:p>
            <a:pPr eaLnBrk="1" hangingPunct="1"/>
            <a:r>
              <a:rPr lang="en-US" sz="3600" dirty="0"/>
              <a:t>Appendix – </a:t>
            </a:r>
            <a:br>
              <a:rPr lang="en-US" sz="3600" dirty="0"/>
            </a:br>
            <a:r>
              <a:rPr lang="en-US" i="1" dirty="0" smtClean="0">
                <a:solidFill>
                  <a:schemeClr val="tx1"/>
                </a:solidFill>
              </a:rPr>
              <a:t>Approach &amp; Demographics</a:t>
            </a:r>
          </a:p>
        </p:txBody>
      </p:sp>
      <p:sp>
        <p:nvSpPr>
          <p:cNvPr id="49155" name="Slide Number Placeholder 5"/>
          <p:cNvSpPr>
            <a:spLocks noGrp="1"/>
          </p:cNvSpPr>
          <p:nvPr>
            <p:ph type="sldNum" sz="quarter" idx="15"/>
          </p:nvPr>
        </p:nvSpPr>
        <p:spPr>
          <a:noFill/>
        </p:spPr>
        <p:txBody>
          <a:bodyPr/>
          <a:lstStyle/>
          <a:p>
            <a:fld id="{CBEFE83B-C490-43A6-A88B-68C806ECA978}" type="slidenum">
              <a:rPr lang="en-US" smtClean="0">
                <a:latin typeface="Arial" pitchFamily="34" charset="0"/>
                <a:ea typeface="ヒラギノ角ゴ Pro W3"/>
                <a:cs typeface="ヒラギノ角ゴ Pro W3"/>
              </a:rPr>
              <a:pPr/>
              <a:t>13</a:t>
            </a:fld>
            <a:endParaRPr lang="en-US" dirty="0" smtClean="0">
              <a:latin typeface="Arial" pitchFamily="34" charset="0"/>
              <a:ea typeface="ヒラギノ角ゴ Pro W3"/>
              <a:cs typeface="ヒラギノ角ゴ Pro W3"/>
            </a:endParaRPr>
          </a:p>
        </p:txBody>
      </p:sp>
      <p:sp>
        <p:nvSpPr>
          <p:cNvPr id="49156" name="Rectangle 5"/>
          <p:cNvSpPr>
            <a:spLocks noGrp="1" noChangeArrowheads="1"/>
          </p:cNvSpPr>
          <p:nvPr>
            <p:ph type="ftr" sz="quarter" idx="16"/>
          </p:nvPr>
        </p:nvSpPr>
        <p:spPr>
          <a:noFill/>
        </p:spPr>
        <p:txBody>
          <a:bodyPr/>
          <a:lstStyle/>
          <a:p>
            <a:r>
              <a:rPr lang="en-US" dirty="0" smtClean="0">
                <a:latin typeface="Arial" pitchFamily="34" charset="0"/>
                <a:ea typeface="ヒラギノ角ゴ Pro W3"/>
                <a:cs typeface="ヒラギノ角ゴ Pro W3"/>
              </a:rPr>
              <a:t>© Harris Interactive</a:t>
            </a:r>
          </a:p>
        </p:txBody>
      </p:sp>
    </p:spTree>
    <p:extLst>
      <p:ext uri="{BB962C8B-B14F-4D97-AF65-F5344CB8AC3E}">
        <p14:creationId xmlns:p14="http://schemas.microsoft.com/office/powerpoint/2010/main" val="2046065644"/>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8"/>
          <p:cNvSpPr txBox="1">
            <a:spLocks noChangeArrowheads="1"/>
          </p:cNvSpPr>
          <p:nvPr/>
        </p:nvSpPr>
        <p:spPr bwMode="gray">
          <a:xfrm>
            <a:off x="1991545" y="1412776"/>
            <a:ext cx="8337177" cy="4752528"/>
          </a:xfrm>
          <a:prstGeom prst="rect">
            <a:avLst/>
          </a:prstGeom>
          <a:noFill/>
          <a:ln w="9525">
            <a:noFill/>
            <a:miter lim="800000"/>
            <a:headEnd/>
            <a:tailEnd/>
          </a:ln>
        </p:spPr>
        <p:txBody>
          <a:bodyPr lIns="0" tIns="0" rIns="0" bIns="0"/>
          <a:lstStyle/>
          <a:p>
            <a:pPr marL="268288" indent="-268288">
              <a:spcBef>
                <a:spcPts val="600"/>
              </a:spcBef>
              <a:buClr>
                <a:schemeClr val="accent1"/>
              </a:buClr>
              <a:buFont typeface="Arial" pitchFamily="34" charset="0"/>
              <a:buChar char="•"/>
              <a:defRPr/>
            </a:pPr>
            <a:r>
              <a:rPr lang="en-GB" sz="1600" dirty="0">
                <a:ea typeface="ＭＳ Ｐゴシック" charset="-128"/>
                <a:cs typeface="ＭＳ Ｐゴシック" charset="-128"/>
              </a:rPr>
              <a:t>We conducted an </a:t>
            </a:r>
            <a:r>
              <a:rPr lang="en-GB" sz="1600" b="1" i="1" dirty="0">
                <a:solidFill>
                  <a:schemeClr val="accent1"/>
                </a:solidFill>
                <a:ea typeface="ＭＳ Ｐゴシック" charset="-128"/>
                <a:cs typeface="ＭＳ Ｐゴシック" charset="-128"/>
              </a:rPr>
              <a:t>online omnibus survey </a:t>
            </a:r>
            <a:r>
              <a:rPr lang="en-GB" sz="1600" dirty="0">
                <a:ea typeface="ＭＳ Ｐゴシック" charset="-128"/>
                <a:cs typeface="ＭＳ Ｐゴシック" charset="-128"/>
              </a:rPr>
              <a:t>with </a:t>
            </a:r>
            <a:r>
              <a:rPr lang="en-GB" sz="1600" b="1" i="1" dirty="0" smtClean="0">
                <a:solidFill>
                  <a:schemeClr val="accent1"/>
                </a:solidFill>
                <a:ea typeface="ＭＳ Ｐゴシック" charset="-128"/>
                <a:cs typeface="ＭＳ Ｐゴシック" charset="-128"/>
              </a:rPr>
              <a:t>2,040</a:t>
            </a:r>
            <a:r>
              <a:rPr lang="en-GB" sz="1600" b="1" i="1" dirty="0" smtClean="0">
                <a:solidFill>
                  <a:schemeClr val="accent1"/>
                </a:solidFill>
              </a:rPr>
              <a:t> </a:t>
            </a:r>
            <a:r>
              <a:rPr lang="en-GB" sz="1600" b="1" i="1" dirty="0">
                <a:solidFill>
                  <a:schemeClr val="accent1"/>
                </a:solidFill>
                <a:ea typeface="ＭＳ Ｐゴシック" charset="-128"/>
                <a:cs typeface="ＭＳ Ｐゴシック" charset="-128"/>
              </a:rPr>
              <a:t>adults</a:t>
            </a:r>
            <a:r>
              <a:rPr lang="en-GB" sz="1600" dirty="0">
                <a:ea typeface="ＭＳ Ｐゴシック" charset="-128"/>
                <a:cs typeface="ＭＳ Ｐゴシック" charset="-128"/>
              </a:rPr>
              <a:t> aged </a:t>
            </a:r>
            <a:r>
              <a:rPr lang="en-GB" sz="1600" b="1" i="1" dirty="0">
                <a:solidFill>
                  <a:schemeClr val="accent1"/>
                </a:solidFill>
                <a:ea typeface="ＭＳ Ｐゴシック" charset="-128"/>
                <a:cs typeface="ＭＳ Ｐゴシック" charset="-128"/>
              </a:rPr>
              <a:t>16+</a:t>
            </a:r>
            <a:r>
              <a:rPr lang="en-GB" sz="1600" dirty="0">
                <a:ea typeface="ＭＳ Ｐゴシック" charset="-128"/>
                <a:cs typeface="ＭＳ Ｐゴシック" charset="-128"/>
              </a:rPr>
              <a:t> across </a:t>
            </a:r>
            <a:r>
              <a:rPr lang="en-GB" sz="1600" b="1" i="1" dirty="0">
                <a:solidFill>
                  <a:schemeClr val="accent1"/>
                </a:solidFill>
                <a:ea typeface="ＭＳ Ｐゴシック" charset="-128"/>
                <a:cs typeface="ＭＳ Ｐゴシック" charset="-128"/>
              </a:rPr>
              <a:t>England</a:t>
            </a:r>
            <a:r>
              <a:rPr lang="en-GB" sz="1600" dirty="0">
                <a:ea typeface="ＭＳ Ｐゴシック" charset="-128"/>
                <a:cs typeface="ＭＳ Ｐゴシック" charset="-128"/>
              </a:rPr>
              <a:t>, </a:t>
            </a:r>
            <a:r>
              <a:rPr lang="en-GB" sz="1600" b="1" i="1" dirty="0">
                <a:solidFill>
                  <a:schemeClr val="accent1"/>
                </a:solidFill>
                <a:ea typeface="ＭＳ Ｐゴシック" charset="-128"/>
                <a:cs typeface="ＭＳ Ｐゴシック" charset="-128"/>
              </a:rPr>
              <a:t>Scotland</a:t>
            </a:r>
            <a:r>
              <a:rPr lang="en-GB" sz="1600" dirty="0">
                <a:ea typeface="ＭＳ Ｐゴシック" charset="-128"/>
                <a:cs typeface="ＭＳ Ｐゴシック" charset="-128"/>
              </a:rPr>
              <a:t>, and </a:t>
            </a:r>
            <a:r>
              <a:rPr lang="en-GB" sz="1600" b="1" i="1" dirty="0">
                <a:solidFill>
                  <a:schemeClr val="accent1"/>
                </a:solidFill>
                <a:ea typeface="ＭＳ Ｐゴシック" charset="-128"/>
                <a:cs typeface="ＭＳ Ｐゴシック" charset="-128"/>
              </a:rPr>
              <a:t>Wales</a:t>
            </a:r>
            <a:r>
              <a:rPr lang="en-GB" sz="1600" dirty="0">
                <a:ea typeface="ＭＳ Ｐゴシック" charset="-128"/>
                <a:cs typeface="ＭＳ Ｐゴシック" charset="-128"/>
              </a:rPr>
              <a:t> between </a:t>
            </a:r>
            <a:r>
              <a:rPr lang="en-GB" sz="1600" b="1" i="1" dirty="0">
                <a:solidFill>
                  <a:schemeClr val="accent1"/>
                </a:solidFill>
                <a:ea typeface="ＭＳ Ｐゴシック" charset="-128"/>
                <a:cs typeface="ＭＳ Ｐゴシック" charset="-128"/>
              </a:rPr>
              <a:t>29</a:t>
            </a:r>
            <a:r>
              <a:rPr lang="en-GB" sz="1600" b="1" i="1" baseline="30000" dirty="0">
                <a:solidFill>
                  <a:schemeClr val="accent1"/>
                </a:solidFill>
                <a:ea typeface="ＭＳ Ｐゴシック" charset="-128"/>
                <a:cs typeface="ＭＳ Ｐゴシック" charset="-128"/>
              </a:rPr>
              <a:t>th</a:t>
            </a:r>
            <a:r>
              <a:rPr lang="en-GB" sz="1600" b="1" i="1" dirty="0">
                <a:solidFill>
                  <a:schemeClr val="accent1"/>
                </a:solidFill>
                <a:ea typeface="ＭＳ Ｐゴシック" charset="-128"/>
                <a:cs typeface="ＭＳ Ｐゴシック" charset="-128"/>
              </a:rPr>
              <a:t> </a:t>
            </a:r>
            <a:r>
              <a:rPr lang="en-GB" sz="1600" b="1" i="1" dirty="0" smtClean="0">
                <a:solidFill>
                  <a:schemeClr val="accent1"/>
                </a:solidFill>
                <a:ea typeface="ＭＳ Ｐゴシック" charset="-128"/>
                <a:cs typeface="ＭＳ Ｐゴシック" charset="-128"/>
              </a:rPr>
              <a:t>June and 3</a:t>
            </a:r>
            <a:r>
              <a:rPr lang="en-GB" sz="1600" b="1" i="1" baseline="30000" dirty="0" smtClean="0">
                <a:solidFill>
                  <a:schemeClr val="accent1"/>
                </a:solidFill>
                <a:ea typeface="ＭＳ Ｐゴシック" charset="-128"/>
                <a:cs typeface="ＭＳ Ｐゴシック" charset="-128"/>
              </a:rPr>
              <a:t>rd</a:t>
            </a:r>
            <a:r>
              <a:rPr lang="en-GB" sz="1600" b="1" i="1" dirty="0" smtClean="0">
                <a:solidFill>
                  <a:schemeClr val="accent1"/>
                </a:solidFill>
                <a:ea typeface="ＭＳ Ｐゴシック" charset="-128"/>
                <a:cs typeface="ＭＳ Ｐゴシック" charset="-128"/>
              </a:rPr>
              <a:t> July 2015</a:t>
            </a:r>
            <a:endParaRPr lang="en-GB" sz="1600" dirty="0">
              <a:ea typeface="ＭＳ Ｐゴシック" charset="-128"/>
              <a:cs typeface="ＭＳ Ｐゴシック" charset="-128"/>
            </a:endParaRPr>
          </a:p>
          <a:p>
            <a:pPr marL="268288" indent="-268288">
              <a:spcBef>
                <a:spcPts val="600"/>
              </a:spcBef>
              <a:buClr>
                <a:schemeClr val="accent1"/>
              </a:buClr>
              <a:buFont typeface="Arial" pitchFamily="34" charset="0"/>
              <a:buChar char="•"/>
              <a:defRPr/>
            </a:pPr>
            <a:endParaRPr lang="en-GB" sz="1600" dirty="0">
              <a:ea typeface="ＭＳ Ｐゴシック" charset="-128"/>
              <a:cs typeface="ＭＳ Ｐゴシック" charset="-128"/>
            </a:endParaRPr>
          </a:p>
          <a:p>
            <a:pPr marL="268288" indent="-268288">
              <a:spcBef>
                <a:spcPts val="600"/>
              </a:spcBef>
              <a:buClr>
                <a:schemeClr val="accent1"/>
              </a:buClr>
              <a:buFont typeface="Arial" pitchFamily="34" charset="0"/>
              <a:buChar char="•"/>
              <a:defRPr/>
            </a:pPr>
            <a:r>
              <a:rPr lang="en-GB" sz="1600" dirty="0">
                <a:ea typeface="ＭＳ Ｐゴシック" charset="-128"/>
                <a:cs typeface="ＭＳ Ｐゴシック" charset="-128"/>
              </a:rPr>
              <a:t>The survey took place using the </a:t>
            </a:r>
            <a:r>
              <a:rPr lang="en-GB" sz="1600" b="1" i="1" dirty="0" err="1">
                <a:solidFill>
                  <a:schemeClr val="accent1"/>
                </a:solidFill>
                <a:ea typeface="ＭＳ Ｐゴシック" charset="-128"/>
                <a:cs typeface="ＭＳ Ｐゴシック" charset="-128"/>
              </a:rPr>
              <a:t>Toluna</a:t>
            </a:r>
            <a:r>
              <a:rPr lang="en-GB" sz="1600" b="1" i="1" dirty="0">
                <a:solidFill>
                  <a:schemeClr val="accent1"/>
                </a:solidFill>
                <a:ea typeface="ＭＳ Ｐゴシック" charset="-128"/>
                <a:cs typeface="ＭＳ Ｐゴシック" charset="-128"/>
              </a:rPr>
              <a:t> online panel</a:t>
            </a:r>
            <a:endParaRPr lang="en-GB" sz="1600" dirty="0">
              <a:ea typeface="ＭＳ Ｐゴシック" charset="-128"/>
              <a:cs typeface="ＭＳ Ｐゴシック" charset="-128"/>
            </a:endParaRPr>
          </a:p>
          <a:p>
            <a:pPr marL="268288" indent="-268288">
              <a:spcBef>
                <a:spcPts val="600"/>
              </a:spcBef>
              <a:buClr>
                <a:schemeClr val="accent1"/>
              </a:buClr>
              <a:defRPr/>
            </a:pPr>
            <a:r>
              <a:rPr lang="en-GB" sz="1600" dirty="0">
                <a:ea typeface="ＭＳ Ｐゴシック" charset="-128"/>
                <a:cs typeface="ＭＳ Ｐゴシック" charset="-128"/>
              </a:rPr>
              <a:t>	</a:t>
            </a:r>
          </a:p>
          <a:p>
            <a:pPr marL="268288" indent="-268288">
              <a:spcBef>
                <a:spcPts val="600"/>
              </a:spcBef>
              <a:buClr>
                <a:schemeClr val="accent1"/>
              </a:buClr>
              <a:buFont typeface="Arial" pitchFamily="34" charset="0"/>
              <a:buChar char="•"/>
              <a:defRPr/>
            </a:pPr>
            <a:r>
              <a:rPr lang="en-GB" sz="1600" dirty="0">
                <a:ea typeface="ＭＳ Ｐゴシック" charset="-128"/>
                <a:cs typeface="ＭＳ Ｐゴシック" charset="-128"/>
              </a:rPr>
              <a:t>The Harris Omnibus interviews members of the </a:t>
            </a:r>
          </a:p>
          <a:p>
            <a:pPr marL="268288" indent="-268288">
              <a:spcBef>
                <a:spcPts val="600"/>
              </a:spcBef>
              <a:buClr>
                <a:schemeClr val="accent1"/>
              </a:buClr>
              <a:defRPr/>
            </a:pPr>
            <a:r>
              <a:rPr lang="en-GB" sz="1600" b="1" i="1" dirty="0">
                <a:solidFill>
                  <a:schemeClr val="accent1"/>
                </a:solidFill>
                <a:ea typeface="ＭＳ Ｐゴシック" charset="-128"/>
                <a:cs typeface="ＭＳ Ｐゴシック" charset="-128"/>
              </a:rPr>
              <a:t>	general public </a:t>
            </a:r>
            <a:r>
              <a:rPr lang="en-GB" sz="1600" dirty="0">
                <a:ea typeface="ＭＳ Ｐゴシック" charset="-128"/>
                <a:cs typeface="ＭＳ Ｐゴシック" charset="-128"/>
              </a:rPr>
              <a:t>who have opted in and voluntarily agreed to participate </a:t>
            </a:r>
          </a:p>
          <a:p>
            <a:pPr marL="268288" indent="-268288">
              <a:spcBef>
                <a:spcPts val="600"/>
              </a:spcBef>
              <a:buClr>
                <a:schemeClr val="accent1"/>
              </a:buClr>
              <a:defRPr/>
            </a:pPr>
            <a:r>
              <a:rPr lang="en-GB" sz="1600" dirty="0">
                <a:ea typeface="ＭＳ Ｐゴシック" charset="-128"/>
                <a:cs typeface="ＭＳ Ｐゴシック" charset="-128"/>
              </a:rPr>
              <a:t>	in online research studies. Through careful recruitment and management, </a:t>
            </a:r>
            <a:r>
              <a:rPr lang="en-GB" sz="1600" b="1" i="1" dirty="0">
                <a:solidFill>
                  <a:schemeClr val="accent1"/>
                </a:solidFill>
                <a:ea typeface="ＭＳ Ｐゴシック" charset="-128"/>
                <a:cs typeface="ＭＳ Ｐゴシック" charset="-128"/>
              </a:rPr>
              <a:t>we are able to rapidly survey large numbers of the general population </a:t>
            </a:r>
            <a:r>
              <a:rPr lang="en-GB" sz="1600" dirty="0">
                <a:ea typeface="ＭＳ Ｐゴシック" charset="-128"/>
                <a:cs typeface="ＭＳ Ｐゴシック" charset="-128"/>
              </a:rPr>
              <a:t>and accurately </a:t>
            </a:r>
            <a:r>
              <a:rPr lang="en-GB" sz="1600" b="1" i="1" dirty="0">
                <a:solidFill>
                  <a:schemeClr val="accent1"/>
                </a:solidFill>
                <a:ea typeface="ＭＳ Ｐゴシック" charset="-128"/>
                <a:cs typeface="ＭＳ Ｐゴシック" charset="-128"/>
              </a:rPr>
              <a:t>represent the views of the nation</a:t>
            </a:r>
            <a:r>
              <a:rPr lang="en-GB" sz="1600" dirty="0">
                <a:ea typeface="ＭＳ Ｐゴシック" charset="-128"/>
                <a:cs typeface="ＭＳ Ｐゴシック" charset="-128"/>
              </a:rPr>
              <a:t>.</a:t>
            </a:r>
          </a:p>
          <a:p>
            <a:pPr marL="268288" indent="-268288">
              <a:spcBef>
                <a:spcPts val="600"/>
              </a:spcBef>
              <a:buClr>
                <a:schemeClr val="accent1"/>
              </a:buClr>
              <a:buFont typeface="Arial" pitchFamily="34" charset="0"/>
              <a:buChar char="•"/>
              <a:defRPr/>
            </a:pPr>
            <a:endParaRPr lang="en-GB" sz="1600" dirty="0">
              <a:ea typeface="ＭＳ Ｐゴシック" charset="-128"/>
              <a:cs typeface="ＭＳ Ｐゴシック" charset="-128"/>
            </a:endParaRPr>
          </a:p>
          <a:p>
            <a:pPr marL="268288" indent="-268288">
              <a:spcBef>
                <a:spcPts val="600"/>
              </a:spcBef>
              <a:buClr>
                <a:schemeClr val="accent1"/>
              </a:buClr>
              <a:buFont typeface="Arial" pitchFamily="34" charset="0"/>
              <a:buChar char="•"/>
              <a:defRPr/>
            </a:pPr>
            <a:r>
              <a:rPr lang="en-GB" sz="1600" dirty="0">
                <a:ea typeface="ＭＳ Ｐゴシック" charset="-128"/>
                <a:cs typeface="ＭＳ Ｐゴシック" charset="-128"/>
              </a:rPr>
              <a:t>We have </a:t>
            </a:r>
            <a:r>
              <a:rPr lang="en-GB" sz="1600" b="1" i="1" dirty="0">
                <a:solidFill>
                  <a:schemeClr val="accent1"/>
                </a:solidFill>
                <a:ea typeface="ＭＳ Ｐゴシック" charset="-128"/>
                <a:cs typeface="ＭＳ Ｐゴシック" charset="-128"/>
              </a:rPr>
              <a:t>over 400,000 active panellists </a:t>
            </a:r>
            <a:r>
              <a:rPr lang="en-GB" sz="1600" dirty="0">
                <a:ea typeface="ＭＳ Ｐゴシック" charset="-128"/>
                <a:cs typeface="ＭＳ Ｐゴシック" charset="-128"/>
              </a:rPr>
              <a:t>in the UK and our panel is used solely for market and opinion research. Members are </a:t>
            </a:r>
            <a:r>
              <a:rPr lang="en-GB" sz="1600" b="1" i="1" dirty="0">
                <a:solidFill>
                  <a:schemeClr val="accent1"/>
                </a:solidFill>
                <a:ea typeface="ＭＳ Ｐゴシック" charset="-128"/>
                <a:cs typeface="ＭＳ Ｐゴシック" charset="-128"/>
              </a:rPr>
              <a:t>contacted at random and invited </a:t>
            </a:r>
            <a:r>
              <a:rPr lang="en-GB" sz="1600" dirty="0">
                <a:ea typeface="ＭＳ Ｐゴシック" charset="-128"/>
                <a:cs typeface="ＭＳ Ｐゴシック" charset="-128"/>
              </a:rPr>
              <a:t>to take part in a survey. </a:t>
            </a:r>
          </a:p>
          <a:p>
            <a:pPr marL="268288" indent="-268288">
              <a:spcBef>
                <a:spcPts val="600"/>
              </a:spcBef>
              <a:buClr>
                <a:schemeClr val="accent1"/>
              </a:buClr>
              <a:buFont typeface="Arial" pitchFamily="34" charset="0"/>
              <a:buChar char="•"/>
              <a:defRPr/>
            </a:pPr>
            <a:endParaRPr lang="en-GB" sz="1600" dirty="0">
              <a:ea typeface="ＭＳ Ｐゴシック" charset="-128"/>
              <a:cs typeface="ＭＳ Ｐゴシック" charset="-128"/>
            </a:endParaRPr>
          </a:p>
          <a:p>
            <a:pPr marL="268288" indent="-268288">
              <a:spcBef>
                <a:spcPts val="600"/>
              </a:spcBef>
              <a:buClr>
                <a:schemeClr val="accent1"/>
              </a:buClr>
              <a:buFont typeface="Arial" pitchFamily="34" charset="0"/>
              <a:buChar char="•"/>
              <a:defRPr/>
            </a:pPr>
            <a:endParaRPr lang="en-GB" sz="1600" dirty="0">
              <a:ea typeface="ＭＳ Ｐゴシック" charset="-128"/>
              <a:cs typeface="ＭＳ Ｐゴシック" charset="-128"/>
            </a:endParaRPr>
          </a:p>
          <a:p>
            <a:pPr marL="268288" indent="-268288">
              <a:spcBef>
                <a:spcPts val="600"/>
              </a:spcBef>
              <a:buClr>
                <a:schemeClr val="accent1"/>
              </a:buClr>
              <a:buFont typeface="Arial" pitchFamily="34" charset="0"/>
              <a:buChar char="•"/>
              <a:defRPr/>
            </a:pPr>
            <a:endParaRPr lang="en-GB" sz="900" dirty="0">
              <a:ea typeface="ＭＳ Ｐゴシック" charset="-128"/>
              <a:cs typeface="ＭＳ Ｐゴシック" charset="-128"/>
            </a:endParaRPr>
          </a:p>
        </p:txBody>
      </p:sp>
      <p:pic>
        <p:nvPicPr>
          <p:cNvPr id="2050" name="Picture 2" descr="file://///harris/General/UK/London/General/Image%20Bank/Central%20Image%20Library/Social/Audience.png"/>
          <p:cNvPicPr>
            <a:picLocks noChangeAspect="1" noChangeArrowheads="1"/>
          </p:cNvPicPr>
          <p:nvPr/>
        </p:nvPicPr>
        <p:blipFill>
          <a:blip r:embed="rId2" cstate="email">
            <a:extLst>
              <a:ext uri="{28A0092B-C50C-407E-A947-70E740481C1C}">
                <a14:useLocalDpi xmlns:a14="http://schemas.microsoft.com/office/drawing/2010/main"/>
              </a:ext>
            </a:extLst>
          </a:blip>
          <a:srcRect/>
          <a:stretch>
            <a:fillRect/>
          </a:stretch>
        </p:blipFill>
        <p:spPr bwMode="auto">
          <a:xfrm>
            <a:off x="8112225" y="1844824"/>
            <a:ext cx="1966269" cy="1762482"/>
          </a:xfrm>
          <a:prstGeom prst="rect">
            <a:avLst/>
          </a:prstGeom>
          <a:noFill/>
        </p:spPr>
      </p:pic>
      <p:sp>
        <p:nvSpPr>
          <p:cNvPr id="9" name="Rectangle 8"/>
          <p:cNvSpPr>
            <a:spLocks noChangeArrowheads="1"/>
          </p:cNvSpPr>
          <p:nvPr/>
        </p:nvSpPr>
        <p:spPr bwMode="auto">
          <a:xfrm>
            <a:off x="1524000" y="692697"/>
            <a:ext cx="9144000" cy="504825"/>
          </a:xfrm>
          <a:prstGeom prst="rect">
            <a:avLst/>
          </a:prstGeom>
          <a:solidFill>
            <a:schemeClr val="accent1"/>
          </a:solidFill>
          <a:ln w="9525" algn="ctr">
            <a:noFill/>
            <a:round/>
            <a:headEnd/>
            <a:tailEnd/>
          </a:ln>
          <a:effectLst>
            <a:outerShdw blurRad="50800" dist="38100" dir="2700000" algn="tl" rotWithShape="0">
              <a:prstClr val="black">
                <a:alpha val="40000"/>
              </a:prstClr>
            </a:outerShdw>
          </a:effectLst>
        </p:spPr>
        <p:txBody>
          <a:bodyPr anchor="ctr"/>
          <a:lstStyle/>
          <a:p>
            <a:pPr marL="85725" lvl="2" algn="ctr" fontAlgn="base">
              <a:spcBef>
                <a:spcPct val="0"/>
              </a:spcBef>
              <a:spcAft>
                <a:spcPct val="0"/>
              </a:spcAft>
            </a:pPr>
            <a:r>
              <a:rPr lang="en-GB" sz="2000" b="1" dirty="0">
                <a:solidFill>
                  <a:srgbClr val="FFFFFF"/>
                </a:solidFill>
              </a:rPr>
              <a:t>Approach and Panel</a:t>
            </a:r>
            <a:endParaRPr lang="en-GB" sz="2000" b="1" dirty="0">
              <a:solidFill>
                <a:srgbClr val="FFFF00"/>
              </a:solidFill>
            </a:endParaRPr>
          </a:p>
        </p:txBody>
      </p:sp>
      <p:sp>
        <p:nvSpPr>
          <p:cNvPr id="19459" name="Footer Placeholder 3"/>
          <p:cNvSpPr>
            <a:spLocks noGrp="1"/>
          </p:cNvSpPr>
          <p:nvPr>
            <p:ph type="ftr" sz="quarter" idx="11"/>
          </p:nvPr>
        </p:nvSpPr>
        <p:spPr>
          <a:noFill/>
        </p:spPr>
        <p:txBody>
          <a:bodyPr/>
          <a:lstStyle/>
          <a:p>
            <a:r>
              <a:rPr lang="en-US" dirty="0" smtClean="0">
                <a:latin typeface="Arial" pitchFamily="34" charset="0"/>
                <a:ea typeface="ヒラギノ角ゴ Pro W3"/>
                <a:cs typeface="ヒラギノ角ゴ Pro W3"/>
              </a:rPr>
              <a:t>© Harris Interactive</a:t>
            </a:r>
          </a:p>
        </p:txBody>
      </p:sp>
      <p:sp>
        <p:nvSpPr>
          <p:cNvPr id="19460" name="Slide Number Placeholder 4"/>
          <p:cNvSpPr>
            <a:spLocks noGrp="1"/>
          </p:cNvSpPr>
          <p:nvPr>
            <p:ph type="sldNum" sz="quarter" idx="12"/>
          </p:nvPr>
        </p:nvSpPr>
        <p:spPr>
          <a:noFill/>
        </p:spPr>
        <p:txBody>
          <a:bodyPr/>
          <a:lstStyle/>
          <a:p>
            <a:fld id="{A0F1CF75-5442-4633-8A9F-AC4540003C0D}" type="slidenum">
              <a:rPr lang="en-US" smtClean="0">
                <a:latin typeface="Arial" pitchFamily="34" charset="0"/>
                <a:ea typeface="ヒラギノ角ゴ Pro W3"/>
                <a:cs typeface="ヒラギノ角ゴ Pro W3"/>
              </a:rPr>
              <a:pPr/>
              <a:t>14</a:t>
            </a:fld>
            <a:endParaRPr lang="en-US" dirty="0" smtClean="0">
              <a:latin typeface="Arial" pitchFamily="34" charset="0"/>
              <a:ea typeface="ヒラギノ角ゴ Pro W3"/>
              <a:cs typeface="ヒラギノ角ゴ Pro W3"/>
            </a:endParaRPr>
          </a:p>
        </p:txBody>
      </p:sp>
    </p:spTree>
    <p:extLst>
      <p:ext uri="{BB962C8B-B14F-4D97-AF65-F5344CB8AC3E}">
        <p14:creationId xmlns:p14="http://schemas.microsoft.com/office/powerpoint/2010/main" val="2566025111"/>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 name="Rectangle 38"/>
          <p:cNvSpPr>
            <a:spLocks noChangeArrowheads="1"/>
          </p:cNvSpPr>
          <p:nvPr/>
        </p:nvSpPr>
        <p:spPr bwMode="auto">
          <a:xfrm>
            <a:off x="1524000" y="692697"/>
            <a:ext cx="9144000" cy="504825"/>
          </a:xfrm>
          <a:prstGeom prst="rect">
            <a:avLst/>
          </a:prstGeom>
          <a:solidFill>
            <a:schemeClr val="accent1"/>
          </a:solidFill>
          <a:ln w="9525" algn="ctr">
            <a:noFill/>
            <a:round/>
            <a:headEnd/>
            <a:tailEnd/>
          </a:ln>
          <a:effectLst>
            <a:outerShdw blurRad="50800" dist="38100" dir="2700000" algn="tl" rotWithShape="0">
              <a:prstClr val="black">
                <a:alpha val="40000"/>
              </a:prstClr>
            </a:outerShdw>
          </a:effectLst>
        </p:spPr>
        <p:txBody>
          <a:bodyPr anchor="ctr"/>
          <a:lstStyle/>
          <a:p>
            <a:pPr marL="85725" lvl="2" algn="ctr" fontAlgn="base">
              <a:spcBef>
                <a:spcPct val="0"/>
              </a:spcBef>
              <a:spcAft>
                <a:spcPct val="0"/>
              </a:spcAft>
            </a:pPr>
            <a:r>
              <a:rPr lang="en-GB" sz="2000" b="1" dirty="0">
                <a:solidFill>
                  <a:srgbClr val="FFFFFF"/>
                </a:solidFill>
              </a:rPr>
              <a:t>Omnibus Audience – a representative sample</a:t>
            </a:r>
            <a:endParaRPr lang="en-GB" sz="2000" b="1" dirty="0">
              <a:solidFill>
                <a:srgbClr val="FFFF00"/>
              </a:solidFill>
            </a:endParaRPr>
          </a:p>
        </p:txBody>
      </p:sp>
      <p:grpSp>
        <p:nvGrpSpPr>
          <p:cNvPr id="2" name="Group 38"/>
          <p:cNvGrpSpPr/>
          <p:nvPr/>
        </p:nvGrpSpPr>
        <p:grpSpPr>
          <a:xfrm>
            <a:off x="7464152" y="2636912"/>
            <a:ext cx="3062836" cy="3384376"/>
            <a:chOff x="5652120" y="2636912"/>
            <a:chExt cx="3206852" cy="3456384"/>
          </a:xfrm>
        </p:grpSpPr>
        <p:grpSp>
          <p:nvGrpSpPr>
            <p:cNvPr id="3" name="Group 24"/>
            <p:cNvGrpSpPr>
              <a:grpSpLocks/>
            </p:cNvGrpSpPr>
            <p:nvPr/>
          </p:nvGrpSpPr>
          <p:grpSpPr bwMode="auto">
            <a:xfrm>
              <a:off x="5652120" y="2636912"/>
              <a:ext cx="3206852" cy="3456384"/>
              <a:chOff x="4800600" y="2057399"/>
              <a:chExt cx="4078061" cy="4038597"/>
            </a:xfrm>
          </p:grpSpPr>
          <p:pic>
            <p:nvPicPr>
              <p:cNvPr id="26" name="Picture 14" descr="http://www.saleroom.co/img/uk%20region%20map.jpg"/>
              <p:cNvPicPr>
                <a:picLocks noChangeAspect="1" noChangeArrowheads="1"/>
              </p:cNvPicPr>
              <p:nvPr/>
            </p:nvPicPr>
            <p:blipFill>
              <a:blip r:embed="rId2" cstate="email">
                <a:extLst>
                  <a:ext uri="{28A0092B-C50C-407E-A947-70E740481C1C}">
                    <a14:useLocalDpi xmlns:a14="http://schemas.microsoft.com/office/drawing/2010/main"/>
                  </a:ext>
                </a:extLst>
              </a:blip>
              <a:srcRect/>
              <a:stretch>
                <a:fillRect/>
              </a:stretch>
            </p:blipFill>
            <p:spPr bwMode="auto">
              <a:xfrm>
                <a:off x="4800600" y="2057399"/>
                <a:ext cx="4078061" cy="4038597"/>
              </a:xfrm>
              <a:prstGeom prst="rect">
                <a:avLst/>
              </a:prstGeom>
              <a:noFill/>
              <a:ln w="9525">
                <a:noFill/>
                <a:miter lim="800000"/>
                <a:headEnd/>
                <a:tailEnd/>
              </a:ln>
            </p:spPr>
          </p:pic>
          <p:sp>
            <p:nvSpPr>
              <p:cNvPr id="27" name="TextBox 9"/>
              <p:cNvSpPr txBox="1">
                <a:spLocks noChangeArrowheads="1"/>
              </p:cNvSpPr>
              <p:nvPr/>
            </p:nvSpPr>
            <p:spPr bwMode="auto">
              <a:xfrm>
                <a:off x="6743591" y="3914138"/>
                <a:ext cx="762787" cy="257091"/>
              </a:xfrm>
              <a:prstGeom prst="rect">
                <a:avLst/>
              </a:prstGeom>
              <a:noFill/>
              <a:ln w="9525">
                <a:noFill/>
                <a:miter lim="800000"/>
                <a:headEnd/>
                <a:tailEnd/>
              </a:ln>
            </p:spPr>
            <p:txBody>
              <a:bodyPr>
                <a:spAutoFit/>
              </a:bodyPr>
              <a:lstStyle/>
              <a:p>
                <a:pPr algn="ctr"/>
                <a:r>
                  <a:rPr lang="en-GB" sz="800" b="1" dirty="0">
                    <a:solidFill>
                      <a:srgbClr val="004D74"/>
                    </a:solidFill>
                  </a:rPr>
                  <a:t>12%</a:t>
                </a:r>
              </a:p>
            </p:txBody>
          </p:sp>
          <p:sp>
            <p:nvSpPr>
              <p:cNvPr id="28" name="TextBox 12"/>
              <p:cNvSpPr txBox="1">
                <a:spLocks noChangeArrowheads="1"/>
              </p:cNvSpPr>
              <p:nvPr/>
            </p:nvSpPr>
            <p:spPr bwMode="auto">
              <a:xfrm>
                <a:off x="6440691" y="2993286"/>
                <a:ext cx="760943" cy="257091"/>
              </a:xfrm>
              <a:prstGeom prst="rect">
                <a:avLst/>
              </a:prstGeom>
              <a:noFill/>
              <a:ln w="9525">
                <a:noFill/>
                <a:miter lim="800000"/>
                <a:headEnd/>
                <a:tailEnd/>
              </a:ln>
            </p:spPr>
            <p:txBody>
              <a:bodyPr>
                <a:spAutoFit/>
              </a:bodyPr>
              <a:lstStyle/>
              <a:p>
                <a:pPr algn="ctr"/>
                <a:r>
                  <a:rPr lang="en-GB" sz="800" b="1" dirty="0">
                    <a:solidFill>
                      <a:srgbClr val="004D74"/>
                    </a:solidFill>
                  </a:rPr>
                  <a:t>9%</a:t>
                </a:r>
              </a:p>
            </p:txBody>
          </p:sp>
          <p:sp>
            <p:nvSpPr>
              <p:cNvPr id="29" name="TextBox 13"/>
              <p:cNvSpPr txBox="1">
                <a:spLocks noChangeArrowheads="1"/>
              </p:cNvSpPr>
              <p:nvPr/>
            </p:nvSpPr>
            <p:spPr bwMode="auto">
              <a:xfrm>
                <a:off x="6985538" y="3664193"/>
                <a:ext cx="760945" cy="257091"/>
              </a:xfrm>
              <a:prstGeom prst="rect">
                <a:avLst/>
              </a:prstGeom>
              <a:noFill/>
              <a:ln w="9525">
                <a:noFill/>
                <a:miter lim="800000"/>
                <a:headEnd/>
                <a:tailEnd/>
              </a:ln>
            </p:spPr>
            <p:txBody>
              <a:bodyPr>
                <a:spAutoFit/>
              </a:bodyPr>
              <a:lstStyle/>
              <a:p>
                <a:pPr algn="ctr"/>
                <a:r>
                  <a:rPr lang="en-GB" sz="800" b="1" dirty="0">
                    <a:solidFill>
                      <a:srgbClr val="004D74"/>
                    </a:solidFill>
                  </a:rPr>
                  <a:t>4%</a:t>
                </a:r>
              </a:p>
            </p:txBody>
          </p:sp>
          <p:sp>
            <p:nvSpPr>
              <p:cNvPr id="30" name="TextBox 14"/>
              <p:cNvSpPr txBox="1">
                <a:spLocks noChangeArrowheads="1"/>
              </p:cNvSpPr>
              <p:nvPr/>
            </p:nvSpPr>
            <p:spPr bwMode="auto">
              <a:xfrm>
                <a:off x="7107438" y="4175360"/>
                <a:ext cx="760943" cy="257091"/>
              </a:xfrm>
              <a:prstGeom prst="rect">
                <a:avLst/>
              </a:prstGeom>
              <a:noFill/>
              <a:ln w="9525">
                <a:noFill/>
                <a:miter lim="800000"/>
                <a:headEnd/>
                <a:tailEnd/>
              </a:ln>
            </p:spPr>
            <p:txBody>
              <a:bodyPr>
                <a:spAutoFit/>
              </a:bodyPr>
              <a:lstStyle/>
              <a:p>
                <a:pPr algn="ctr"/>
                <a:r>
                  <a:rPr lang="en-GB" sz="800" b="1" dirty="0">
                    <a:solidFill>
                      <a:srgbClr val="004D74"/>
                    </a:solidFill>
                  </a:rPr>
                  <a:t>9%</a:t>
                </a:r>
              </a:p>
            </p:txBody>
          </p:sp>
          <p:sp>
            <p:nvSpPr>
              <p:cNvPr id="31" name="TextBox 15"/>
              <p:cNvSpPr txBox="1">
                <a:spLocks noChangeArrowheads="1"/>
              </p:cNvSpPr>
              <p:nvPr/>
            </p:nvSpPr>
            <p:spPr bwMode="auto">
              <a:xfrm>
                <a:off x="7277356" y="4695924"/>
                <a:ext cx="760943" cy="257091"/>
              </a:xfrm>
              <a:prstGeom prst="rect">
                <a:avLst/>
              </a:prstGeom>
              <a:noFill/>
              <a:ln w="9525">
                <a:noFill/>
                <a:miter lim="800000"/>
                <a:headEnd/>
                <a:tailEnd/>
              </a:ln>
            </p:spPr>
            <p:txBody>
              <a:bodyPr>
                <a:spAutoFit/>
              </a:bodyPr>
              <a:lstStyle/>
              <a:p>
                <a:pPr algn="ctr"/>
                <a:endParaRPr lang="en-GB" sz="800" b="1" dirty="0">
                  <a:solidFill>
                    <a:srgbClr val="004D74"/>
                  </a:solidFill>
                </a:endParaRPr>
              </a:p>
            </p:txBody>
          </p:sp>
          <p:sp>
            <p:nvSpPr>
              <p:cNvPr id="32" name="TextBox 16"/>
              <p:cNvSpPr txBox="1">
                <a:spLocks noChangeArrowheads="1"/>
              </p:cNvSpPr>
              <p:nvPr/>
            </p:nvSpPr>
            <p:spPr bwMode="auto">
              <a:xfrm>
                <a:off x="7659674" y="4836871"/>
                <a:ext cx="760945" cy="257091"/>
              </a:xfrm>
              <a:prstGeom prst="rect">
                <a:avLst/>
              </a:prstGeom>
              <a:noFill/>
              <a:ln w="9525">
                <a:noFill/>
                <a:miter lim="800000"/>
                <a:headEnd/>
                <a:tailEnd/>
              </a:ln>
            </p:spPr>
            <p:txBody>
              <a:bodyPr>
                <a:spAutoFit/>
              </a:bodyPr>
              <a:lstStyle/>
              <a:p>
                <a:pPr algn="ctr"/>
                <a:r>
                  <a:rPr lang="en-GB" sz="800" b="1" dirty="0">
                    <a:solidFill>
                      <a:srgbClr val="004D74"/>
                    </a:solidFill>
                  </a:rPr>
                  <a:t>9%</a:t>
                </a:r>
              </a:p>
            </p:txBody>
          </p:sp>
          <p:sp>
            <p:nvSpPr>
              <p:cNvPr id="34" name="TextBox 18"/>
              <p:cNvSpPr txBox="1">
                <a:spLocks noChangeArrowheads="1"/>
              </p:cNvSpPr>
              <p:nvPr/>
            </p:nvSpPr>
            <p:spPr bwMode="auto">
              <a:xfrm>
                <a:off x="7101628" y="4721154"/>
                <a:ext cx="762787" cy="257091"/>
              </a:xfrm>
              <a:prstGeom prst="rect">
                <a:avLst/>
              </a:prstGeom>
              <a:noFill/>
              <a:ln w="9525">
                <a:noFill/>
                <a:miter lim="800000"/>
                <a:headEnd/>
                <a:tailEnd/>
              </a:ln>
            </p:spPr>
            <p:txBody>
              <a:bodyPr>
                <a:spAutoFit/>
              </a:bodyPr>
              <a:lstStyle/>
              <a:p>
                <a:pPr algn="ctr"/>
                <a:r>
                  <a:rPr lang="en-GB" sz="800" b="1" dirty="0" smtClean="0">
                    <a:solidFill>
                      <a:srgbClr val="004D74"/>
                    </a:solidFill>
                  </a:rPr>
                  <a:t>16%</a:t>
                </a:r>
                <a:endParaRPr lang="en-GB" sz="800" b="1" dirty="0">
                  <a:solidFill>
                    <a:srgbClr val="004D74"/>
                  </a:solidFill>
                </a:endParaRPr>
              </a:p>
            </p:txBody>
          </p:sp>
          <p:sp>
            <p:nvSpPr>
              <p:cNvPr id="35" name="TextBox 19"/>
              <p:cNvSpPr txBox="1">
                <a:spLocks noChangeArrowheads="1"/>
              </p:cNvSpPr>
              <p:nvPr/>
            </p:nvSpPr>
            <p:spPr bwMode="auto">
              <a:xfrm>
                <a:off x="6806384" y="5457037"/>
                <a:ext cx="762787" cy="257091"/>
              </a:xfrm>
              <a:prstGeom prst="rect">
                <a:avLst/>
              </a:prstGeom>
              <a:noFill/>
              <a:ln w="9525">
                <a:noFill/>
                <a:miter lim="800000"/>
                <a:headEnd/>
                <a:tailEnd/>
              </a:ln>
            </p:spPr>
            <p:txBody>
              <a:bodyPr>
                <a:spAutoFit/>
              </a:bodyPr>
              <a:lstStyle/>
              <a:p>
                <a:pPr algn="ctr"/>
                <a:r>
                  <a:rPr lang="en-GB" sz="800" b="1" dirty="0">
                    <a:solidFill>
                      <a:srgbClr val="004D74"/>
                    </a:solidFill>
                  </a:rPr>
                  <a:t>9%</a:t>
                </a:r>
              </a:p>
            </p:txBody>
          </p:sp>
          <p:sp>
            <p:nvSpPr>
              <p:cNvPr id="36" name="TextBox 20"/>
              <p:cNvSpPr txBox="1">
                <a:spLocks noChangeArrowheads="1"/>
              </p:cNvSpPr>
              <p:nvPr/>
            </p:nvSpPr>
            <p:spPr bwMode="auto">
              <a:xfrm>
                <a:off x="6560740" y="4934595"/>
                <a:ext cx="762790" cy="257091"/>
              </a:xfrm>
              <a:prstGeom prst="rect">
                <a:avLst/>
              </a:prstGeom>
              <a:noFill/>
              <a:ln w="9525">
                <a:noFill/>
                <a:miter lim="800000"/>
                <a:headEnd/>
                <a:tailEnd/>
              </a:ln>
            </p:spPr>
            <p:txBody>
              <a:bodyPr>
                <a:spAutoFit/>
              </a:bodyPr>
              <a:lstStyle/>
              <a:p>
                <a:pPr algn="ctr"/>
                <a:r>
                  <a:rPr lang="en-GB" sz="800" b="1" dirty="0">
                    <a:solidFill>
                      <a:srgbClr val="004D74"/>
                    </a:solidFill>
                  </a:rPr>
                  <a:t>5%</a:t>
                </a:r>
              </a:p>
            </p:txBody>
          </p:sp>
          <p:sp>
            <p:nvSpPr>
              <p:cNvPr id="37" name="TextBox 21"/>
              <p:cNvSpPr txBox="1">
                <a:spLocks noChangeArrowheads="1"/>
              </p:cNvSpPr>
              <p:nvPr/>
            </p:nvSpPr>
            <p:spPr bwMode="auto">
              <a:xfrm>
                <a:off x="7293381" y="5408575"/>
                <a:ext cx="823946" cy="257091"/>
              </a:xfrm>
              <a:prstGeom prst="rect">
                <a:avLst/>
              </a:prstGeom>
              <a:noFill/>
              <a:ln w="9525">
                <a:noFill/>
                <a:miter lim="800000"/>
                <a:headEnd/>
                <a:tailEnd/>
              </a:ln>
            </p:spPr>
            <p:txBody>
              <a:bodyPr>
                <a:spAutoFit/>
              </a:bodyPr>
              <a:lstStyle/>
              <a:p>
                <a:pPr algn="ctr"/>
                <a:r>
                  <a:rPr lang="en-GB" sz="800" b="1" dirty="0">
                    <a:solidFill>
                      <a:srgbClr val="004D74"/>
                    </a:solidFill>
                  </a:rPr>
                  <a:t>14%</a:t>
                </a:r>
              </a:p>
            </p:txBody>
          </p:sp>
        </p:grpSp>
        <p:sp>
          <p:nvSpPr>
            <p:cNvPr id="38" name="TextBox 16"/>
            <p:cNvSpPr txBox="1">
              <a:spLocks noChangeArrowheads="1"/>
            </p:cNvSpPr>
            <p:nvPr/>
          </p:nvSpPr>
          <p:spPr bwMode="auto">
            <a:xfrm>
              <a:off x="7709396" y="5319353"/>
              <a:ext cx="550888" cy="220028"/>
            </a:xfrm>
            <a:prstGeom prst="rect">
              <a:avLst/>
            </a:prstGeom>
            <a:noFill/>
            <a:ln w="9525">
              <a:noFill/>
              <a:miter lim="800000"/>
              <a:headEnd/>
              <a:tailEnd/>
            </a:ln>
          </p:spPr>
          <p:txBody>
            <a:bodyPr>
              <a:spAutoFit/>
            </a:bodyPr>
            <a:lstStyle/>
            <a:p>
              <a:pPr algn="ctr"/>
              <a:r>
                <a:rPr lang="en-GB" sz="800" b="1" dirty="0">
                  <a:solidFill>
                    <a:srgbClr val="004D74"/>
                  </a:solidFill>
                </a:rPr>
                <a:t>12%</a:t>
              </a:r>
            </a:p>
          </p:txBody>
        </p:sp>
      </p:grpSp>
      <p:sp>
        <p:nvSpPr>
          <p:cNvPr id="19459" name="Footer Placeholder 3"/>
          <p:cNvSpPr>
            <a:spLocks noGrp="1"/>
          </p:cNvSpPr>
          <p:nvPr>
            <p:ph type="ftr" sz="quarter" idx="11"/>
          </p:nvPr>
        </p:nvSpPr>
        <p:spPr>
          <a:noFill/>
        </p:spPr>
        <p:txBody>
          <a:bodyPr/>
          <a:lstStyle/>
          <a:p>
            <a:r>
              <a:rPr lang="en-US" dirty="0" smtClean="0">
                <a:latin typeface="Arial" pitchFamily="34" charset="0"/>
                <a:ea typeface="ヒラギノ角ゴ Pro W3"/>
                <a:cs typeface="ヒラギノ角ゴ Pro W3"/>
              </a:rPr>
              <a:t>© Harris Interactive</a:t>
            </a:r>
          </a:p>
        </p:txBody>
      </p:sp>
      <p:sp>
        <p:nvSpPr>
          <p:cNvPr id="19460" name="Slide Number Placeholder 4"/>
          <p:cNvSpPr>
            <a:spLocks noGrp="1"/>
          </p:cNvSpPr>
          <p:nvPr>
            <p:ph type="sldNum" sz="quarter" idx="12"/>
          </p:nvPr>
        </p:nvSpPr>
        <p:spPr>
          <a:noFill/>
        </p:spPr>
        <p:txBody>
          <a:bodyPr/>
          <a:lstStyle/>
          <a:p>
            <a:fld id="{A0F1CF75-5442-4633-8A9F-AC4540003C0D}" type="slidenum">
              <a:rPr lang="en-US" smtClean="0">
                <a:latin typeface="Arial" pitchFamily="34" charset="0"/>
                <a:ea typeface="ヒラギノ角ゴ Pro W3"/>
                <a:cs typeface="ヒラギノ角ゴ Pro W3"/>
              </a:rPr>
              <a:pPr/>
              <a:t>15</a:t>
            </a:fld>
            <a:endParaRPr lang="en-US" dirty="0" smtClean="0">
              <a:latin typeface="Arial" pitchFamily="34" charset="0"/>
              <a:ea typeface="ヒラギノ角ゴ Pro W3"/>
              <a:cs typeface="ヒラギノ角ゴ Pro W3"/>
            </a:endParaRPr>
          </a:p>
        </p:txBody>
      </p:sp>
      <p:sp>
        <p:nvSpPr>
          <p:cNvPr id="8" name="Rectangle 8"/>
          <p:cNvSpPr txBox="1">
            <a:spLocks noChangeArrowheads="1"/>
          </p:cNvSpPr>
          <p:nvPr/>
        </p:nvSpPr>
        <p:spPr bwMode="gray">
          <a:xfrm>
            <a:off x="1991544" y="1268760"/>
            <a:ext cx="8037588" cy="1080120"/>
          </a:xfrm>
          <a:prstGeom prst="rect">
            <a:avLst/>
          </a:prstGeom>
          <a:noFill/>
          <a:ln w="9525">
            <a:noFill/>
            <a:miter lim="800000"/>
            <a:headEnd/>
            <a:tailEnd/>
          </a:ln>
        </p:spPr>
        <p:txBody>
          <a:bodyPr lIns="0" tIns="0" rIns="0" bIns="0"/>
          <a:lstStyle/>
          <a:p>
            <a:pPr marL="268288" indent="-268288">
              <a:spcBef>
                <a:spcPts val="600"/>
              </a:spcBef>
              <a:buClr>
                <a:schemeClr val="accent1"/>
              </a:buClr>
              <a:buFont typeface="Arial" pitchFamily="34" charset="0"/>
              <a:buChar char="•"/>
              <a:defRPr/>
            </a:pPr>
            <a:r>
              <a:rPr lang="en-GB" sz="1600" dirty="0">
                <a:ea typeface="ＭＳ Ｐゴシック" charset="-128"/>
                <a:cs typeface="ＭＳ Ｐゴシック" charset="-128"/>
              </a:rPr>
              <a:t>The results of the study were weighted to best reflect the size and shape of the population of Great Britain</a:t>
            </a:r>
          </a:p>
          <a:p>
            <a:pPr marL="268288" indent="-268288">
              <a:spcBef>
                <a:spcPts val="600"/>
              </a:spcBef>
              <a:buClr>
                <a:schemeClr val="accent1"/>
              </a:buClr>
              <a:buFont typeface="Arial" pitchFamily="34" charset="0"/>
              <a:buChar char="•"/>
              <a:defRPr/>
            </a:pPr>
            <a:r>
              <a:rPr lang="en-GB" sz="1600" dirty="0">
                <a:ea typeface="ＭＳ Ｐゴシック" charset="-128"/>
                <a:cs typeface="ＭＳ Ｐゴシック" charset="-128"/>
              </a:rPr>
              <a:t>This means that the results in this report reflect an audience that is as true as possible of the population with the same age, gender and regional profile.  The audience profile is detailed below.</a:t>
            </a:r>
          </a:p>
        </p:txBody>
      </p:sp>
      <p:sp>
        <p:nvSpPr>
          <p:cNvPr id="11" name="Rectangle 8"/>
          <p:cNvSpPr txBox="1">
            <a:spLocks noChangeArrowheads="1"/>
          </p:cNvSpPr>
          <p:nvPr/>
        </p:nvSpPr>
        <p:spPr bwMode="gray">
          <a:xfrm>
            <a:off x="1991545" y="2636913"/>
            <a:ext cx="5515741" cy="2568393"/>
          </a:xfrm>
          <a:prstGeom prst="rect">
            <a:avLst/>
          </a:prstGeom>
          <a:noFill/>
          <a:ln w="9525">
            <a:noFill/>
            <a:miter lim="800000"/>
            <a:headEnd/>
            <a:tailEnd/>
          </a:ln>
        </p:spPr>
        <p:txBody>
          <a:bodyPr lIns="0" tIns="0" rIns="0" bIns="0"/>
          <a:lstStyle/>
          <a:p>
            <a:pPr marL="268288" indent="-268288">
              <a:spcBef>
                <a:spcPts val="600"/>
              </a:spcBef>
              <a:buClr>
                <a:schemeClr val="accent1"/>
              </a:buClr>
              <a:buFont typeface="Arial" pitchFamily="34" charset="0"/>
              <a:buChar char="•"/>
              <a:defRPr/>
            </a:pPr>
            <a:r>
              <a:rPr lang="en-GB" sz="1600" dirty="0">
                <a:ea typeface="ＭＳ Ｐゴシック" charset="-128"/>
                <a:cs typeface="ＭＳ Ｐゴシック" charset="-128"/>
              </a:rPr>
              <a:t>Of course not everyone in GB has internet access, but online panel research results are considered to be extremely accurate. In fact, according to the British Polling Council, Harris Interactive was the most accurate </a:t>
            </a:r>
            <a:r>
              <a:rPr lang="en-GB" sz="1600" i="1" dirty="0">
                <a:ea typeface="ＭＳ Ｐゴシック" charset="-128"/>
                <a:cs typeface="ＭＳ Ｐゴシック" charset="-128"/>
              </a:rPr>
              <a:t>online</a:t>
            </a:r>
            <a:r>
              <a:rPr lang="en-GB" sz="1600" dirty="0">
                <a:ea typeface="ＭＳ Ｐゴシック" charset="-128"/>
                <a:cs typeface="ＭＳ Ｐゴシック" charset="-128"/>
              </a:rPr>
              <a:t> polling company during the last UK elections in 2010: </a:t>
            </a:r>
            <a:r>
              <a:rPr lang="en-GB" sz="1400" dirty="0">
                <a:ea typeface="ＭＳ Ｐゴシック" charset="-128"/>
                <a:cs typeface="ＭＳ Ｐゴシック" charset="-128"/>
                <a:hlinkClick r:id="rId3"/>
              </a:rPr>
              <a:t>http://www.britishpollingcouncil.org/press100508.html</a:t>
            </a:r>
            <a:endParaRPr lang="en-GB" sz="1400" dirty="0">
              <a:ea typeface="ＭＳ Ｐゴシック" charset="-128"/>
              <a:cs typeface="ＭＳ Ｐゴシック" charset="-128"/>
            </a:endParaRPr>
          </a:p>
        </p:txBody>
      </p:sp>
      <p:sp>
        <p:nvSpPr>
          <p:cNvPr id="21" name="TextBox 12"/>
          <p:cNvSpPr txBox="1">
            <a:spLocks noChangeArrowheads="1"/>
          </p:cNvSpPr>
          <p:nvPr/>
        </p:nvSpPr>
        <p:spPr bwMode="auto">
          <a:xfrm>
            <a:off x="8328248" y="4149080"/>
            <a:ext cx="571508" cy="215444"/>
          </a:xfrm>
          <a:prstGeom prst="rect">
            <a:avLst/>
          </a:prstGeom>
          <a:noFill/>
          <a:ln w="9525">
            <a:noFill/>
            <a:miter lim="800000"/>
            <a:headEnd/>
            <a:tailEnd/>
          </a:ln>
        </p:spPr>
        <p:txBody>
          <a:bodyPr>
            <a:spAutoFit/>
          </a:bodyPr>
          <a:lstStyle/>
          <a:p>
            <a:pPr algn="ctr"/>
            <a:r>
              <a:rPr lang="en-GB" sz="800" b="1" dirty="0">
                <a:solidFill>
                  <a:srgbClr val="004D74"/>
                </a:solidFill>
              </a:rPr>
              <a:t>N/A</a:t>
            </a:r>
          </a:p>
        </p:txBody>
      </p:sp>
      <p:sp>
        <p:nvSpPr>
          <p:cNvPr id="33" name="TextBox 32"/>
          <p:cNvSpPr txBox="1"/>
          <p:nvPr/>
        </p:nvSpPr>
        <p:spPr>
          <a:xfrm>
            <a:off x="1770931" y="4127750"/>
            <a:ext cx="1728192" cy="369332"/>
          </a:xfrm>
          <a:prstGeom prst="rect">
            <a:avLst/>
          </a:prstGeom>
          <a:noFill/>
        </p:spPr>
        <p:txBody>
          <a:bodyPr wrap="square" rtlCol="0">
            <a:spAutoFit/>
          </a:bodyPr>
          <a:lstStyle/>
          <a:p>
            <a:pPr algn="ctr"/>
            <a:r>
              <a:rPr lang="en-GB" b="1" i="1" u="sng" dirty="0">
                <a:solidFill>
                  <a:schemeClr val="accent6">
                    <a:lumMod val="50000"/>
                  </a:schemeClr>
                </a:solidFill>
              </a:rPr>
              <a:t>Gender</a:t>
            </a:r>
          </a:p>
        </p:txBody>
      </p:sp>
      <p:sp>
        <p:nvSpPr>
          <p:cNvPr id="40" name="TextBox 39"/>
          <p:cNvSpPr txBox="1"/>
          <p:nvPr/>
        </p:nvSpPr>
        <p:spPr>
          <a:xfrm>
            <a:off x="4320086" y="4127750"/>
            <a:ext cx="1584176" cy="369332"/>
          </a:xfrm>
          <a:prstGeom prst="rect">
            <a:avLst/>
          </a:prstGeom>
          <a:noFill/>
        </p:spPr>
        <p:txBody>
          <a:bodyPr wrap="square" rtlCol="0">
            <a:spAutoFit/>
          </a:bodyPr>
          <a:lstStyle/>
          <a:p>
            <a:pPr algn="ctr"/>
            <a:r>
              <a:rPr lang="en-GB" b="1" i="1" u="sng" dirty="0"/>
              <a:t>Age</a:t>
            </a:r>
          </a:p>
        </p:txBody>
      </p:sp>
      <p:sp>
        <p:nvSpPr>
          <p:cNvPr id="41" name="TextBox 40"/>
          <p:cNvSpPr txBox="1"/>
          <p:nvPr/>
        </p:nvSpPr>
        <p:spPr>
          <a:xfrm>
            <a:off x="9315750" y="2685764"/>
            <a:ext cx="1224136" cy="369332"/>
          </a:xfrm>
          <a:prstGeom prst="rect">
            <a:avLst/>
          </a:prstGeom>
          <a:noFill/>
        </p:spPr>
        <p:txBody>
          <a:bodyPr wrap="square" rtlCol="0">
            <a:spAutoFit/>
          </a:bodyPr>
          <a:lstStyle/>
          <a:p>
            <a:r>
              <a:rPr lang="en-GB" b="1" i="1" u="sng" dirty="0"/>
              <a:t>Region</a:t>
            </a:r>
          </a:p>
        </p:txBody>
      </p:sp>
      <p:sp>
        <p:nvSpPr>
          <p:cNvPr id="42" name="Textfeld 562"/>
          <p:cNvSpPr txBox="1"/>
          <p:nvPr/>
        </p:nvSpPr>
        <p:spPr bwMode="gray">
          <a:xfrm>
            <a:off x="1847529" y="5915907"/>
            <a:ext cx="721009" cy="347208"/>
          </a:xfrm>
          <a:prstGeom prst="rect">
            <a:avLst/>
          </a:prstGeom>
          <a:noFill/>
        </p:spPr>
        <p:txBody>
          <a:bodyPr wrap="square" lIns="0" tIns="0" rIns="0" bIns="0" rtlCol="0" anchor="b" anchorCtr="0">
            <a:noAutofit/>
          </a:bodyPr>
          <a:lstStyle/>
          <a:p>
            <a:pPr algn="ctr">
              <a:spcAft>
                <a:spcPts val="600"/>
              </a:spcAft>
            </a:pPr>
            <a:r>
              <a:rPr lang="de-DE" sz="2400" b="1" dirty="0" smtClean="0">
                <a:solidFill>
                  <a:schemeClr val="accent1"/>
                </a:solidFill>
              </a:rPr>
              <a:t>49%</a:t>
            </a:r>
            <a:endParaRPr lang="de-DE" sz="2400" b="1" dirty="0">
              <a:solidFill>
                <a:schemeClr val="accent1"/>
              </a:solidFill>
            </a:endParaRPr>
          </a:p>
        </p:txBody>
      </p:sp>
      <p:sp>
        <p:nvSpPr>
          <p:cNvPr id="43" name="Textfeld 563"/>
          <p:cNvSpPr txBox="1"/>
          <p:nvPr/>
        </p:nvSpPr>
        <p:spPr bwMode="gray">
          <a:xfrm>
            <a:off x="2568537" y="5915907"/>
            <a:ext cx="718992" cy="347208"/>
          </a:xfrm>
          <a:prstGeom prst="rect">
            <a:avLst/>
          </a:prstGeom>
          <a:noFill/>
        </p:spPr>
        <p:txBody>
          <a:bodyPr wrap="square" lIns="0" tIns="0" rIns="0" bIns="0" rtlCol="0" anchor="b" anchorCtr="0">
            <a:noAutofit/>
          </a:bodyPr>
          <a:lstStyle/>
          <a:p>
            <a:pPr algn="ctr">
              <a:spcAft>
                <a:spcPts val="600"/>
              </a:spcAft>
            </a:pPr>
            <a:r>
              <a:rPr lang="de-DE" sz="2400" b="1" dirty="0" smtClean="0">
                <a:solidFill>
                  <a:schemeClr val="accent1"/>
                </a:solidFill>
              </a:rPr>
              <a:t>51%</a:t>
            </a:r>
            <a:endParaRPr lang="de-DE" sz="2400" b="1" dirty="0">
              <a:solidFill>
                <a:schemeClr val="accent1"/>
              </a:solidFill>
            </a:endParaRPr>
          </a:p>
        </p:txBody>
      </p:sp>
      <p:sp>
        <p:nvSpPr>
          <p:cNvPr id="44" name="Rechteck 555"/>
          <p:cNvSpPr/>
          <p:nvPr/>
        </p:nvSpPr>
        <p:spPr bwMode="gray">
          <a:xfrm rot="21445823">
            <a:off x="2661326" y="4606258"/>
            <a:ext cx="465187" cy="1183542"/>
          </a:xfrm>
          <a:prstGeom prst="rect">
            <a:avLst/>
          </a:prstGeom>
          <a:solidFill>
            <a:schemeClr val="bg1"/>
          </a:solidFill>
          <a:ln w="9525">
            <a:noFill/>
            <a:round/>
            <a:headEnd/>
            <a:tailEnd/>
          </a:ln>
          <a:effectLst/>
          <a:scene3d>
            <a:camera prst="orthographicFront"/>
            <a:lightRig rig="twoPt" dir="t">
              <a:rot lat="0" lon="0" rev="8400000"/>
            </a:lightRig>
          </a:scene3d>
          <a:sp3d extrusionH="63500" prstMaterial="matte"/>
        </p:spPr>
        <p:txBody>
          <a:bodyPr vert="horz" wrap="square" lIns="91440" tIns="45720" rIns="91440" bIns="45720" numCol="1" anchor="t" anchorCtr="0" compatLnSpc="1">
            <a:prstTxWarp prst="textNoShape">
              <a:avLst/>
            </a:prstTxWarp>
          </a:bodyPr>
          <a:lstStyle/>
          <a:p>
            <a:endParaRPr lang="de-DE" sz="2400"/>
          </a:p>
        </p:txBody>
      </p:sp>
      <p:sp>
        <p:nvSpPr>
          <p:cNvPr id="45" name="Rechteck 556"/>
          <p:cNvSpPr/>
          <p:nvPr/>
        </p:nvSpPr>
        <p:spPr bwMode="gray">
          <a:xfrm rot="21445823">
            <a:off x="2673711" y="5158468"/>
            <a:ext cx="465187" cy="631057"/>
          </a:xfrm>
          <a:prstGeom prst="rect">
            <a:avLst/>
          </a:prstGeom>
          <a:gradFill flip="none" rotWithShape="1">
            <a:gsLst>
              <a:gs pos="90000">
                <a:schemeClr val="accent1">
                  <a:lumMod val="50000"/>
                </a:schemeClr>
              </a:gs>
              <a:gs pos="10425">
                <a:schemeClr val="accent1"/>
              </a:gs>
              <a:gs pos="50000">
                <a:schemeClr val="accent1">
                  <a:lumMod val="75000"/>
                </a:schemeClr>
              </a:gs>
              <a:gs pos="25000">
                <a:schemeClr val="accent1"/>
              </a:gs>
              <a:gs pos="0">
                <a:schemeClr val="accent1">
                  <a:lumMod val="60000"/>
                  <a:lumOff val="40000"/>
                </a:schemeClr>
              </a:gs>
            </a:gsLst>
            <a:lin ang="5400000" scaled="1"/>
            <a:tileRect/>
          </a:gradFill>
          <a:ln w="12700">
            <a:noFill/>
            <a:round/>
            <a:headEnd/>
            <a:tailEnd/>
          </a:ln>
          <a:effectLst>
            <a:outerShdw blurRad="76200" dist="25400" dir="16200000" rotWithShape="0">
              <a:prstClr val="black">
                <a:alpha val="30000"/>
              </a:prstClr>
            </a:outerShdw>
          </a:effectLst>
        </p:spPr>
        <p:txBody>
          <a:bodyPr rtlCol="0" anchor="ctr"/>
          <a:lstStyle/>
          <a:p>
            <a:pPr algn="ctr"/>
            <a:endParaRPr lang="de-DE" sz="2400"/>
          </a:p>
        </p:txBody>
      </p:sp>
      <p:sp>
        <p:nvSpPr>
          <p:cNvPr id="46" name="Rechteck 561"/>
          <p:cNvSpPr/>
          <p:nvPr/>
        </p:nvSpPr>
        <p:spPr bwMode="gray">
          <a:xfrm rot="390607">
            <a:off x="1972496" y="5233344"/>
            <a:ext cx="465188" cy="591770"/>
          </a:xfrm>
          <a:prstGeom prst="rect">
            <a:avLst/>
          </a:prstGeom>
          <a:gradFill flip="none" rotWithShape="1">
            <a:gsLst>
              <a:gs pos="90000">
                <a:schemeClr val="accent1">
                  <a:lumMod val="50000"/>
                </a:schemeClr>
              </a:gs>
              <a:gs pos="10425">
                <a:schemeClr val="accent1"/>
              </a:gs>
              <a:gs pos="50000">
                <a:schemeClr val="accent1">
                  <a:lumMod val="75000"/>
                </a:schemeClr>
              </a:gs>
              <a:gs pos="25000">
                <a:schemeClr val="accent1"/>
              </a:gs>
              <a:gs pos="0">
                <a:schemeClr val="accent1">
                  <a:lumMod val="60000"/>
                  <a:lumOff val="40000"/>
                </a:schemeClr>
              </a:gs>
            </a:gsLst>
            <a:lin ang="5400000" scaled="1"/>
            <a:tileRect/>
          </a:gradFill>
          <a:ln w="12700">
            <a:noFill/>
            <a:round/>
            <a:headEnd/>
            <a:tailEnd/>
          </a:ln>
          <a:effectLst>
            <a:outerShdw blurRad="76200" dist="25400" dir="16200000" rotWithShape="0">
              <a:prstClr val="black">
                <a:alpha val="30000"/>
              </a:prstClr>
            </a:outerShdw>
          </a:effectLst>
        </p:spPr>
        <p:txBody>
          <a:bodyPr rtlCol="0" anchor="ctr"/>
          <a:lstStyle/>
          <a:p>
            <a:pPr algn="ctr"/>
            <a:endParaRPr lang="de-DE" sz="2400"/>
          </a:p>
        </p:txBody>
      </p:sp>
      <p:sp>
        <p:nvSpPr>
          <p:cNvPr id="47" name="Freeform 6"/>
          <p:cNvSpPr>
            <a:spLocks noEditPoints="1"/>
          </p:cNvSpPr>
          <p:nvPr/>
        </p:nvSpPr>
        <p:spPr bwMode="gray">
          <a:xfrm rot="390607">
            <a:off x="1958677" y="4613278"/>
            <a:ext cx="559921" cy="1243946"/>
          </a:xfrm>
          <a:custGeom>
            <a:avLst/>
            <a:gdLst>
              <a:gd name="T0" fmla="*/ 0 w 656"/>
              <a:gd name="T1" fmla="*/ 0 h 1457"/>
              <a:gd name="T2" fmla="*/ 0 w 656"/>
              <a:gd name="T3" fmla="*/ 1457 h 1457"/>
              <a:gd name="T4" fmla="*/ 656 w 656"/>
              <a:gd name="T5" fmla="*/ 1457 h 1457"/>
              <a:gd name="T6" fmla="*/ 656 w 656"/>
              <a:gd name="T7" fmla="*/ 0 h 1457"/>
              <a:gd name="T8" fmla="*/ 0 w 656"/>
              <a:gd name="T9" fmla="*/ 0 h 1457"/>
              <a:gd name="T10" fmla="*/ 327 w 656"/>
              <a:gd name="T11" fmla="*/ 62 h 1457"/>
              <a:gd name="T12" fmla="*/ 452 w 656"/>
              <a:gd name="T13" fmla="*/ 182 h 1457"/>
              <a:gd name="T14" fmla="*/ 327 w 656"/>
              <a:gd name="T15" fmla="*/ 338 h 1457"/>
              <a:gd name="T16" fmla="*/ 204 w 656"/>
              <a:gd name="T17" fmla="*/ 182 h 1457"/>
              <a:gd name="T18" fmla="*/ 327 w 656"/>
              <a:gd name="T19" fmla="*/ 62 h 1457"/>
              <a:gd name="T20" fmla="*/ 549 w 656"/>
              <a:gd name="T21" fmla="*/ 884 h 1457"/>
              <a:gd name="T22" fmla="*/ 500 w 656"/>
              <a:gd name="T23" fmla="*/ 835 h 1457"/>
              <a:gd name="T24" fmla="*/ 492 w 656"/>
              <a:gd name="T25" fmla="*/ 522 h 1457"/>
              <a:gd name="T26" fmla="*/ 480 w 656"/>
              <a:gd name="T27" fmla="*/ 510 h 1457"/>
              <a:gd name="T28" fmla="*/ 468 w 656"/>
              <a:gd name="T29" fmla="*/ 522 h 1457"/>
              <a:gd name="T30" fmla="*/ 467 w 656"/>
              <a:gd name="T31" fmla="*/ 875 h 1457"/>
              <a:gd name="T32" fmla="*/ 467 w 656"/>
              <a:gd name="T33" fmla="*/ 903 h 1457"/>
              <a:gd name="T34" fmla="*/ 465 w 656"/>
              <a:gd name="T35" fmla="*/ 1342 h 1457"/>
              <a:gd name="T36" fmla="*/ 411 w 656"/>
              <a:gd name="T37" fmla="*/ 1396 h 1457"/>
              <a:gd name="T38" fmla="*/ 357 w 656"/>
              <a:gd name="T39" fmla="*/ 1342 h 1457"/>
              <a:gd name="T40" fmla="*/ 339 w 656"/>
              <a:gd name="T41" fmla="*/ 903 h 1457"/>
              <a:gd name="T42" fmla="*/ 327 w 656"/>
              <a:gd name="T43" fmla="*/ 891 h 1457"/>
              <a:gd name="T44" fmla="*/ 315 w 656"/>
              <a:gd name="T45" fmla="*/ 903 h 1457"/>
              <a:gd name="T46" fmla="*/ 298 w 656"/>
              <a:gd name="T47" fmla="*/ 1342 h 1457"/>
              <a:gd name="T48" fmla="*/ 244 w 656"/>
              <a:gd name="T49" fmla="*/ 1396 h 1457"/>
              <a:gd name="T50" fmla="*/ 190 w 656"/>
              <a:gd name="T51" fmla="*/ 1342 h 1457"/>
              <a:gd name="T52" fmla="*/ 188 w 656"/>
              <a:gd name="T53" fmla="*/ 903 h 1457"/>
              <a:gd name="T54" fmla="*/ 188 w 656"/>
              <a:gd name="T55" fmla="*/ 875 h 1457"/>
              <a:gd name="T56" fmla="*/ 188 w 656"/>
              <a:gd name="T57" fmla="*/ 522 h 1457"/>
              <a:gd name="T58" fmla="*/ 176 w 656"/>
              <a:gd name="T59" fmla="*/ 510 h 1457"/>
              <a:gd name="T60" fmla="*/ 163 w 656"/>
              <a:gd name="T61" fmla="*/ 522 h 1457"/>
              <a:gd name="T62" fmla="*/ 155 w 656"/>
              <a:gd name="T63" fmla="*/ 835 h 1457"/>
              <a:gd name="T64" fmla="*/ 106 w 656"/>
              <a:gd name="T65" fmla="*/ 884 h 1457"/>
              <a:gd name="T66" fmla="*/ 57 w 656"/>
              <a:gd name="T67" fmla="*/ 835 h 1457"/>
              <a:gd name="T68" fmla="*/ 75 w 656"/>
              <a:gd name="T69" fmla="*/ 506 h 1457"/>
              <a:gd name="T70" fmla="*/ 225 w 656"/>
              <a:gd name="T71" fmla="*/ 356 h 1457"/>
              <a:gd name="T72" fmla="*/ 327 w 656"/>
              <a:gd name="T73" fmla="*/ 398 h 1457"/>
              <a:gd name="T74" fmla="*/ 430 w 656"/>
              <a:gd name="T75" fmla="*/ 356 h 1457"/>
              <a:gd name="T76" fmla="*/ 579 w 656"/>
              <a:gd name="T77" fmla="*/ 506 h 1457"/>
              <a:gd name="T78" fmla="*/ 598 w 656"/>
              <a:gd name="T79" fmla="*/ 835 h 1457"/>
              <a:gd name="T80" fmla="*/ 549 w 656"/>
              <a:gd name="T81" fmla="*/ 884 h 14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656" h="1457">
                <a:moveTo>
                  <a:pt x="0" y="0"/>
                </a:moveTo>
                <a:cubicBezTo>
                  <a:pt x="0" y="1457"/>
                  <a:pt x="0" y="1457"/>
                  <a:pt x="0" y="1457"/>
                </a:cubicBezTo>
                <a:cubicBezTo>
                  <a:pt x="656" y="1457"/>
                  <a:pt x="656" y="1457"/>
                  <a:pt x="656" y="1457"/>
                </a:cubicBezTo>
                <a:cubicBezTo>
                  <a:pt x="656" y="0"/>
                  <a:pt x="656" y="0"/>
                  <a:pt x="656" y="0"/>
                </a:cubicBezTo>
                <a:lnTo>
                  <a:pt x="0" y="0"/>
                </a:lnTo>
                <a:close/>
                <a:moveTo>
                  <a:pt x="327" y="62"/>
                </a:moveTo>
                <a:cubicBezTo>
                  <a:pt x="396" y="62"/>
                  <a:pt x="452" y="106"/>
                  <a:pt x="452" y="182"/>
                </a:cubicBezTo>
                <a:cubicBezTo>
                  <a:pt x="452" y="259"/>
                  <a:pt x="392" y="338"/>
                  <a:pt x="327" y="338"/>
                </a:cubicBezTo>
                <a:cubicBezTo>
                  <a:pt x="264" y="338"/>
                  <a:pt x="204" y="259"/>
                  <a:pt x="204" y="182"/>
                </a:cubicBezTo>
                <a:cubicBezTo>
                  <a:pt x="204" y="106"/>
                  <a:pt x="259" y="62"/>
                  <a:pt x="327" y="62"/>
                </a:cubicBezTo>
                <a:close/>
                <a:moveTo>
                  <a:pt x="549" y="884"/>
                </a:moveTo>
                <a:cubicBezTo>
                  <a:pt x="522" y="884"/>
                  <a:pt x="500" y="862"/>
                  <a:pt x="500" y="835"/>
                </a:cubicBezTo>
                <a:cubicBezTo>
                  <a:pt x="500" y="835"/>
                  <a:pt x="500" y="835"/>
                  <a:pt x="492" y="522"/>
                </a:cubicBezTo>
                <a:cubicBezTo>
                  <a:pt x="492" y="515"/>
                  <a:pt x="486" y="510"/>
                  <a:pt x="480" y="510"/>
                </a:cubicBezTo>
                <a:cubicBezTo>
                  <a:pt x="473" y="510"/>
                  <a:pt x="468" y="515"/>
                  <a:pt x="468" y="522"/>
                </a:cubicBezTo>
                <a:cubicBezTo>
                  <a:pt x="468" y="522"/>
                  <a:pt x="468" y="522"/>
                  <a:pt x="467" y="875"/>
                </a:cubicBezTo>
                <a:cubicBezTo>
                  <a:pt x="467" y="875"/>
                  <a:pt x="467" y="875"/>
                  <a:pt x="467" y="903"/>
                </a:cubicBezTo>
                <a:cubicBezTo>
                  <a:pt x="467" y="903"/>
                  <a:pt x="467" y="903"/>
                  <a:pt x="465" y="1342"/>
                </a:cubicBezTo>
                <a:cubicBezTo>
                  <a:pt x="465" y="1372"/>
                  <a:pt x="441" y="1396"/>
                  <a:pt x="411" y="1396"/>
                </a:cubicBezTo>
                <a:cubicBezTo>
                  <a:pt x="381" y="1396"/>
                  <a:pt x="357" y="1372"/>
                  <a:pt x="357" y="1342"/>
                </a:cubicBezTo>
                <a:cubicBezTo>
                  <a:pt x="357" y="1342"/>
                  <a:pt x="357" y="1342"/>
                  <a:pt x="339" y="903"/>
                </a:cubicBezTo>
                <a:cubicBezTo>
                  <a:pt x="339" y="896"/>
                  <a:pt x="334" y="891"/>
                  <a:pt x="327" y="891"/>
                </a:cubicBezTo>
                <a:cubicBezTo>
                  <a:pt x="321" y="891"/>
                  <a:pt x="315" y="896"/>
                  <a:pt x="315" y="903"/>
                </a:cubicBezTo>
                <a:cubicBezTo>
                  <a:pt x="315" y="903"/>
                  <a:pt x="315" y="903"/>
                  <a:pt x="298" y="1342"/>
                </a:cubicBezTo>
                <a:cubicBezTo>
                  <a:pt x="298" y="1372"/>
                  <a:pt x="274" y="1396"/>
                  <a:pt x="244" y="1396"/>
                </a:cubicBezTo>
                <a:cubicBezTo>
                  <a:pt x="214" y="1396"/>
                  <a:pt x="190" y="1372"/>
                  <a:pt x="190" y="1342"/>
                </a:cubicBezTo>
                <a:cubicBezTo>
                  <a:pt x="190" y="1342"/>
                  <a:pt x="190" y="1342"/>
                  <a:pt x="188" y="903"/>
                </a:cubicBezTo>
                <a:cubicBezTo>
                  <a:pt x="188" y="903"/>
                  <a:pt x="188" y="903"/>
                  <a:pt x="188" y="875"/>
                </a:cubicBezTo>
                <a:cubicBezTo>
                  <a:pt x="188" y="875"/>
                  <a:pt x="188" y="875"/>
                  <a:pt x="188" y="522"/>
                </a:cubicBezTo>
                <a:cubicBezTo>
                  <a:pt x="188" y="515"/>
                  <a:pt x="182" y="510"/>
                  <a:pt x="176" y="510"/>
                </a:cubicBezTo>
                <a:cubicBezTo>
                  <a:pt x="169" y="510"/>
                  <a:pt x="163" y="515"/>
                  <a:pt x="163" y="522"/>
                </a:cubicBezTo>
                <a:cubicBezTo>
                  <a:pt x="163" y="522"/>
                  <a:pt x="163" y="522"/>
                  <a:pt x="155" y="835"/>
                </a:cubicBezTo>
                <a:cubicBezTo>
                  <a:pt x="155" y="862"/>
                  <a:pt x="133" y="884"/>
                  <a:pt x="106" y="884"/>
                </a:cubicBezTo>
                <a:cubicBezTo>
                  <a:pt x="79" y="884"/>
                  <a:pt x="57" y="862"/>
                  <a:pt x="57" y="835"/>
                </a:cubicBezTo>
                <a:cubicBezTo>
                  <a:pt x="57" y="835"/>
                  <a:pt x="57" y="835"/>
                  <a:pt x="75" y="506"/>
                </a:cubicBezTo>
                <a:cubicBezTo>
                  <a:pt x="75" y="417"/>
                  <a:pt x="180" y="356"/>
                  <a:pt x="225" y="356"/>
                </a:cubicBezTo>
                <a:cubicBezTo>
                  <a:pt x="270" y="356"/>
                  <a:pt x="283" y="398"/>
                  <a:pt x="327" y="398"/>
                </a:cubicBezTo>
                <a:cubicBezTo>
                  <a:pt x="372" y="398"/>
                  <a:pt x="373" y="356"/>
                  <a:pt x="430" y="356"/>
                </a:cubicBezTo>
                <a:cubicBezTo>
                  <a:pt x="486" y="356"/>
                  <a:pt x="579" y="417"/>
                  <a:pt x="579" y="506"/>
                </a:cubicBezTo>
                <a:cubicBezTo>
                  <a:pt x="598" y="835"/>
                  <a:pt x="598" y="835"/>
                  <a:pt x="598" y="835"/>
                </a:cubicBezTo>
                <a:cubicBezTo>
                  <a:pt x="598" y="862"/>
                  <a:pt x="576" y="884"/>
                  <a:pt x="549" y="884"/>
                </a:cubicBezTo>
                <a:close/>
              </a:path>
            </a:pathLst>
          </a:custGeom>
          <a:solidFill>
            <a:schemeClr val="accent5">
              <a:lumMod val="40000"/>
              <a:lumOff val="60000"/>
            </a:schemeClr>
          </a:solidFill>
          <a:ln w="25400">
            <a:noFill/>
          </a:ln>
          <a:effectLst>
            <a:outerShdw blurRad="76200" dist="25400" dir="2700000" algn="tl" rotWithShape="0">
              <a:prstClr val="black">
                <a:alpha val="30000"/>
              </a:prstClr>
            </a:outerShdw>
          </a:effectLst>
        </p:spPr>
        <p:txBody>
          <a:bodyPr vert="horz" wrap="square" lIns="91440" tIns="45720" rIns="91440" bIns="45720" numCol="1" anchor="t" anchorCtr="0" compatLnSpc="1">
            <a:prstTxWarp prst="textNoShape">
              <a:avLst/>
            </a:prstTxWarp>
          </a:bodyPr>
          <a:lstStyle/>
          <a:p>
            <a:endParaRPr lang="de-DE" sz="2400"/>
          </a:p>
        </p:txBody>
      </p:sp>
      <p:sp>
        <p:nvSpPr>
          <p:cNvPr id="48" name="Freeform 5"/>
          <p:cNvSpPr>
            <a:spLocks noEditPoints="1"/>
          </p:cNvSpPr>
          <p:nvPr/>
        </p:nvSpPr>
        <p:spPr bwMode="gray">
          <a:xfrm rot="21445823">
            <a:off x="2612559" y="4593055"/>
            <a:ext cx="559921" cy="1243946"/>
          </a:xfrm>
          <a:custGeom>
            <a:avLst/>
            <a:gdLst>
              <a:gd name="T0" fmla="*/ 0 w 656"/>
              <a:gd name="T1" fmla="*/ 0 h 1457"/>
              <a:gd name="T2" fmla="*/ 0 w 656"/>
              <a:gd name="T3" fmla="*/ 1457 h 1457"/>
              <a:gd name="T4" fmla="*/ 656 w 656"/>
              <a:gd name="T5" fmla="*/ 1457 h 1457"/>
              <a:gd name="T6" fmla="*/ 656 w 656"/>
              <a:gd name="T7" fmla="*/ 0 h 1457"/>
              <a:gd name="T8" fmla="*/ 0 w 656"/>
              <a:gd name="T9" fmla="*/ 0 h 1457"/>
              <a:gd name="T10" fmla="*/ 328 w 656"/>
              <a:gd name="T11" fmla="*/ 62 h 1457"/>
              <a:gd name="T12" fmla="*/ 452 w 656"/>
              <a:gd name="T13" fmla="*/ 183 h 1457"/>
              <a:gd name="T14" fmla="*/ 328 w 656"/>
              <a:gd name="T15" fmla="*/ 338 h 1457"/>
              <a:gd name="T16" fmla="*/ 204 w 656"/>
              <a:gd name="T17" fmla="*/ 183 h 1457"/>
              <a:gd name="T18" fmla="*/ 328 w 656"/>
              <a:gd name="T19" fmla="*/ 62 h 1457"/>
              <a:gd name="T20" fmla="*/ 555 w 656"/>
              <a:gd name="T21" fmla="*/ 840 h 1457"/>
              <a:gd name="T22" fmla="*/ 516 w 656"/>
              <a:gd name="T23" fmla="*/ 807 h 1457"/>
              <a:gd name="T24" fmla="*/ 477 w 656"/>
              <a:gd name="T25" fmla="*/ 522 h 1457"/>
              <a:gd name="T26" fmla="*/ 434 w 656"/>
              <a:gd name="T27" fmla="*/ 632 h 1457"/>
              <a:gd name="T28" fmla="*/ 555 w 656"/>
              <a:gd name="T29" fmla="*/ 1061 h 1457"/>
              <a:gd name="T30" fmla="*/ 464 w 656"/>
              <a:gd name="T31" fmla="*/ 1061 h 1457"/>
              <a:gd name="T32" fmla="*/ 434 w 656"/>
              <a:gd name="T33" fmla="*/ 1353 h 1457"/>
              <a:gd name="T34" fmla="*/ 392 w 656"/>
              <a:gd name="T35" fmla="*/ 1396 h 1457"/>
              <a:gd name="T36" fmla="*/ 351 w 656"/>
              <a:gd name="T37" fmla="*/ 1353 h 1457"/>
              <a:gd name="T38" fmla="*/ 344 w 656"/>
              <a:gd name="T39" fmla="*/ 1061 h 1457"/>
              <a:gd name="T40" fmla="*/ 313 w 656"/>
              <a:gd name="T41" fmla="*/ 1061 h 1457"/>
              <a:gd name="T42" fmla="*/ 306 w 656"/>
              <a:gd name="T43" fmla="*/ 1353 h 1457"/>
              <a:gd name="T44" fmla="*/ 264 w 656"/>
              <a:gd name="T45" fmla="*/ 1396 h 1457"/>
              <a:gd name="T46" fmla="*/ 222 w 656"/>
              <a:gd name="T47" fmla="*/ 1353 h 1457"/>
              <a:gd name="T48" fmla="*/ 193 w 656"/>
              <a:gd name="T49" fmla="*/ 1061 h 1457"/>
              <a:gd name="T50" fmla="*/ 102 w 656"/>
              <a:gd name="T51" fmla="*/ 1061 h 1457"/>
              <a:gd name="T52" fmla="*/ 222 w 656"/>
              <a:gd name="T53" fmla="*/ 632 h 1457"/>
              <a:gd name="T54" fmla="*/ 179 w 656"/>
              <a:gd name="T55" fmla="*/ 522 h 1457"/>
              <a:gd name="T56" fmla="*/ 141 w 656"/>
              <a:gd name="T57" fmla="*/ 807 h 1457"/>
              <a:gd name="T58" fmla="*/ 102 w 656"/>
              <a:gd name="T59" fmla="*/ 840 h 1457"/>
              <a:gd name="T60" fmla="*/ 69 w 656"/>
              <a:gd name="T61" fmla="*/ 801 h 1457"/>
              <a:gd name="T62" fmla="*/ 88 w 656"/>
              <a:gd name="T63" fmla="*/ 578 h 1457"/>
              <a:gd name="T64" fmla="*/ 215 w 656"/>
              <a:gd name="T65" fmla="*/ 357 h 1457"/>
              <a:gd name="T66" fmla="*/ 328 w 656"/>
              <a:gd name="T67" fmla="*/ 451 h 1457"/>
              <a:gd name="T68" fmla="*/ 441 w 656"/>
              <a:gd name="T69" fmla="*/ 357 h 1457"/>
              <a:gd name="T70" fmla="*/ 569 w 656"/>
              <a:gd name="T71" fmla="*/ 578 h 1457"/>
              <a:gd name="T72" fmla="*/ 587 w 656"/>
              <a:gd name="T73" fmla="*/ 801 h 1457"/>
              <a:gd name="T74" fmla="*/ 555 w 656"/>
              <a:gd name="T75" fmla="*/ 840 h 14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656" h="1457">
                <a:moveTo>
                  <a:pt x="0" y="0"/>
                </a:moveTo>
                <a:cubicBezTo>
                  <a:pt x="0" y="1457"/>
                  <a:pt x="0" y="1457"/>
                  <a:pt x="0" y="1457"/>
                </a:cubicBezTo>
                <a:cubicBezTo>
                  <a:pt x="656" y="1457"/>
                  <a:pt x="656" y="1457"/>
                  <a:pt x="656" y="1457"/>
                </a:cubicBezTo>
                <a:cubicBezTo>
                  <a:pt x="656" y="0"/>
                  <a:pt x="656" y="0"/>
                  <a:pt x="656" y="0"/>
                </a:cubicBezTo>
                <a:lnTo>
                  <a:pt x="0" y="0"/>
                </a:lnTo>
                <a:close/>
                <a:moveTo>
                  <a:pt x="328" y="62"/>
                </a:moveTo>
                <a:cubicBezTo>
                  <a:pt x="397" y="62"/>
                  <a:pt x="452" y="106"/>
                  <a:pt x="452" y="183"/>
                </a:cubicBezTo>
                <a:cubicBezTo>
                  <a:pt x="452" y="259"/>
                  <a:pt x="392" y="338"/>
                  <a:pt x="328" y="338"/>
                </a:cubicBezTo>
                <a:cubicBezTo>
                  <a:pt x="264" y="338"/>
                  <a:pt x="204" y="259"/>
                  <a:pt x="204" y="183"/>
                </a:cubicBezTo>
                <a:cubicBezTo>
                  <a:pt x="204" y="106"/>
                  <a:pt x="260" y="62"/>
                  <a:pt x="328" y="62"/>
                </a:cubicBezTo>
                <a:close/>
                <a:moveTo>
                  <a:pt x="555" y="840"/>
                </a:moveTo>
                <a:cubicBezTo>
                  <a:pt x="535" y="842"/>
                  <a:pt x="517" y="827"/>
                  <a:pt x="516" y="807"/>
                </a:cubicBezTo>
                <a:cubicBezTo>
                  <a:pt x="516" y="807"/>
                  <a:pt x="484" y="522"/>
                  <a:pt x="477" y="522"/>
                </a:cubicBezTo>
                <a:cubicBezTo>
                  <a:pt x="471" y="522"/>
                  <a:pt x="434" y="576"/>
                  <a:pt x="434" y="632"/>
                </a:cubicBezTo>
                <a:cubicBezTo>
                  <a:pt x="434" y="680"/>
                  <a:pt x="555" y="1061"/>
                  <a:pt x="555" y="1061"/>
                </a:cubicBezTo>
                <a:cubicBezTo>
                  <a:pt x="464" y="1061"/>
                  <a:pt x="464" y="1061"/>
                  <a:pt x="464" y="1061"/>
                </a:cubicBezTo>
                <a:cubicBezTo>
                  <a:pt x="450" y="1205"/>
                  <a:pt x="434" y="1353"/>
                  <a:pt x="434" y="1353"/>
                </a:cubicBezTo>
                <a:cubicBezTo>
                  <a:pt x="434" y="1377"/>
                  <a:pt x="415" y="1396"/>
                  <a:pt x="392" y="1396"/>
                </a:cubicBezTo>
                <a:cubicBezTo>
                  <a:pt x="369" y="1396"/>
                  <a:pt x="351" y="1377"/>
                  <a:pt x="351" y="1353"/>
                </a:cubicBezTo>
                <a:cubicBezTo>
                  <a:pt x="351" y="1353"/>
                  <a:pt x="351" y="1353"/>
                  <a:pt x="344" y="1061"/>
                </a:cubicBezTo>
                <a:cubicBezTo>
                  <a:pt x="313" y="1061"/>
                  <a:pt x="313" y="1061"/>
                  <a:pt x="313" y="1061"/>
                </a:cubicBezTo>
                <a:cubicBezTo>
                  <a:pt x="306" y="1353"/>
                  <a:pt x="306" y="1353"/>
                  <a:pt x="306" y="1353"/>
                </a:cubicBezTo>
                <a:cubicBezTo>
                  <a:pt x="306" y="1377"/>
                  <a:pt x="287" y="1396"/>
                  <a:pt x="264" y="1396"/>
                </a:cubicBezTo>
                <a:cubicBezTo>
                  <a:pt x="241" y="1396"/>
                  <a:pt x="222" y="1377"/>
                  <a:pt x="222" y="1353"/>
                </a:cubicBezTo>
                <a:cubicBezTo>
                  <a:pt x="222" y="1353"/>
                  <a:pt x="207" y="1205"/>
                  <a:pt x="193" y="1061"/>
                </a:cubicBezTo>
                <a:cubicBezTo>
                  <a:pt x="102" y="1061"/>
                  <a:pt x="102" y="1061"/>
                  <a:pt x="102" y="1061"/>
                </a:cubicBezTo>
                <a:cubicBezTo>
                  <a:pt x="102" y="1061"/>
                  <a:pt x="222" y="680"/>
                  <a:pt x="222" y="632"/>
                </a:cubicBezTo>
                <a:cubicBezTo>
                  <a:pt x="222" y="576"/>
                  <a:pt x="186" y="522"/>
                  <a:pt x="179" y="522"/>
                </a:cubicBezTo>
                <a:cubicBezTo>
                  <a:pt x="173" y="522"/>
                  <a:pt x="141" y="807"/>
                  <a:pt x="141" y="807"/>
                </a:cubicBezTo>
                <a:cubicBezTo>
                  <a:pt x="139" y="827"/>
                  <a:pt x="122" y="842"/>
                  <a:pt x="102" y="840"/>
                </a:cubicBezTo>
                <a:cubicBezTo>
                  <a:pt x="82" y="838"/>
                  <a:pt x="67" y="821"/>
                  <a:pt x="69" y="801"/>
                </a:cubicBezTo>
                <a:cubicBezTo>
                  <a:pt x="88" y="578"/>
                  <a:pt x="88" y="578"/>
                  <a:pt x="88" y="578"/>
                </a:cubicBezTo>
                <a:cubicBezTo>
                  <a:pt x="100" y="430"/>
                  <a:pt x="173" y="357"/>
                  <a:pt x="215" y="357"/>
                </a:cubicBezTo>
                <a:cubicBezTo>
                  <a:pt x="257" y="357"/>
                  <a:pt x="282" y="451"/>
                  <a:pt x="328" y="451"/>
                </a:cubicBezTo>
                <a:cubicBezTo>
                  <a:pt x="374" y="451"/>
                  <a:pt x="400" y="357"/>
                  <a:pt x="441" y="357"/>
                </a:cubicBezTo>
                <a:cubicBezTo>
                  <a:pt x="483" y="357"/>
                  <a:pt x="556" y="430"/>
                  <a:pt x="569" y="578"/>
                </a:cubicBezTo>
                <a:cubicBezTo>
                  <a:pt x="569" y="578"/>
                  <a:pt x="569" y="578"/>
                  <a:pt x="587" y="801"/>
                </a:cubicBezTo>
                <a:cubicBezTo>
                  <a:pt x="589" y="821"/>
                  <a:pt x="575" y="838"/>
                  <a:pt x="555" y="840"/>
                </a:cubicBezTo>
                <a:close/>
              </a:path>
            </a:pathLst>
          </a:custGeom>
          <a:solidFill>
            <a:schemeClr val="accent5">
              <a:lumMod val="40000"/>
              <a:lumOff val="60000"/>
            </a:schemeClr>
          </a:solidFill>
          <a:ln w="25400">
            <a:noFill/>
          </a:ln>
          <a:effectLst>
            <a:outerShdw blurRad="76200" dist="25400" dir="2700000" algn="tl" rotWithShape="0">
              <a:prstClr val="black">
                <a:alpha val="30000"/>
              </a:prstClr>
            </a:outerShdw>
          </a:effectLst>
        </p:spPr>
        <p:txBody>
          <a:bodyPr vert="horz" wrap="square" lIns="91440" tIns="45720" rIns="91440" bIns="45720" numCol="1" anchor="t" anchorCtr="0" compatLnSpc="1">
            <a:prstTxWarp prst="textNoShape">
              <a:avLst/>
            </a:prstTxWarp>
          </a:bodyPr>
          <a:lstStyle/>
          <a:p>
            <a:endParaRPr lang="de-DE" sz="2400"/>
          </a:p>
        </p:txBody>
      </p:sp>
      <p:graphicFrame>
        <p:nvGraphicFramePr>
          <p:cNvPr id="49" name="Chart 48"/>
          <p:cNvGraphicFramePr/>
          <p:nvPr>
            <p:extLst/>
          </p:nvPr>
        </p:nvGraphicFramePr>
        <p:xfrm>
          <a:off x="4007768" y="4581128"/>
          <a:ext cx="3384376" cy="208823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245788510"/>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Subtitle 11"/>
          <p:cNvSpPr>
            <a:spLocks noGrp="1"/>
          </p:cNvSpPr>
          <p:nvPr>
            <p:ph type="subTitle" idx="13"/>
          </p:nvPr>
        </p:nvSpPr>
        <p:spPr>
          <a:xfrm>
            <a:off x="2133600" y="3657600"/>
            <a:ext cx="8426896" cy="1219200"/>
          </a:xfrm>
        </p:spPr>
        <p:txBody>
          <a:bodyPr/>
          <a:lstStyle/>
          <a:p>
            <a:r>
              <a:rPr lang="en-GB" sz="1600" b="1" i="1" dirty="0"/>
              <a:t>Lucia Juliano </a:t>
            </a:r>
            <a:r>
              <a:rPr lang="en-GB" sz="1600" b="1" dirty="0"/>
              <a:t>|</a:t>
            </a:r>
            <a:r>
              <a:rPr lang="en-GB" sz="1600" b="1" i="1" dirty="0"/>
              <a:t> Head of Consumer &amp; Retail Research </a:t>
            </a:r>
            <a:r>
              <a:rPr lang="en-GB" sz="1600" b="1" dirty="0"/>
              <a:t>| </a:t>
            </a:r>
            <a:r>
              <a:rPr lang="en-GB" sz="1600" b="1" i="1" u="sng" dirty="0">
                <a:hlinkClick r:id="rId3"/>
              </a:rPr>
              <a:t>LJuliano@harrisinteractive.co.uk</a:t>
            </a:r>
            <a:endParaRPr lang="en-GB" sz="1600" dirty="0"/>
          </a:p>
          <a:p>
            <a:r>
              <a:rPr lang="en-GB" sz="1600" b="1" i="1" dirty="0"/>
              <a:t>079 89 39 22 51 </a:t>
            </a:r>
            <a:r>
              <a:rPr lang="en-GB" sz="1600" b="1" dirty="0"/>
              <a:t>|</a:t>
            </a:r>
            <a:r>
              <a:rPr lang="en-GB" sz="1600" b="1" i="1" dirty="0"/>
              <a:t> 0161 242 1365 </a:t>
            </a:r>
            <a:r>
              <a:rPr lang="en-GB" sz="1600" b="1" dirty="0"/>
              <a:t>|</a:t>
            </a:r>
            <a:r>
              <a:rPr lang="en-GB" sz="1600" b="1" i="1" dirty="0"/>
              <a:t> 0161 242 1360 </a:t>
            </a:r>
            <a:endParaRPr lang="en-GB" sz="1600" dirty="0"/>
          </a:p>
        </p:txBody>
      </p:sp>
      <p:sp>
        <p:nvSpPr>
          <p:cNvPr id="40963" name="Title 1"/>
          <p:cNvSpPr>
            <a:spLocks noGrp="1"/>
          </p:cNvSpPr>
          <p:nvPr>
            <p:ph type="title"/>
          </p:nvPr>
        </p:nvSpPr>
        <p:spPr>
          <a:xfrm>
            <a:off x="2063552" y="2895600"/>
            <a:ext cx="7994848" cy="533400"/>
          </a:xfrm>
        </p:spPr>
        <p:txBody>
          <a:bodyPr/>
          <a:lstStyle/>
          <a:p>
            <a:r>
              <a:rPr lang="en-GB" dirty="0" smtClean="0"/>
              <a:t>For Further Information please contact :</a:t>
            </a:r>
            <a:br>
              <a:rPr lang="en-GB" dirty="0" smtClean="0"/>
            </a:br>
            <a:endParaRPr lang="en-GB" i="1" dirty="0">
              <a:solidFill>
                <a:schemeClr val="tx1"/>
              </a:solidFill>
            </a:endParaRPr>
          </a:p>
        </p:txBody>
      </p:sp>
      <p:sp>
        <p:nvSpPr>
          <p:cNvPr id="40964" name="Footer Placeholder 4"/>
          <p:cNvSpPr>
            <a:spLocks noGrp="1"/>
          </p:cNvSpPr>
          <p:nvPr>
            <p:ph type="ftr" sz="quarter" idx="16"/>
          </p:nvPr>
        </p:nvSpPr>
        <p:spPr>
          <a:noFill/>
        </p:spPr>
        <p:txBody>
          <a:bodyPr/>
          <a:lstStyle/>
          <a:p>
            <a:r>
              <a:rPr lang="en-US" dirty="0" smtClean="0">
                <a:solidFill>
                  <a:srgbClr val="424F5A"/>
                </a:solidFill>
                <a:latin typeface="Arial" pitchFamily="34" charset="0"/>
                <a:ea typeface="ヒラギノ角ゴ Pro W3"/>
                <a:cs typeface="ヒラギノ角ゴ Pro W3"/>
              </a:rPr>
              <a:t>© Harris Interactive</a:t>
            </a:r>
          </a:p>
        </p:txBody>
      </p:sp>
    </p:spTree>
    <p:extLst>
      <p:ext uri="{BB962C8B-B14F-4D97-AF65-F5344CB8AC3E}">
        <p14:creationId xmlns:p14="http://schemas.microsoft.com/office/powerpoint/2010/main" val="104517465"/>
      </p:ext>
    </p:extLst>
  </p:cSld>
  <p:clrMapOvr>
    <a:masterClrMapping/>
  </p:clrMapOvr>
  <p:timing>
    <p:tnLst>
      <p:par>
        <p:cTn id="1" dur="indefinite" restart="never" nodeType="tmRoot"/>
      </p:par>
    </p:tnLst>
  </p:timing>
</p:sld>
</file>

<file path=ppt/theme/theme1.xml><?xml version="1.0" encoding="utf-8"?>
<a:theme xmlns:a="http://schemas.openxmlformats.org/drawingml/2006/main" name="Theme1">
  <a:themeElements>
    <a:clrScheme name="Custom 8">
      <a:dk1>
        <a:srgbClr val="424F5A"/>
      </a:dk1>
      <a:lt1>
        <a:srgbClr val="FFFFFF"/>
      </a:lt1>
      <a:dk2>
        <a:srgbClr val="326C10"/>
      </a:dk2>
      <a:lt2>
        <a:srgbClr val="FFFFFF"/>
      </a:lt2>
      <a:accent1>
        <a:srgbClr val="7EBE07"/>
      </a:accent1>
      <a:accent2>
        <a:srgbClr val="F57321"/>
      </a:accent2>
      <a:accent3>
        <a:srgbClr val="FFC227"/>
      </a:accent3>
      <a:accent4>
        <a:srgbClr val="0073AE"/>
      </a:accent4>
      <a:accent5>
        <a:srgbClr val="BDF62C"/>
      </a:accent5>
      <a:accent6>
        <a:srgbClr val="808080"/>
      </a:accent6>
      <a:hlink>
        <a:srgbClr val="426917"/>
      </a:hlink>
      <a:folHlink>
        <a:srgbClr val="8EBA1F"/>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2400" b="0" i="0" u="none" strike="noStrike" cap="none" normalizeH="0" baseline="0">
            <a:ln>
              <a:noFill/>
            </a:ln>
            <a:solidFill>
              <a:schemeClr val="tx1"/>
            </a:solidFill>
            <a:effectLst/>
            <a:latin typeface="Arial" charset="0"/>
            <a:ea typeface="ヒラギノ角ゴ Pro W3" charset="-128"/>
            <a:cs typeface="ヒラギノ角ゴ Pro W3" charset="-128"/>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2400" b="0" i="0" u="none" strike="noStrike" cap="none" normalizeH="0" baseline="0">
            <a:ln>
              <a:noFill/>
            </a:ln>
            <a:solidFill>
              <a:schemeClr val="tx1"/>
            </a:solidFill>
            <a:effectLst/>
            <a:latin typeface="Arial" charset="0"/>
            <a:ea typeface="ヒラギノ角ゴ Pro W3" charset="-128"/>
            <a:cs typeface="ヒラギノ角ゴ Pro W3" charset="-128"/>
          </a:defRPr>
        </a:defPPr>
      </a:lstStyle>
    </a:lnDef>
  </a:objectDefaults>
  <a:extraClrSchemeLst>
    <a:extraClrScheme>
      <a:clrScheme name="Blank Presentatio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Blank Presentatio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Blank Presentatio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Blank Presentatio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Blank Presentatio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Blank Presentatio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Blank Presentation 7">
        <a:dk1>
          <a:srgbClr val="5C1F00"/>
        </a:dk1>
        <a:lt1>
          <a:srgbClr val="FFFFFF"/>
        </a:lt1>
        <a:dk2>
          <a:srgbClr val="800000"/>
        </a:dk2>
        <a:lt2>
          <a:srgbClr val="DFD293"/>
        </a:lt2>
        <a:accent1>
          <a:srgbClr val="713E39"/>
        </a:accent1>
        <a:accent2>
          <a:srgbClr val="BE7960"/>
        </a:accent2>
        <a:accent3>
          <a:srgbClr val="C0AAAA"/>
        </a:accent3>
        <a:accent4>
          <a:srgbClr val="DADADA"/>
        </a:accent4>
        <a:accent5>
          <a:srgbClr val="BBAFAE"/>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Blank Presentatio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Blank Presentatio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Blank Presentatio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Blank Presentatio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Blank Presentatio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Theme1" id="{6729A9F0-4FC4-45B3-BA06-FD4A7061A6FC}" vid="{B6608400-8E3A-45B1-BEE6-A9D7B97735E7}"/>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Theme1</Template>
  <TotalTime>1156</TotalTime>
  <Words>1806</Words>
  <Application>Microsoft Office PowerPoint</Application>
  <PresentationFormat>Widescreen</PresentationFormat>
  <Paragraphs>170</Paragraphs>
  <Slides>16</Slides>
  <Notes>2</Notes>
  <HiddenSlides>1</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16</vt:i4>
      </vt:variant>
    </vt:vector>
  </HeadingPairs>
  <TitlesOfParts>
    <vt:vector size="23" baseType="lpstr">
      <vt:lpstr>MS PGothic</vt:lpstr>
      <vt:lpstr>MS PGothic</vt:lpstr>
      <vt:lpstr>Arial</vt:lpstr>
      <vt:lpstr>Calibri</vt:lpstr>
      <vt:lpstr>Times New Roman</vt:lpstr>
      <vt:lpstr>ヒラギノ角ゴ Pro W3</vt:lpstr>
      <vt:lpstr>Theme1</vt:lpstr>
      <vt:lpstr>Sugar and Spice and All Things Nice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Appendix –  Approach &amp; Demographics</vt:lpstr>
      <vt:lpstr>PowerPoint Presentation</vt:lpstr>
      <vt:lpstr>PowerPoint Presentation</vt:lpstr>
      <vt:lpstr>For Further Information please contact : </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Confectionery</dc:title>
  <dc:creator>Maria Pachaki</dc:creator>
  <cp:lastModifiedBy>Lucia Juliano</cp:lastModifiedBy>
  <cp:revision>116</cp:revision>
  <dcterms:created xsi:type="dcterms:W3CDTF">2015-07-10T08:06:40Z</dcterms:created>
  <dcterms:modified xsi:type="dcterms:W3CDTF">2015-07-20T11:28:25Z</dcterms:modified>
</cp:coreProperties>
</file>